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8" r:id="rId2"/>
  </p:sldMasterIdLst>
  <p:notesMasterIdLst>
    <p:notesMasterId r:id="rId10"/>
  </p:notesMasterIdLst>
  <p:sldIdLst>
    <p:sldId id="275" r:id="rId3"/>
    <p:sldId id="276" r:id="rId4"/>
    <p:sldId id="306" r:id="rId5"/>
    <p:sldId id="302" r:id="rId6"/>
    <p:sldId id="303" r:id="rId7"/>
    <p:sldId id="304" r:id="rId8"/>
    <p:sldId id="30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96">
          <p15:clr>
            <a:srgbClr val="A4A3A4"/>
          </p15:clr>
        </p15:guide>
        <p15:guide id="2" pos="288">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EEEADA"/>
    <a:srgbClr val="E2D8AC"/>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5" autoAdjust="0"/>
    <p:restoredTop sz="54662" autoAdjust="0"/>
  </p:normalViewPr>
  <p:slideViewPr>
    <p:cSldViewPr>
      <p:cViewPr>
        <p:scale>
          <a:sx n="70" d="100"/>
          <a:sy n="70" d="100"/>
        </p:scale>
        <p:origin x="-1162" y="518"/>
      </p:cViewPr>
      <p:guideLst>
        <p:guide orient="horz" pos="1296"/>
        <p:guide pos="288"/>
      </p:guideLst>
    </p:cSldViewPr>
  </p:slideViewPr>
  <p:notesTextViewPr>
    <p:cViewPr>
      <p:scale>
        <a:sx n="75" d="100"/>
        <a:sy n="75" d="100"/>
      </p:scale>
      <p:origin x="0" y="0"/>
    </p:cViewPr>
  </p:notesTextViewPr>
  <p:sorterViewPr>
    <p:cViewPr>
      <p:scale>
        <a:sx n="100" d="100"/>
        <a:sy n="100" d="100"/>
      </p:scale>
      <p:origin x="0" y="0"/>
    </p:cViewPr>
  </p:sorterViewPr>
  <p:notesViewPr>
    <p:cSldViewPr>
      <p:cViewPr varScale="1">
        <p:scale>
          <a:sx n="90" d="100"/>
          <a:sy n="90" d="100"/>
        </p:scale>
        <p:origin x="-297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676B85-A46D-4BC4-BB97-0C354CC9A6F7}" type="datetimeFigureOut">
              <a:rPr lang="en-US" smtClean="0"/>
              <a:pPr/>
              <a:t>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7FA6C6-15BE-4674-9639-D8EF5C27E8C5}" type="slidenum">
              <a:rPr lang="en-US" smtClean="0"/>
              <a:pPr/>
              <a:t>‹#›</a:t>
            </a:fld>
            <a:endParaRPr lang="en-US"/>
          </a:p>
        </p:txBody>
      </p:sp>
    </p:spTree>
    <p:extLst>
      <p:ext uri="{BB962C8B-B14F-4D97-AF65-F5344CB8AC3E}">
        <p14:creationId xmlns:p14="http://schemas.microsoft.com/office/powerpoint/2010/main" val="978425843"/>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Clr>
        <a:schemeClr val="accent2">
          <a:lumMod val="75000"/>
        </a:schemeClr>
      </a:buClr>
      <a:buSzPct val="110000"/>
      <a:buFont typeface="Calibri" pitchFamily="34" charset="0"/>
      <a:buChar char="●"/>
      <a:defRPr sz="1200" kern="1200">
        <a:solidFill>
          <a:schemeClr val="tx1"/>
        </a:solidFill>
        <a:latin typeface="+mn-lt"/>
        <a:ea typeface="+mn-ea"/>
        <a:cs typeface="+mn-cs"/>
      </a:defRPr>
    </a:lvl1pPr>
    <a:lvl2pPr marL="628650" indent="-171450" algn="l" defTabSz="914400" rtl="0" eaLnBrk="1" latinLnBrk="0" hangingPunct="1">
      <a:buClr>
        <a:schemeClr val="accent3">
          <a:lumMod val="50000"/>
        </a:schemeClr>
      </a:buClr>
      <a:buFont typeface="Wingdings" pitchFamily="2" charset="2"/>
      <a:buChar char="n"/>
      <a:defRPr sz="1200" kern="1200">
        <a:solidFill>
          <a:schemeClr val="tx1"/>
        </a:solidFill>
        <a:latin typeface="+mn-lt"/>
        <a:ea typeface="+mn-ea"/>
        <a:cs typeface="+mn-cs"/>
      </a:defRPr>
    </a:lvl2pPr>
    <a:lvl3pPr marL="1085850" indent="-171450" algn="l" defTabSz="914400" rtl="0" eaLnBrk="1" latinLnBrk="0" hangingPunct="1">
      <a:buClr>
        <a:srgbClr val="0000FF"/>
      </a:buClr>
      <a:buFont typeface="Wingdings" pitchFamily="2" charset="2"/>
      <a:buChar char="®"/>
      <a:defRPr sz="1200" kern="1200">
        <a:solidFill>
          <a:schemeClr val="tx1"/>
        </a:solidFill>
        <a:latin typeface="+mn-lt"/>
        <a:ea typeface="+mn-ea"/>
        <a:cs typeface="+mn-cs"/>
      </a:defRPr>
    </a:lvl3pPr>
    <a:lvl4pPr marL="1543050"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Welcome to the one support help center training. </a:t>
            </a: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a:t>
            </a:fld>
            <a:endParaRPr lang="en-US"/>
          </a:p>
        </p:txBody>
      </p:sp>
    </p:spTree>
    <p:extLst>
      <p:ext uri="{BB962C8B-B14F-4D97-AF65-F5344CB8AC3E}">
        <p14:creationId xmlns:p14="http://schemas.microsoft.com/office/powerpoint/2010/main" val="1076687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this one support help center training we will cover how to navigate through the one support help center. We Will also look at how to follow a section which will be very important with all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new volunteer portal</a:t>
            </a:r>
            <a:r>
              <a:rPr lang="en-US" sz="1200" kern="1200" baseline="0" dirty="0" smtClean="0">
                <a:solidFill>
                  <a:schemeClr val="tx1"/>
                </a:solidFill>
                <a:effectLst/>
                <a:latin typeface="+mn-lt"/>
                <a:ea typeface="+mn-ea"/>
                <a:cs typeface="+mn-cs"/>
              </a:rPr>
              <a:t> articles that are currently being loaded daily.</a:t>
            </a:r>
            <a:r>
              <a:rPr lang="en-US" sz="1200" kern="1200" dirty="0" smtClean="0">
                <a:solidFill>
                  <a:schemeClr val="tx1"/>
                </a:solidFill>
                <a:effectLst/>
                <a:latin typeface="+mn-lt"/>
                <a:ea typeface="+mn-ea"/>
                <a:cs typeface="+mn-cs"/>
              </a:rPr>
              <a:t> There will be many New and updated articles housed under the operational procedures and volunteer portal section. Therefore following the sections under operational procedures and volunteer portal will provide users with real-time email communications when a New article is added or updated. We will also cover how to submit a request which will allow tickets to be routed to the correct expert group and last but not least we will view activities and how users can keep up with tickets that was submitted by them or that they were copied on.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help center is a volunteer support structure that seeks to provide timely support to text aid volunteers. </a:t>
            </a:r>
            <a:r>
              <a:rPr lang="en-US" sz="1200" u="none" kern="1200" dirty="0" smtClean="0">
                <a:solidFill>
                  <a:schemeClr val="tx1"/>
                </a:solidFill>
                <a:effectLst/>
                <a:latin typeface="+mn-lt"/>
                <a:ea typeface="+mn-ea"/>
                <a:cs typeface="+mn-cs"/>
              </a:rPr>
              <a:t>Once logged in to the new Volunteer Portal </a:t>
            </a:r>
            <a:r>
              <a:rPr lang="en-US" sz="1200" u="none" kern="1200" baseline="0" dirty="0" smtClean="0">
                <a:solidFill>
                  <a:schemeClr val="tx1"/>
                </a:solidFill>
                <a:effectLst/>
                <a:latin typeface="+mn-lt"/>
                <a:ea typeface="+mn-ea"/>
                <a:cs typeface="+mn-cs"/>
              </a:rPr>
              <a:t> select the home tab and click on the arrow pointing to the right. Next scroll down and look for the section called Volunteers link and click on the OneSupport Help Center.</a:t>
            </a:r>
            <a:endParaRPr lang="en-US" sz="1200" u="none" kern="1200" dirty="0" smtClean="0">
              <a:solidFill>
                <a:schemeClr val="tx1"/>
              </a:solidFill>
              <a:effectLst/>
              <a:latin typeface="+mn-lt"/>
              <a:ea typeface="+mn-ea"/>
              <a:cs typeface="+mn-cs"/>
            </a:endParaRPr>
          </a:p>
          <a:p>
            <a:pPr marL="0" inden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1775" marR="0" lvl="0" indent="-231775">
              <a:spcBef>
                <a:spcPts val="0"/>
              </a:spcBef>
              <a:spcAft>
                <a:spcPts val="0"/>
              </a:spcAft>
              <a:buFont typeface="+mj-lt"/>
              <a:buAutoNum type="arabicParenR"/>
              <a:tabLst>
                <a:tab pos="457200" algn="l"/>
              </a:tabLst>
            </a:pPr>
            <a:r>
              <a:rPr lang="en-US" sz="1200" dirty="0" smtClean="0">
                <a:solidFill>
                  <a:srgbClr val="000000"/>
                </a:solidFill>
                <a:latin typeface="+mn-lt"/>
                <a:ea typeface="Times New Roman"/>
                <a:cs typeface="Times New Roman"/>
              </a:rPr>
              <a:t>Click </a:t>
            </a:r>
            <a:r>
              <a:rPr lang="en-US" sz="1200" kern="1200" dirty="0" smtClean="0">
                <a:solidFill>
                  <a:srgbClr val="000000"/>
                </a:solidFill>
                <a:effectLst/>
                <a:latin typeface="+mn-lt"/>
                <a:ea typeface="Times New Roman"/>
                <a:cs typeface="Times New Roman"/>
              </a:rPr>
              <a:t>on </a:t>
            </a:r>
            <a:r>
              <a:rPr lang="en-US" sz="1200" kern="1200" dirty="0" err="1" smtClean="0">
                <a:solidFill>
                  <a:srgbClr val="000000"/>
                </a:solidFill>
                <a:effectLst/>
                <a:latin typeface="+mn-lt"/>
                <a:ea typeface="Times New Roman"/>
                <a:cs typeface="Times New Roman"/>
              </a:rPr>
              <a:t>OneSupport</a:t>
            </a:r>
            <a:r>
              <a:rPr lang="en-US" sz="1200" kern="1200" dirty="0" smtClean="0">
                <a:solidFill>
                  <a:srgbClr val="000000"/>
                </a:solidFill>
                <a:effectLst/>
                <a:latin typeface="+mn-lt"/>
                <a:ea typeface="Times New Roman"/>
                <a:cs typeface="Times New Roman"/>
              </a:rPr>
              <a:t> Help Center under Volunteer Link on Volunteer</a:t>
            </a:r>
            <a:r>
              <a:rPr lang="en-US" sz="1200" kern="1200" baseline="0" dirty="0" smtClean="0">
                <a:solidFill>
                  <a:srgbClr val="000000"/>
                </a:solidFill>
                <a:effectLst/>
                <a:latin typeface="+mn-lt"/>
                <a:ea typeface="Times New Roman"/>
                <a:cs typeface="Times New Roman"/>
              </a:rPr>
              <a:t> Portal Home Page.</a:t>
            </a:r>
            <a:endParaRPr lang="en-US" sz="1200" kern="1200" dirty="0" smtClean="0">
              <a:solidFill>
                <a:srgbClr val="000000"/>
              </a:solidFill>
              <a:effectLst/>
              <a:latin typeface="+mn-lt"/>
              <a:ea typeface="Times New Roman"/>
              <a:cs typeface="Times New Roman"/>
            </a:endParaRPr>
          </a:p>
          <a:p>
            <a:pPr marL="231775" marR="0" lvl="0" indent="-231775">
              <a:spcBef>
                <a:spcPts val="0"/>
              </a:spcBef>
              <a:spcAft>
                <a:spcPts val="0"/>
              </a:spcAft>
              <a:buFont typeface="+mj-lt"/>
              <a:buAutoNum type="arabicParenR"/>
              <a:tabLst>
                <a:tab pos="457200" algn="l"/>
              </a:tabLst>
            </a:pPr>
            <a:endParaRPr lang="en-US" sz="1200" dirty="0" smtClean="0">
              <a:effectLst/>
              <a:latin typeface="Times New Roman"/>
              <a:ea typeface="Times New Roman"/>
            </a:endParaRPr>
          </a:p>
          <a:p>
            <a:pPr marL="231775" marR="0" lvl="0" indent="-231775">
              <a:spcBef>
                <a:spcPts val="0"/>
              </a:spcBef>
              <a:spcAft>
                <a:spcPts val="0"/>
              </a:spcAft>
              <a:buFont typeface="+mj-lt"/>
              <a:buAutoNum type="arabicParenR"/>
              <a:tabLst>
                <a:tab pos="457200" algn="l"/>
              </a:tabLst>
            </a:pPr>
            <a:r>
              <a:rPr lang="en-US" sz="1200" kern="1200" dirty="0" err="1" smtClean="0">
                <a:solidFill>
                  <a:srgbClr val="000000"/>
                </a:solidFill>
                <a:effectLst/>
                <a:latin typeface="+mn-lt"/>
                <a:ea typeface="Times New Roman"/>
                <a:cs typeface="Times New Roman"/>
              </a:rPr>
              <a:t>OneSupport</a:t>
            </a:r>
            <a:r>
              <a:rPr lang="en-US" sz="1200" kern="1200" dirty="0" smtClean="0">
                <a:solidFill>
                  <a:srgbClr val="000000"/>
                </a:solidFill>
                <a:effectLst/>
                <a:latin typeface="+mn-lt"/>
                <a:ea typeface="Times New Roman"/>
                <a:cs typeface="Times New Roman"/>
              </a:rPr>
              <a:t> Help Center Home Page will open in a separate window</a:t>
            </a:r>
          </a:p>
          <a:p>
            <a:pPr marL="231775" marR="0" lvl="0" indent="-231775">
              <a:spcBef>
                <a:spcPts val="0"/>
              </a:spcBef>
              <a:spcAft>
                <a:spcPts val="0"/>
              </a:spcAft>
              <a:buFont typeface="+mj-lt"/>
              <a:buAutoNum type="arabicParenR"/>
              <a:tabLst>
                <a:tab pos="457200" algn="l"/>
              </a:tabLst>
            </a:pPr>
            <a:endParaRPr lang="en-US" sz="1200" dirty="0" smtClean="0">
              <a:effectLst/>
              <a:latin typeface="Times New Roman"/>
              <a:ea typeface="Times New Roman"/>
            </a:endParaRPr>
          </a:p>
          <a:p>
            <a:pPr marL="0" marR="0" indent="0">
              <a:spcBef>
                <a:spcPts val="0"/>
              </a:spcBef>
              <a:spcAft>
                <a:spcPts val="0"/>
              </a:spcAft>
              <a:buNone/>
            </a:pPr>
            <a:r>
              <a:rPr lang="en-US" sz="1600" kern="1200" dirty="0" smtClean="0">
                <a:solidFill>
                  <a:srgbClr val="000000"/>
                </a:solidFill>
                <a:effectLst/>
                <a:ea typeface="Times New Roman"/>
                <a:cs typeface="Times New Roman"/>
              </a:rPr>
              <a:t>3)  </a:t>
            </a:r>
            <a:r>
              <a:rPr lang="en-US" sz="1600" dirty="0" smtClean="0">
                <a:solidFill>
                  <a:srgbClr val="000000"/>
                </a:solidFill>
                <a:ea typeface="Times New Roman"/>
                <a:cs typeface="Times New Roman"/>
              </a:rPr>
              <a:t>S</a:t>
            </a:r>
            <a:r>
              <a:rPr lang="en-US" sz="1600" kern="1200" dirty="0" smtClean="0">
                <a:solidFill>
                  <a:srgbClr val="000000"/>
                </a:solidFill>
                <a:effectLst/>
                <a:ea typeface="Times New Roman"/>
                <a:cs typeface="Times New Roman"/>
              </a:rPr>
              <a:t>earch Options</a:t>
            </a:r>
            <a:endParaRPr lang="en-US" sz="1600" dirty="0" smtClean="0">
              <a:effectLst/>
              <a:ea typeface="Times New Roman"/>
            </a:endParaRPr>
          </a:p>
          <a:p>
            <a:pPr marL="463550" marR="0" lvl="1" indent="-231775">
              <a:spcBef>
                <a:spcPts val="0"/>
              </a:spcBef>
              <a:spcAft>
                <a:spcPts val="0"/>
              </a:spcAft>
              <a:buFont typeface="+mj-lt"/>
              <a:buAutoNum type="alphaUcPeriod"/>
              <a:tabLst>
                <a:tab pos="914400" algn="l"/>
              </a:tabLst>
            </a:pPr>
            <a:r>
              <a:rPr lang="en-US" sz="1600" kern="1200" dirty="0" smtClean="0">
                <a:solidFill>
                  <a:srgbClr val="000000"/>
                </a:solidFill>
                <a:effectLst/>
                <a:ea typeface="Times New Roman"/>
                <a:cs typeface="Times New Roman"/>
              </a:rPr>
              <a:t>Use Keyword Search</a:t>
            </a:r>
            <a:endParaRPr lang="en-US" sz="1600" dirty="0" smtClean="0">
              <a:effectLst/>
              <a:ea typeface="Times New Roman"/>
            </a:endParaRPr>
          </a:p>
          <a:p>
            <a:pPr marL="463550" marR="0" lvl="1" indent="-231775">
              <a:spcBef>
                <a:spcPts val="0"/>
              </a:spcBef>
              <a:spcAft>
                <a:spcPts val="0"/>
              </a:spcAft>
              <a:buFont typeface="+mj-lt"/>
              <a:buAutoNum type="alphaUcPeriod"/>
              <a:tabLst>
                <a:tab pos="914400" algn="l"/>
              </a:tabLst>
            </a:pPr>
            <a:r>
              <a:rPr lang="en-US" sz="1600" kern="1200" dirty="0" smtClean="0">
                <a:solidFill>
                  <a:srgbClr val="000000"/>
                </a:solidFill>
                <a:effectLst/>
                <a:ea typeface="Times New Roman"/>
                <a:cs typeface="Times New Roman"/>
              </a:rPr>
              <a:t>Select Category</a:t>
            </a:r>
            <a:endParaRPr lang="en-US" sz="1600" dirty="0" smtClean="0">
              <a:effectLst/>
              <a:ea typeface="Times New Roman"/>
            </a:endParaRPr>
          </a:p>
          <a:p>
            <a:pPr marL="0" indent="0">
              <a:buNone/>
            </a:pPr>
            <a:r>
              <a:rPr lang="en-US" sz="1200" dirty="0" smtClean="0">
                <a:ea typeface="Times New Roman"/>
                <a:cs typeface="Times New Roman"/>
              </a:rPr>
              <a:t>	Click one of top three article OR</a:t>
            </a:r>
          </a:p>
          <a:p>
            <a:pPr marL="0" indent="0">
              <a:buNone/>
            </a:pPr>
            <a:r>
              <a:rPr lang="en-US" sz="1200" dirty="0" smtClean="0">
                <a:ea typeface="Times New Roman"/>
                <a:cs typeface="Times New Roman"/>
              </a:rPr>
              <a:t>	Click on heading to view list of  articles </a:t>
            </a:r>
          </a:p>
          <a:p>
            <a:pPr marL="0" indent="0">
              <a:buNone/>
            </a:pPr>
            <a:r>
              <a:rPr lang="en-US" sz="1200" dirty="0" smtClean="0">
                <a:ea typeface="Times New Roman"/>
                <a:cs typeface="Times New Roman"/>
              </a:rPr>
              <a:t>	*Number in () indicates the total number of articles</a:t>
            </a:r>
          </a:p>
          <a:p>
            <a:pPr marL="0" indent="0">
              <a:buNone/>
            </a:pPr>
            <a:endParaRPr lang="en-US" sz="1200" dirty="0" smtClean="0">
              <a:ea typeface="Times New Roman"/>
              <a:cs typeface="Times New Roman"/>
            </a:endParaRP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r>
              <a:rPr lang="en-US" sz="1200" spc="-5" dirty="0" smtClean="0">
                <a:solidFill>
                  <a:srgbClr val="000000"/>
                </a:solidFill>
                <a:latin typeface="Calibri" panose="02020603050405020304" pitchFamily="2"/>
              </a:rPr>
              <a:t>4) Navigating within the Help Center </a:t>
            </a: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endParaRPr lang="en-US" sz="1200" spc="-5" dirty="0" smtClean="0">
              <a:solidFill>
                <a:srgbClr val="000000"/>
              </a:solidFill>
              <a:latin typeface="Calibri" panose="02020603050405020304" pitchFamily="2"/>
            </a:endParaRPr>
          </a:p>
          <a:p>
            <a:pPr marL="0" marR="0" indent="0">
              <a:spcBef>
                <a:spcPts val="0"/>
              </a:spcBef>
              <a:spcAft>
                <a:spcPts val="0"/>
              </a:spcAft>
              <a:buNone/>
            </a:pPr>
            <a:r>
              <a:rPr lang="en-US" sz="1200" dirty="0" smtClean="0">
                <a:latin typeface="+mn-lt"/>
                <a:ea typeface="Times New Roman"/>
                <a:cs typeface="Times New Roman"/>
              </a:rPr>
              <a:t>5</a:t>
            </a:r>
            <a:r>
              <a:rPr lang="en-US" sz="1200" kern="1200" dirty="0" smtClean="0">
                <a:effectLst/>
                <a:latin typeface="+mn-lt"/>
                <a:ea typeface="Times New Roman"/>
                <a:cs typeface="Times New Roman"/>
              </a:rPr>
              <a:t>) View Article</a:t>
            </a:r>
          </a:p>
          <a:p>
            <a:pPr marL="0" marR="0" indent="0">
              <a:spcBef>
                <a:spcPts val="0"/>
              </a:spcBef>
              <a:spcAft>
                <a:spcPts val="0"/>
              </a:spcAft>
              <a:buNone/>
            </a:pPr>
            <a:r>
              <a:rPr lang="en-US" sz="1200" dirty="0" smtClean="0">
                <a:latin typeface="+mn-lt"/>
                <a:ea typeface="Times New Roman"/>
                <a:cs typeface="Times New Roman"/>
              </a:rPr>
              <a:t>	A.</a:t>
            </a:r>
            <a:r>
              <a:rPr lang="en-US" sz="1200" baseline="0" dirty="0" smtClean="0">
                <a:latin typeface="+mn-lt"/>
                <a:ea typeface="Times New Roman"/>
                <a:cs typeface="Times New Roman"/>
              </a:rPr>
              <a:t> </a:t>
            </a:r>
            <a:r>
              <a:rPr lang="en-US" sz="1200" kern="1200" dirty="0" smtClean="0">
                <a:effectLst/>
                <a:latin typeface="+mn-lt"/>
                <a:ea typeface="Times New Roman"/>
                <a:cs typeface="Times New Roman"/>
              </a:rPr>
              <a:t>Click the path to navigate</a:t>
            </a:r>
            <a:r>
              <a:rPr lang="en-US" sz="1200" kern="1200" baseline="0" dirty="0" smtClean="0">
                <a:effectLst/>
                <a:latin typeface="+mn-lt"/>
                <a:ea typeface="Times New Roman"/>
                <a:cs typeface="Times New Roman"/>
              </a:rPr>
              <a:t> </a:t>
            </a:r>
            <a:r>
              <a:rPr lang="en-US" sz="1200" kern="1200" dirty="0" smtClean="0">
                <a:effectLst/>
                <a:latin typeface="+mn-lt"/>
                <a:ea typeface="Times New Roman"/>
                <a:cs typeface="Times New Roman"/>
              </a:rPr>
              <a:t>between categories </a:t>
            </a: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r>
              <a:rPr lang="en-US" sz="1200" kern="1200" dirty="0" smtClean="0">
                <a:effectLst/>
                <a:latin typeface="+mn-lt"/>
                <a:ea typeface="Times New Roman"/>
                <a:cs typeface="Times New Roman"/>
              </a:rPr>
              <a:t>	B. </a:t>
            </a:r>
            <a:r>
              <a:rPr lang="en-US" sz="1000" kern="1200" dirty="0" smtClean="0">
                <a:effectLst/>
                <a:latin typeface="+mn-lt"/>
                <a:ea typeface="Times New Roman"/>
                <a:cs typeface="Times New Roman"/>
              </a:rPr>
              <a:t>Click the file name to download the article</a:t>
            </a: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r>
              <a:rPr lang="en-US" sz="1000" kern="1200" dirty="0" smtClean="0">
                <a:effectLst/>
                <a:latin typeface="+mn-lt"/>
                <a:ea typeface="Times New Roman"/>
                <a:cs typeface="Times New Roman"/>
              </a:rPr>
              <a:t>	C. </a:t>
            </a:r>
            <a:r>
              <a:rPr lang="en-US" sz="800" dirty="0" smtClean="0">
                <a:latin typeface="+mn-lt"/>
                <a:ea typeface="Times New Roman"/>
                <a:cs typeface="Times New Roman"/>
              </a:rPr>
              <a:t>View the message</a:t>
            </a:r>
            <a:endParaRPr lang="en-US" sz="800" dirty="0" smtClean="0">
              <a:effectLst/>
              <a:latin typeface="Times New Roman"/>
              <a:ea typeface="Times New Roman"/>
            </a:endParaRP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r>
              <a:rPr lang="en-US" sz="800" dirty="0" smtClean="0">
                <a:effectLst/>
                <a:latin typeface="Times New Roman"/>
                <a:ea typeface="Times New Roman"/>
              </a:rPr>
              <a:t>	D. </a:t>
            </a:r>
            <a:r>
              <a:rPr lang="en-US" sz="800" kern="1200" dirty="0" smtClean="0">
                <a:effectLst/>
                <a:latin typeface="+mn-lt"/>
                <a:ea typeface="Times New Roman"/>
                <a:cs typeface="Times New Roman"/>
              </a:rPr>
              <a:t>Click the link or file name to view the attached article</a:t>
            </a:r>
          </a:p>
          <a:p>
            <a:pPr marL="0" indent="0">
              <a:buNone/>
            </a:pPr>
            <a:r>
              <a:rPr lang="en-US" sz="800" kern="1200" dirty="0" smtClean="0">
                <a:effectLst/>
                <a:latin typeface="+mn-lt"/>
                <a:ea typeface="Times New Roman"/>
                <a:cs typeface="Times New Roman"/>
              </a:rPr>
              <a:t>	E. </a:t>
            </a:r>
            <a:r>
              <a:rPr lang="en-US" sz="800" dirty="0" smtClean="0">
                <a:ea typeface="Times New Roman"/>
              </a:rPr>
              <a:t>Click on link to download a Zip OR</a:t>
            </a:r>
            <a:r>
              <a:rPr lang="en-US" sz="800" baseline="0" dirty="0" smtClean="0">
                <a:ea typeface="Times New Roman"/>
              </a:rPr>
              <a:t> </a:t>
            </a:r>
            <a:r>
              <a:rPr lang="en-US" sz="800" dirty="0" smtClean="0">
                <a:ea typeface="Times New Roman"/>
              </a:rPr>
              <a:t>Click on individual files included in zip file</a:t>
            </a:r>
          </a:p>
          <a:p>
            <a:pPr marL="0" marR="0" indent="0">
              <a:spcBef>
                <a:spcPts val="0"/>
              </a:spcBef>
              <a:spcAft>
                <a:spcPts val="0"/>
              </a:spcAft>
              <a:buNone/>
            </a:pPr>
            <a:r>
              <a:rPr lang="en-US" sz="800" dirty="0" smtClean="0">
                <a:ea typeface="Times New Roman"/>
              </a:rPr>
              <a:t>	F. </a:t>
            </a:r>
            <a:r>
              <a:rPr lang="en-US" sz="800" dirty="0" smtClean="0">
                <a:effectLst/>
                <a:ea typeface="Times New Roman"/>
              </a:rPr>
              <a:t>Click on Thumbnail</a:t>
            </a:r>
            <a:r>
              <a:rPr lang="en-US" sz="800" baseline="0" dirty="0" smtClean="0">
                <a:effectLst/>
                <a:ea typeface="Times New Roman"/>
              </a:rPr>
              <a:t> </a:t>
            </a:r>
            <a:r>
              <a:rPr lang="en-US" sz="800" dirty="0" smtClean="0">
                <a:effectLst/>
                <a:ea typeface="Times New Roman"/>
              </a:rPr>
              <a:t>to view slide image</a:t>
            </a:r>
          </a:p>
          <a:p>
            <a:pPr marL="0" indent="0">
              <a:buNone/>
            </a:pPr>
            <a:endParaRPr lang="en-US" sz="800" dirty="0" smtClean="0">
              <a:ea typeface="Times New Roman"/>
            </a:endParaRP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endParaRPr lang="en-US" sz="800" dirty="0" smtClean="0">
              <a:effectLst/>
              <a:latin typeface="Times New Roman"/>
              <a:ea typeface="Times New Roman"/>
            </a:endParaRP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endParaRPr lang="en-US" sz="800" dirty="0" smtClean="0">
              <a:effectLst/>
              <a:latin typeface="Times New Roman"/>
              <a:ea typeface="Times New Roman"/>
            </a:endParaRPr>
          </a:p>
          <a:p>
            <a:pPr marL="0" marR="0" indent="0">
              <a:spcBef>
                <a:spcPts val="0"/>
              </a:spcBef>
              <a:spcAft>
                <a:spcPts val="0"/>
              </a:spcAft>
              <a:buNone/>
            </a:pPr>
            <a:endParaRPr lang="en-US" sz="1000" dirty="0" smtClean="0">
              <a:effectLst/>
              <a:latin typeface="Times New Roman"/>
              <a:ea typeface="Times New Roman"/>
            </a:endParaRPr>
          </a:p>
          <a:p>
            <a:pPr marL="0" marR="0" indent="0">
              <a:spcBef>
                <a:spcPts val="0"/>
              </a:spcBef>
              <a:spcAft>
                <a:spcPts val="0"/>
              </a:spcAft>
              <a:buNone/>
            </a:pPr>
            <a:endParaRPr lang="en-US" sz="1200" dirty="0" smtClean="0">
              <a:ea typeface="Times New Roman"/>
              <a:cs typeface="Times New Roman"/>
            </a:endParaRPr>
          </a:p>
          <a:p>
            <a:pPr marL="0" indent="0">
              <a:buNone/>
            </a:pP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4</a:t>
            </a:fld>
            <a:endParaRPr lang="en-US"/>
          </a:p>
        </p:txBody>
      </p:sp>
    </p:spTree>
    <p:extLst>
      <p:ext uri="{BB962C8B-B14F-4D97-AF65-F5344CB8AC3E}">
        <p14:creationId xmlns:p14="http://schemas.microsoft.com/office/powerpoint/2010/main" val="3133143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u="sng" dirty="0" smtClean="0"/>
              <a:t>ABOUT</a:t>
            </a:r>
          </a:p>
          <a:p>
            <a:pPr>
              <a:spcBef>
                <a:spcPts val="600"/>
              </a:spcBef>
              <a:spcAft>
                <a:spcPts val="600"/>
              </a:spcAft>
            </a:pPr>
            <a:r>
              <a:rPr lang="en-US" sz="2900" dirty="0" smtClean="0"/>
              <a:t>“Follow” provides real time email notification when a new article is created or updated within a specific section (subcategory). </a:t>
            </a:r>
          </a:p>
          <a:p>
            <a:pPr lvl="1">
              <a:spcBef>
                <a:spcPts val="600"/>
              </a:spcBef>
              <a:spcAft>
                <a:spcPts val="600"/>
              </a:spcAft>
            </a:pPr>
            <a:r>
              <a:rPr lang="en-US" sz="2900" dirty="0" smtClean="0"/>
              <a:t>You may choose to follow as many sections (subcategories) as you choose. </a:t>
            </a:r>
          </a:p>
          <a:p>
            <a:pPr lvl="1">
              <a:spcBef>
                <a:spcPts val="600"/>
              </a:spcBef>
              <a:spcAft>
                <a:spcPts val="600"/>
              </a:spcAft>
            </a:pPr>
            <a:r>
              <a:rPr lang="en-US" sz="2900" dirty="0" smtClean="0"/>
              <a:t>As the content owner, if you are following the section (subcategory) you are updating, you will not be notified via e-mail</a:t>
            </a:r>
          </a:p>
          <a:p>
            <a:endParaRPr lang="en-US" b="1" dirty="0" smtClean="0"/>
          </a:p>
          <a:p>
            <a:pPr marL="228600" lvl="0" indent="-228600">
              <a:buFont typeface="+mj-lt"/>
              <a:buAutoNum type="arabicPeriod"/>
            </a:pPr>
            <a:r>
              <a:rPr lang="en-US" sz="1200" dirty="0" smtClean="0"/>
              <a:t>Navigate to a section (subcategory) of interest.</a:t>
            </a:r>
          </a:p>
          <a:p>
            <a:pPr marL="228600" lvl="0" indent="-228600">
              <a:buFont typeface="+mj-lt"/>
              <a:buAutoNum type="arabicPeriod"/>
            </a:pPr>
            <a:endParaRPr lang="en-US" sz="1200" dirty="0" smtClean="0"/>
          </a:p>
          <a:p>
            <a:pPr marL="0" lvl="0" indent="0">
              <a:buFont typeface="+mj-lt"/>
              <a:buNone/>
            </a:pPr>
            <a:r>
              <a:rPr lang="en-US" sz="1200" dirty="0" smtClean="0"/>
              <a:t>2. Click on the ‘</a:t>
            </a:r>
            <a:r>
              <a:rPr lang="en-US" sz="1200" b="1" dirty="0" smtClean="0"/>
              <a:t>Follow</a:t>
            </a:r>
            <a:r>
              <a:rPr lang="en-US" sz="1200" dirty="0" smtClean="0"/>
              <a:t>’ button next to the section (subcategory) and select “New Articles”.</a:t>
            </a:r>
          </a:p>
          <a:p>
            <a:pPr marL="0" marR="0" lvl="0" indent="0" algn="l" defTabSz="914400" rtl="0" eaLnBrk="1" fontAlgn="auto" latinLnBrk="0" hangingPunct="1">
              <a:lnSpc>
                <a:spcPct val="100000"/>
              </a:lnSpc>
              <a:spcBef>
                <a:spcPts val="0"/>
              </a:spcBef>
              <a:spcAft>
                <a:spcPts val="0"/>
              </a:spcAft>
              <a:buClr>
                <a:schemeClr val="accent2">
                  <a:lumMod val="75000"/>
                </a:schemeClr>
              </a:buClr>
              <a:buSzPct val="110000"/>
              <a:buFont typeface="+mj-lt"/>
              <a:buNone/>
              <a:tabLst/>
              <a:defRPr/>
            </a:pPr>
            <a:r>
              <a:rPr lang="en-US" sz="1200" dirty="0" smtClean="0"/>
              <a:t>NOTE: When a new article is created or updated, an email notification is sent to the email address you used to login into the Portal.</a:t>
            </a:r>
          </a:p>
          <a:p>
            <a:pPr marL="0" lvl="0" indent="0">
              <a:buFont typeface="+mj-lt"/>
              <a:buNone/>
            </a:pPr>
            <a:r>
              <a:rPr lang="en-US" sz="1200" dirty="0" smtClean="0"/>
              <a:t>***The comment option is not available at this time, so please do not select “New Article And Comments.”</a:t>
            </a:r>
          </a:p>
          <a:p>
            <a:pPr marL="0" lvl="0" indent="0">
              <a:buFont typeface="+mj-lt"/>
              <a:buNone/>
            </a:pPr>
            <a:endParaRPr lang="en-US" sz="1200" dirty="0" smtClean="0"/>
          </a:p>
          <a:p>
            <a:pPr marL="0" marR="0" lvl="0" indent="0" algn="l" defTabSz="914400" rtl="0" eaLnBrk="1" fontAlgn="auto" latinLnBrk="0" hangingPunct="1">
              <a:lnSpc>
                <a:spcPct val="100000"/>
              </a:lnSpc>
              <a:spcBef>
                <a:spcPts val="0"/>
              </a:spcBef>
              <a:spcAft>
                <a:spcPts val="0"/>
              </a:spcAft>
              <a:buClr>
                <a:schemeClr val="accent2">
                  <a:lumMod val="75000"/>
                </a:schemeClr>
              </a:buClr>
              <a:buSzPct val="110000"/>
              <a:buFont typeface="+mj-lt"/>
              <a:buNone/>
              <a:tabLst/>
              <a:defRPr/>
            </a:pPr>
            <a:r>
              <a:rPr lang="en-US" sz="1200" dirty="0" smtClean="0"/>
              <a:t>3. If you no longer want to follow a section, click the unfollow box</a:t>
            </a:r>
            <a:r>
              <a:rPr lang="en-US" sz="1200" baseline="0" dirty="0" smtClean="0"/>
              <a:t> or navigate to my activities, select the follow option and unfollow the section by clicking on unfollow.</a:t>
            </a:r>
            <a:endParaRPr lang="en-US" sz="1200" dirty="0" smtClean="0"/>
          </a:p>
          <a:p>
            <a:pPr marL="0" lvl="0" indent="0">
              <a:buFont typeface="+mj-lt"/>
              <a:buNone/>
            </a:pPr>
            <a:endParaRPr lang="en-US" sz="1200" dirty="0" smtClean="0"/>
          </a:p>
          <a:p>
            <a:pPr marL="171450" lvl="0" indent="-171450"/>
            <a:endParaRPr lang="en-US" sz="1200" dirty="0" smtClean="0"/>
          </a:p>
          <a:p>
            <a:pPr marL="514350" lvl="0" indent="-514350">
              <a:buFont typeface="+mj-lt"/>
              <a:buAutoNum type="arabicPeriod"/>
            </a:pPr>
            <a:endParaRPr lang="en-US" sz="1200" dirty="0" smtClean="0"/>
          </a:p>
          <a:p>
            <a:pPr marL="0" lvl="0" indent="0">
              <a:buFont typeface="+mj-lt"/>
              <a:buNone/>
            </a:pPr>
            <a:endParaRPr lang="en-US" sz="1200" dirty="0" smtClean="0"/>
          </a:p>
          <a:p>
            <a:pPr lvl="0"/>
            <a:endParaRPr lang="en-US" sz="1200" dirty="0" smtClean="0"/>
          </a:p>
          <a:p>
            <a:pPr lvl="0"/>
            <a:endParaRPr lang="en-US" sz="1200" dirty="0" smtClean="0"/>
          </a:p>
          <a:p>
            <a:pPr lvl="0"/>
            <a:endParaRPr lang="en-US" sz="1200" dirty="0" smtClean="0"/>
          </a:p>
          <a:p>
            <a:pPr lvl="0"/>
            <a:endParaRPr lang="en-US" sz="1200" dirty="0" smtClean="0"/>
          </a:p>
          <a:p>
            <a:pPr lvl="0"/>
            <a:endParaRPr lang="en-US" sz="1200" dirty="0" smtClean="0"/>
          </a:p>
          <a:p>
            <a:pPr lvl="0"/>
            <a:endParaRPr lang="en-US" sz="1200" dirty="0" smtClean="0"/>
          </a:p>
          <a:p>
            <a:pPr lvl="0"/>
            <a:endParaRPr lang="en-US" sz="1200"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5</a:t>
            </a:fld>
            <a:endParaRPr lang="en-US"/>
          </a:p>
        </p:txBody>
      </p:sp>
    </p:spTree>
    <p:extLst>
      <p:ext uri="{BB962C8B-B14F-4D97-AF65-F5344CB8AC3E}">
        <p14:creationId xmlns:p14="http://schemas.microsoft.com/office/powerpoint/2010/main" val="3133143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u="sng" dirty="0" smtClean="0"/>
              <a:t>About</a:t>
            </a: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r>
              <a:rPr lang="en-US" sz="1200" b="1" dirty="0" smtClean="0"/>
              <a:t>Submit a Request </a:t>
            </a:r>
            <a:r>
              <a:rPr lang="en-US" sz="1200" dirty="0" smtClean="0"/>
              <a:t>allows volunteers to send any program related inquiry for assistance via OSHC.  These requests are automatically triaged  to the right group for faster response based on the category of the request.  </a:t>
            </a:r>
          </a:p>
          <a:p>
            <a:pPr marL="0" indent="0">
              <a:buNone/>
            </a:pPr>
            <a:endParaRPr lang="en-US" b="0" u="none" dirty="0" smtClean="0"/>
          </a:p>
          <a:p>
            <a:pPr marL="0" indent="0">
              <a:buNone/>
            </a:pPr>
            <a:r>
              <a:rPr lang="en-US" sz="1200" b="1" dirty="0" smtClean="0"/>
              <a:t>Categories</a:t>
            </a:r>
            <a:endParaRPr lang="en-US" sz="1200" dirty="0" smtClean="0"/>
          </a:p>
          <a:p>
            <a:pPr marL="171450" indent="-171450"/>
            <a:r>
              <a:rPr lang="en-US" sz="1200" b="0" dirty="0" smtClean="0"/>
              <a:t>Operations  – Staff support</a:t>
            </a:r>
          </a:p>
          <a:p>
            <a:pPr marL="171450" indent="-171450"/>
            <a:r>
              <a:rPr lang="en-US" sz="1200" b="0" dirty="0" smtClean="0"/>
              <a:t>Volunteer</a:t>
            </a:r>
            <a:r>
              <a:rPr lang="en-US" sz="1200" b="0" baseline="0" dirty="0" smtClean="0"/>
              <a:t> Portal – All volunteer Portal inquires</a:t>
            </a:r>
          </a:p>
          <a:p>
            <a:pPr marL="171450" indent="-171450"/>
            <a:r>
              <a:rPr lang="en-US" sz="1200" b="0" baseline="0" dirty="0" smtClean="0"/>
              <a:t>Sites – All site request</a:t>
            </a:r>
            <a:endParaRPr lang="en-US" sz="1200" b="0" dirty="0" smtClean="0"/>
          </a:p>
          <a:p>
            <a:pPr marL="171450" indent="-171450"/>
            <a:r>
              <a:rPr lang="en-US" sz="1200" b="0" dirty="0" smtClean="0"/>
              <a:t>Tax Training – Tax Law and Training inquires</a:t>
            </a:r>
          </a:p>
          <a:p>
            <a:pPr marL="171450" indent="-171450"/>
            <a:r>
              <a:rPr lang="en-US" sz="1200" b="0" dirty="0" smtClean="0"/>
              <a:t>Technology – Hardware and Software inquires</a:t>
            </a:r>
          </a:p>
          <a:p>
            <a:pPr marL="171450" indent="-171450"/>
            <a:r>
              <a:rPr lang="en-US" sz="1200" b="1" dirty="0" smtClean="0"/>
              <a:t>Note: </a:t>
            </a:r>
            <a:r>
              <a:rPr lang="en-US" sz="1200" dirty="0" smtClean="0"/>
              <a:t>Most categories have subtopics that helps defines the type of an inquiry</a:t>
            </a:r>
          </a:p>
          <a:p>
            <a:pPr marL="0" indent="0">
              <a:buNone/>
            </a:pPr>
            <a:endParaRPr lang="en-US" b="0" u="none" dirty="0" smtClean="0"/>
          </a:p>
          <a:p>
            <a:pPr marL="231775" marR="0" lvl="0" indent="-231775">
              <a:spcBef>
                <a:spcPts val="0"/>
              </a:spcBef>
              <a:spcAft>
                <a:spcPts val="0"/>
              </a:spcAft>
              <a:buFont typeface="+mj-lt"/>
              <a:buAutoNum type="arabicParenR"/>
              <a:tabLst>
                <a:tab pos="457200" algn="l"/>
              </a:tabLst>
            </a:pPr>
            <a:r>
              <a:rPr lang="en-US" sz="1200" dirty="0" smtClean="0">
                <a:solidFill>
                  <a:srgbClr val="000000"/>
                </a:solidFill>
                <a:latin typeface="+mn-lt"/>
                <a:ea typeface="Times New Roman"/>
                <a:cs typeface="Times New Roman"/>
              </a:rPr>
              <a:t>Click </a:t>
            </a:r>
            <a:r>
              <a:rPr lang="en-US" sz="1200" kern="1200" dirty="0" smtClean="0">
                <a:solidFill>
                  <a:srgbClr val="000000"/>
                </a:solidFill>
                <a:effectLst/>
                <a:latin typeface="+mn-lt"/>
                <a:ea typeface="Times New Roman"/>
                <a:cs typeface="Times New Roman"/>
              </a:rPr>
              <a:t>on </a:t>
            </a:r>
            <a:r>
              <a:rPr lang="en-US" sz="1200" kern="1200" dirty="0" err="1" smtClean="0">
                <a:solidFill>
                  <a:srgbClr val="000000"/>
                </a:solidFill>
                <a:effectLst/>
                <a:latin typeface="+mn-lt"/>
                <a:ea typeface="Times New Roman"/>
                <a:cs typeface="Times New Roman"/>
              </a:rPr>
              <a:t>OneSupport</a:t>
            </a:r>
            <a:r>
              <a:rPr lang="en-US" sz="1200" kern="1200" dirty="0" smtClean="0">
                <a:solidFill>
                  <a:srgbClr val="000000"/>
                </a:solidFill>
                <a:effectLst/>
                <a:latin typeface="+mn-lt"/>
                <a:ea typeface="Times New Roman"/>
                <a:cs typeface="Times New Roman"/>
              </a:rPr>
              <a:t> Help Center under Volunteer Link on Volunteer</a:t>
            </a:r>
            <a:r>
              <a:rPr lang="en-US" sz="1200" kern="1200" baseline="0" dirty="0" smtClean="0">
                <a:solidFill>
                  <a:srgbClr val="000000"/>
                </a:solidFill>
                <a:effectLst/>
                <a:latin typeface="+mn-lt"/>
                <a:ea typeface="Times New Roman"/>
                <a:cs typeface="Times New Roman"/>
              </a:rPr>
              <a:t> Portal Home Page.</a:t>
            </a:r>
            <a:endParaRPr lang="en-US" sz="1200" kern="1200" dirty="0" smtClean="0">
              <a:solidFill>
                <a:srgbClr val="000000"/>
              </a:solidFill>
              <a:effectLst/>
              <a:latin typeface="+mn-lt"/>
              <a:ea typeface="Times New Roman"/>
              <a:cs typeface="Times New Roman"/>
            </a:endParaRPr>
          </a:p>
          <a:p>
            <a:pPr marL="231775" marR="0" lvl="0" indent="-231775">
              <a:spcBef>
                <a:spcPts val="0"/>
              </a:spcBef>
              <a:spcAft>
                <a:spcPts val="0"/>
              </a:spcAft>
              <a:buFont typeface="+mj-lt"/>
              <a:buAutoNum type="arabicParenR"/>
              <a:tabLst>
                <a:tab pos="457200" algn="l"/>
              </a:tabLst>
            </a:pPr>
            <a:endParaRPr lang="en-US" sz="1200" dirty="0" smtClean="0">
              <a:effectLst/>
              <a:latin typeface="Times New Roman"/>
              <a:ea typeface="Times New Roman"/>
            </a:endParaRPr>
          </a:p>
          <a:p>
            <a:pPr marL="231775" marR="0" lvl="0" indent="-231775">
              <a:spcBef>
                <a:spcPts val="0"/>
              </a:spcBef>
              <a:spcAft>
                <a:spcPts val="0"/>
              </a:spcAft>
              <a:buFont typeface="+mj-lt"/>
              <a:buAutoNum type="arabicParenR"/>
              <a:tabLst>
                <a:tab pos="457200" algn="l"/>
              </a:tabLst>
            </a:pPr>
            <a:r>
              <a:rPr lang="en-US" sz="1200" kern="1200" dirty="0" smtClean="0">
                <a:solidFill>
                  <a:srgbClr val="000000"/>
                </a:solidFill>
                <a:effectLst/>
                <a:latin typeface="+mn-lt"/>
                <a:ea typeface="Times New Roman"/>
                <a:cs typeface="Times New Roman"/>
              </a:rPr>
              <a:t>OSHC Home Page will open in a separate window. Click on </a:t>
            </a:r>
            <a:r>
              <a:rPr lang="en-US" sz="1200" b="1" kern="1200" dirty="0" smtClean="0">
                <a:solidFill>
                  <a:srgbClr val="000000"/>
                </a:solidFill>
                <a:effectLst/>
                <a:latin typeface="+mn-lt"/>
                <a:ea typeface="Times New Roman"/>
                <a:cs typeface="Times New Roman"/>
              </a:rPr>
              <a:t>Submit a Request </a:t>
            </a:r>
            <a:r>
              <a:rPr lang="en-US" sz="1200" kern="1200" dirty="0" smtClean="0">
                <a:solidFill>
                  <a:srgbClr val="000000"/>
                </a:solidFill>
                <a:effectLst/>
                <a:latin typeface="+mn-lt"/>
                <a:ea typeface="Times New Roman"/>
                <a:cs typeface="Times New Roman"/>
              </a:rPr>
              <a:t>at the top</a:t>
            </a:r>
          </a:p>
          <a:p>
            <a:pPr marL="231775" marR="0" lvl="0" indent="-231775">
              <a:spcBef>
                <a:spcPts val="0"/>
              </a:spcBef>
              <a:spcAft>
                <a:spcPts val="0"/>
              </a:spcAft>
              <a:buFont typeface="+mj-lt"/>
              <a:buAutoNum type="arabicParenR"/>
              <a:tabLst>
                <a:tab pos="457200" algn="l"/>
              </a:tabLst>
            </a:pPr>
            <a:endParaRPr lang="en-US" sz="1200" kern="1200" dirty="0" smtClean="0">
              <a:solidFill>
                <a:srgbClr val="000000"/>
              </a:solidFill>
              <a:effectLst/>
              <a:latin typeface="+mn-lt"/>
              <a:ea typeface="Times New Roman"/>
              <a:cs typeface="Times New Roman"/>
            </a:endParaRPr>
          </a:p>
          <a:p>
            <a:pPr marL="228600" indent="-228600">
              <a:buAutoNum type="arabicParenR" startAt="3"/>
            </a:pPr>
            <a:r>
              <a:rPr lang="en-US" sz="1200" dirty="0" smtClean="0">
                <a:solidFill>
                  <a:srgbClr val="000000"/>
                </a:solidFill>
                <a:ea typeface="Times New Roman"/>
                <a:cs typeface="Times New Roman"/>
              </a:rPr>
              <a:t>Select a category</a:t>
            </a:r>
            <a:r>
              <a:rPr lang="en-US" sz="1200" dirty="0" smtClean="0"/>
              <a:t>  for your inquiry by clicking on the drop-down arrow</a:t>
            </a:r>
          </a:p>
          <a:p>
            <a:pPr marL="228600" indent="-228600">
              <a:buAutoNum type="arabicParenR" startAt="3"/>
            </a:pPr>
            <a:endParaRPr lang="en-US" sz="1200" dirty="0" smtClean="0"/>
          </a:p>
          <a:p>
            <a:pPr marL="228600" indent="-228600">
              <a:buAutoNum type="arabicParenR" startAt="4"/>
            </a:pPr>
            <a:r>
              <a:rPr lang="en-US" sz="1200" dirty="0" smtClean="0">
                <a:solidFill>
                  <a:srgbClr val="000000"/>
                </a:solidFill>
                <a:ea typeface="Times New Roman"/>
                <a:cs typeface="Times New Roman"/>
              </a:rPr>
              <a:t>Type in the subject that describes your inquiry.</a:t>
            </a:r>
          </a:p>
          <a:p>
            <a:pPr marL="228600" indent="-228600">
              <a:buAutoNum type="arabicParenR" startAt="4"/>
            </a:pPr>
            <a:endParaRPr lang="en-US" sz="1200" dirty="0" smtClean="0">
              <a:solidFill>
                <a:srgbClr val="000000"/>
              </a:solidFill>
              <a:ea typeface="Times New Roman"/>
              <a:cs typeface="Times New Roman"/>
            </a:endParaRPr>
          </a:p>
          <a:p>
            <a:pPr marL="228600" indent="-228600">
              <a:buAutoNum type="arabicParenR" startAt="4"/>
            </a:pPr>
            <a:r>
              <a:rPr lang="en-US" sz="1200" dirty="0" smtClean="0">
                <a:solidFill>
                  <a:srgbClr val="000000"/>
                </a:solidFill>
                <a:ea typeface="Times New Roman"/>
                <a:cs typeface="Times New Roman"/>
              </a:rPr>
              <a:t>Based on the entry in the Subject field, </a:t>
            </a:r>
            <a:r>
              <a:rPr lang="en-US" sz="1200" dirty="0" err="1" smtClean="0">
                <a:solidFill>
                  <a:srgbClr val="000000"/>
                </a:solidFill>
                <a:ea typeface="Times New Roman"/>
                <a:cs typeface="Times New Roman"/>
              </a:rPr>
              <a:t>OneSupport</a:t>
            </a:r>
            <a:r>
              <a:rPr lang="en-US" sz="1200" dirty="0" smtClean="0">
                <a:solidFill>
                  <a:srgbClr val="000000"/>
                </a:solidFill>
                <a:ea typeface="Times New Roman"/>
                <a:cs typeface="Times New Roman"/>
              </a:rPr>
              <a:t> will automatically show a list of articles. Clicking on a suggested article will open that article for review.</a:t>
            </a:r>
          </a:p>
          <a:p>
            <a:pPr marL="228600" indent="-228600">
              <a:buAutoNum type="arabicParenR" startAt="4"/>
            </a:pPr>
            <a:endParaRPr lang="en-US" sz="1200" dirty="0" smtClean="0">
              <a:solidFill>
                <a:srgbClr val="000000"/>
              </a:solidFill>
              <a:ea typeface="Times New Roman"/>
              <a:cs typeface="Times New Roman"/>
            </a:endParaRPr>
          </a:p>
          <a:p>
            <a:pPr marL="228600" indent="-228600">
              <a:buFontTx/>
              <a:buAutoNum type="arabicParenR" startAt="4"/>
            </a:pPr>
            <a:r>
              <a:rPr lang="en-US" sz="1200" dirty="0" smtClean="0">
                <a:solidFill>
                  <a:srgbClr val="000000"/>
                </a:solidFill>
                <a:ea typeface="Times New Roman"/>
                <a:cs typeface="Times New Roman"/>
              </a:rPr>
              <a:t>If the article did not answer your question, hit the back navigation to proceed with providing details in Description box. </a:t>
            </a:r>
          </a:p>
          <a:p>
            <a:pPr marL="228600" indent="-228600">
              <a:buFontTx/>
              <a:buAutoNum type="arabicParenR" startAt="4"/>
            </a:pPr>
            <a:endParaRPr lang="en-US" sz="1200" dirty="0" smtClean="0">
              <a:solidFill>
                <a:srgbClr val="000000"/>
              </a:solidFill>
              <a:ea typeface="Times New Roman"/>
              <a:cs typeface="Times New Roman"/>
            </a:endParaRPr>
          </a:p>
          <a:p>
            <a:pPr marL="228600" indent="-228600">
              <a:buFontTx/>
              <a:buAutoNum type="arabicParenR" startAt="4"/>
            </a:pPr>
            <a:r>
              <a:rPr lang="en-US" sz="1200" dirty="0" smtClean="0">
                <a:solidFill>
                  <a:srgbClr val="000000"/>
                </a:solidFill>
                <a:ea typeface="Times New Roman"/>
                <a:cs typeface="Times New Roman"/>
              </a:rPr>
              <a:t>Select a subtopic by clicking list box.</a:t>
            </a:r>
          </a:p>
          <a:p>
            <a:pPr marL="228600" indent="-228600">
              <a:buFontTx/>
              <a:buAutoNum type="arabicParenR" startAt="4"/>
            </a:pPr>
            <a:endParaRPr lang="en-US" sz="1200" dirty="0" smtClean="0">
              <a:solidFill>
                <a:srgbClr val="000000"/>
              </a:solidFill>
              <a:ea typeface="Times New Roman"/>
              <a:cs typeface="Times New Roman"/>
            </a:endParaRPr>
          </a:p>
          <a:p>
            <a:pPr marL="228600" indent="-228600">
              <a:buFontTx/>
              <a:buAutoNum type="arabicParenR" startAt="4"/>
            </a:pPr>
            <a:r>
              <a:rPr lang="en-US" sz="1200" dirty="0" smtClean="0">
                <a:solidFill>
                  <a:srgbClr val="000000"/>
                </a:solidFill>
                <a:ea typeface="Times New Roman"/>
                <a:cs typeface="Times New Roman"/>
              </a:rPr>
              <a:t>Optional: Attach file if you have one to go with the request. </a:t>
            </a:r>
          </a:p>
          <a:p>
            <a:pPr marL="228600" indent="-228600">
              <a:buFontTx/>
              <a:buAutoNum type="arabicParenR" startAt="4"/>
            </a:pPr>
            <a:endParaRPr lang="en-US" sz="1200" dirty="0" smtClean="0">
              <a:solidFill>
                <a:srgbClr val="000000"/>
              </a:solidFill>
              <a:ea typeface="Times New Roman"/>
              <a:cs typeface="Times New Roman"/>
            </a:endParaRPr>
          </a:p>
          <a:p>
            <a:pPr marL="228600" indent="-228600">
              <a:buFontTx/>
              <a:buAutoNum type="arabicParenR" startAt="4"/>
            </a:pPr>
            <a:r>
              <a:rPr lang="en-US" sz="1200" dirty="0" smtClean="0">
                <a:solidFill>
                  <a:srgbClr val="000000"/>
                </a:solidFill>
                <a:ea typeface="Times New Roman"/>
                <a:cs typeface="Times New Roman"/>
              </a:rPr>
              <a:t>Optional: Add a screencast of the issue.</a:t>
            </a:r>
          </a:p>
          <a:p>
            <a:pPr marL="228600" indent="-228600">
              <a:buFontTx/>
              <a:buAutoNum type="arabicParenR" startAt="4"/>
            </a:pPr>
            <a:endParaRPr lang="en-US" sz="1200" dirty="0" smtClean="0">
              <a:solidFill>
                <a:srgbClr val="000000"/>
              </a:solidFill>
              <a:ea typeface="Times New Roman"/>
              <a:cs typeface="Times New Roman"/>
            </a:endParaRPr>
          </a:p>
          <a:p>
            <a:pPr marL="228600" indent="-228600">
              <a:buFontTx/>
              <a:buAutoNum type="arabicParenR" startAt="4"/>
            </a:pPr>
            <a:r>
              <a:rPr lang="en-US" sz="1200" dirty="0" smtClean="0">
                <a:solidFill>
                  <a:srgbClr val="000000"/>
                </a:solidFill>
                <a:ea typeface="Times New Roman"/>
                <a:cs typeface="Times New Roman"/>
              </a:rPr>
              <a:t> Click on Submit. </a:t>
            </a:r>
          </a:p>
          <a:p>
            <a:pPr marL="228600" indent="-228600">
              <a:buFontTx/>
              <a:buAutoNum type="arabicParenR" startAt="4"/>
            </a:pPr>
            <a:endParaRPr lang="en-US" sz="1600" dirty="0" smtClean="0"/>
          </a:p>
          <a:p>
            <a:pPr marL="0" indent="0">
              <a:buNone/>
            </a:pPr>
            <a:r>
              <a:rPr lang="en-US" sz="1200" dirty="0" smtClean="0">
                <a:solidFill>
                  <a:srgbClr val="000000"/>
                </a:solidFill>
                <a:ea typeface="Times New Roman"/>
                <a:cs typeface="Times New Roman"/>
              </a:rPr>
              <a:t>11) Upon submit, you will be directed to “My Activities” view where you will see a confirmation window near the top and your ticket new ID number under My request.</a:t>
            </a:r>
          </a:p>
          <a:p>
            <a:pPr marL="0" indent="0">
              <a:buNone/>
            </a:pPr>
            <a:endParaRPr lang="en-US" sz="1200" dirty="0" smtClean="0">
              <a:solidFill>
                <a:srgbClr val="000000"/>
              </a:solidFill>
              <a:ea typeface="Times New Roman"/>
              <a:cs typeface="Times New Roman"/>
            </a:endParaRPr>
          </a:p>
          <a:p>
            <a:pPr marL="0" indent="0">
              <a:buNone/>
            </a:pPr>
            <a:r>
              <a:rPr lang="en-US" sz="1200" dirty="0" smtClean="0">
                <a:solidFill>
                  <a:srgbClr val="000000"/>
                </a:solidFill>
                <a:ea typeface="Times New Roman"/>
                <a:cs typeface="Times New Roman"/>
              </a:rPr>
              <a:t>12) You will also receive the following standard communication via e-mail shortly after submitting a ticket. An expert will get back to you within 24 hours.</a:t>
            </a:r>
          </a:p>
          <a:p>
            <a:endParaRPr lang="en-US" sz="1600" dirty="0" smtClean="0"/>
          </a:p>
          <a:p>
            <a:endParaRPr lang="en-US" dirty="0" smtClean="0"/>
          </a:p>
          <a:p>
            <a:pPr marL="228600" indent="-228600">
              <a:buAutoNum type="arabicParenR" startAt="3"/>
            </a:pPr>
            <a:endParaRPr lang="en-US" sz="1200" dirty="0" smtClean="0">
              <a:solidFill>
                <a:srgbClr val="000000"/>
              </a:solidFill>
              <a:ea typeface="Times New Roman"/>
              <a:cs typeface="Times New Roman"/>
            </a:endParaRPr>
          </a:p>
          <a:p>
            <a:endParaRPr lang="en-US" sz="1200" dirty="0" smtClean="0"/>
          </a:p>
          <a:p>
            <a:pPr marL="231775" marR="0" lvl="0" indent="-231775">
              <a:spcBef>
                <a:spcPts val="0"/>
              </a:spcBef>
              <a:spcAft>
                <a:spcPts val="0"/>
              </a:spcAft>
              <a:buFont typeface="+mj-lt"/>
              <a:buAutoNum type="arabicParenR"/>
              <a:tabLst>
                <a:tab pos="457200" algn="l"/>
              </a:tabLst>
            </a:pPr>
            <a:endParaRPr lang="en-US" sz="1200" dirty="0" smtClean="0">
              <a:effectLst/>
              <a:latin typeface="Times New Roman"/>
              <a:ea typeface="Times New Roman"/>
            </a:endParaRPr>
          </a:p>
          <a:p>
            <a:pPr marL="0" indent="0">
              <a:buNone/>
            </a:pPr>
            <a:endParaRPr lang="en-US" b="0" u="none"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6</a:t>
            </a:fld>
            <a:endParaRPr lang="en-US"/>
          </a:p>
        </p:txBody>
      </p:sp>
    </p:spTree>
    <p:extLst>
      <p:ext uri="{BB962C8B-B14F-4D97-AF65-F5344CB8AC3E}">
        <p14:creationId xmlns:p14="http://schemas.microsoft.com/office/powerpoint/2010/main" val="3133143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u="sng" dirty="0" smtClean="0"/>
              <a:t>About</a:t>
            </a:r>
          </a:p>
          <a:p>
            <a:pPr marL="0" marR="0" indent="0" algn="l" defTabSz="914400" rtl="0" eaLnBrk="1" fontAlgn="auto" latinLnBrk="0" hangingPunct="1">
              <a:lnSpc>
                <a:spcPct val="100000"/>
              </a:lnSpc>
              <a:spcBef>
                <a:spcPts val="0"/>
              </a:spcBef>
              <a:spcAft>
                <a:spcPts val="0"/>
              </a:spcAft>
              <a:buClr>
                <a:schemeClr val="accent2">
                  <a:lumMod val="75000"/>
                </a:schemeClr>
              </a:buClr>
              <a:buSzPct val="110000"/>
              <a:buFont typeface="Calibri" pitchFamily="34" charset="0"/>
              <a:buNone/>
              <a:tabLst/>
              <a:defRPr/>
            </a:pPr>
            <a:r>
              <a:rPr lang="en-US" sz="1200" dirty="0" smtClean="0"/>
              <a:t>My Activities provides volunteers a view of all requested tickets with the ticket status and an option to update the ticket if necessary. There is also an option to review all sections being followed with an option to unfollow a section.</a:t>
            </a:r>
          </a:p>
          <a:p>
            <a:pPr marL="0" indent="0">
              <a:buNone/>
            </a:pPr>
            <a:endParaRPr lang="en-US" b="1" u="sng" dirty="0" smtClean="0"/>
          </a:p>
          <a:p>
            <a:pPr marL="231775" marR="0" lvl="0" indent="-231775">
              <a:spcBef>
                <a:spcPts val="0"/>
              </a:spcBef>
              <a:spcAft>
                <a:spcPts val="0"/>
              </a:spcAft>
              <a:buFont typeface="+mj-lt"/>
              <a:buAutoNum type="arabicParenR"/>
              <a:tabLst>
                <a:tab pos="457200" algn="l"/>
              </a:tabLst>
            </a:pPr>
            <a:r>
              <a:rPr lang="en-US" sz="1200" dirty="0" smtClean="0">
                <a:solidFill>
                  <a:srgbClr val="000000"/>
                </a:solidFill>
                <a:latin typeface="+mn-lt"/>
                <a:ea typeface="Times New Roman"/>
                <a:cs typeface="Times New Roman"/>
              </a:rPr>
              <a:t>Click </a:t>
            </a:r>
            <a:r>
              <a:rPr lang="en-US" sz="1200" kern="1200" dirty="0" smtClean="0">
                <a:solidFill>
                  <a:srgbClr val="000000"/>
                </a:solidFill>
                <a:effectLst/>
                <a:latin typeface="+mn-lt"/>
                <a:ea typeface="Times New Roman"/>
                <a:cs typeface="Times New Roman"/>
              </a:rPr>
              <a:t>on </a:t>
            </a:r>
            <a:r>
              <a:rPr lang="en-US" sz="1200" kern="1200" dirty="0" err="1" smtClean="0">
                <a:solidFill>
                  <a:srgbClr val="000000"/>
                </a:solidFill>
                <a:effectLst/>
                <a:latin typeface="+mn-lt"/>
                <a:ea typeface="Times New Roman"/>
                <a:cs typeface="Times New Roman"/>
              </a:rPr>
              <a:t>OneSupport</a:t>
            </a:r>
            <a:r>
              <a:rPr lang="en-US" sz="1200" kern="1200" dirty="0" smtClean="0">
                <a:solidFill>
                  <a:srgbClr val="000000"/>
                </a:solidFill>
                <a:effectLst/>
                <a:latin typeface="+mn-lt"/>
                <a:ea typeface="Times New Roman"/>
                <a:cs typeface="Times New Roman"/>
              </a:rPr>
              <a:t> Help Center under Volunteer Link on Volunteer</a:t>
            </a:r>
            <a:r>
              <a:rPr lang="en-US" sz="1200" kern="1200" baseline="0" dirty="0" smtClean="0">
                <a:solidFill>
                  <a:srgbClr val="000000"/>
                </a:solidFill>
                <a:effectLst/>
                <a:latin typeface="+mn-lt"/>
                <a:ea typeface="Times New Roman"/>
                <a:cs typeface="Times New Roman"/>
              </a:rPr>
              <a:t> Portal Home Page.</a:t>
            </a:r>
            <a:endParaRPr lang="en-US" sz="1200" kern="1200" dirty="0" smtClean="0">
              <a:solidFill>
                <a:srgbClr val="000000"/>
              </a:solidFill>
              <a:effectLst/>
              <a:latin typeface="+mn-lt"/>
              <a:ea typeface="Times New Roman"/>
              <a:cs typeface="Times New Roman"/>
            </a:endParaRPr>
          </a:p>
          <a:p>
            <a:pPr marL="231775" marR="0" lvl="0" indent="-231775">
              <a:spcBef>
                <a:spcPts val="0"/>
              </a:spcBef>
              <a:spcAft>
                <a:spcPts val="0"/>
              </a:spcAft>
              <a:buFont typeface="+mj-lt"/>
              <a:buAutoNum type="arabicParenR"/>
              <a:tabLst>
                <a:tab pos="457200" algn="l"/>
              </a:tabLst>
            </a:pPr>
            <a:endParaRPr lang="en-US" sz="1200" dirty="0" smtClean="0">
              <a:latin typeface="Times New Roman"/>
              <a:ea typeface="Times New Roman"/>
            </a:endParaRPr>
          </a:p>
          <a:p>
            <a:pPr marL="231775" marR="0" lvl="0" indent="-231775">
              <a:spcBef>
                <a:spcPts val="0"/>
              </a:spcBef>
              <a:spcAft>
                <a:spcPts val="0"/>
              </a:spcAft>
              <a:buFont typeface="+mj-lt"/>
              <a:buAutoNum type="arabicParenR"/>
              <a:tabLst>
                <a:tab pos="457200" algn="l"/>
              </a:tabLst>
            </a:pPr>
            <a:r>
              <a:rPr lang="en-US" sz="1200" dirty="0" smtClean="0">
                <a:solidFill>
                  <a:srgbClr val="000000"/>
                </a:solidFill>
                <a:ea typeface="Times New Roman"/>
                <a:cs typeface="Times New Roman"/>
              </a:rPr>
              <a:t>OSHC Home Page will open in a separate window. Click on </a:t>
            </a:r>
            <a:r>
              <a:rPr lang="en-US" sz="1200" b="1" dirty="0" smtClean="0">
                <a:solidFill>
                  <a:srgbClr val="000000"/>
                </a:solidFill>
                <a:ea typeface="Times New Roman"/>
                <a:cs typeface="Times New Roman"/>
              </a:rPr>
              <a:t>My activities </a:t>
            </a:r>
            <a:r>
              <a:rPr lang="en-US" sz="1200" dirty="0" smtClean="0">
                <a:solidFill>
                  <a:srgbClr val="000000"/>
                </a:solidFill>
                <a:ea typeface="Times New Roman"/>
                <a:cs typeface="Times New Roman"/>
              </a:rPr>
              <a:t>at the top</a:t>
            </a:r>
          </a:p>
          <a:p>
            <a:pPr marL="0" marR="0" indent="0">
              <a:spcBef>
                <a:spcPts val="0"/>
              </a:spcBef>
              <a:spcAft>
                <a:spcPts val="0"/>
              </a:spcAft>
              <a:buNone/>
            </a:pPr>
            <a:r>
              <a:rPr lang="en-US" sz="1200" kern="1200" dirty="0" smtClean="0">
                <a:solidFill>
                  <a:srgbClr val="000000"/>
                </a:solidFill>
                <a:effectLst/>
                <a:ea typeface="Times New Roman"/>
                <a:cs typeface="Times New Roman"/>
              </a:rPr>
              <a:t>3)  My Activities</a:t>
            </a:r>
            <a:endParaRPr lang="en-US" sz="1200" dirty="0" smtClean="0">
              <a:effectLst/>
              <a:ea typeface="Times New Roman"/>
            </a:endParaRPr>
          </a:p>
          <a:p>
            <a:pPr marL="463550" marR="0" lvl="1" indent="-231775">
              <a:spcBef>
                <a:spcPts val="0"/>
              </a:spcBef>
              <a:spcAft>
                <a:spcPts val="0"/>
              </a:spcAft>
              <a:buFont typeface="+mj-lt"/>
              <a:buAutoNum type="alphaUcPeriod"/>
              <a:tabLst>
                <a:tab pos="914400" algn="l"/>
              </a:tabLst>
            </a:pPr>
            <a:r>
              <a:rPr lang="en-US" sz="1200" kern="1200" dirty="0" smtClean="0">
                <a:solidFill>
                  <a:srgbClr val="000000"/>
                </a:solidFill>
                <a:effectLst/>
                <a:ea typeface="Times New Roman"/>
                <a:cs typeface="Times New Roman"/>
              </a:rPr>
              <a:t>Request</a:t>
            </a:r>
            <a:endParaRPr lang="en-US" sz="1200" dirty="0" smtClean="0">
              <a:effectLst/>
              <a:ea typeface="Times New Roman"/>
            </a:endParaRPr>
          </a:p>
          <a:p>
            <a:pPr marL="463550" marR="0" lvl="1" indent="-231775" algn="l" defTabSz="914400" rtl="0" eaLnBrk="1" fontAlgn="auto" latinLnBrk="0" hangingPunct="1">
              <a:lnSpc>
                <a:spcPct val="100000"/>
              </a:lnSpc>
              <a:spcBef>
                <a:spcPts val="0"/>
              </a:spcBef>
              <a:spcAft>
                <a:spcPts val="0"/>
              </a:spcAft>
              <a:buClr>
                <a:schemeClr val="accent3">
                  <a:lumMod val="50000"/>
                </a:schemeClr>
              </a:buClr>
              <a:buSzTx/>
              <a:buFont typeface="+mj-lt"/>
              <a:buAutoNum type="alphaUcPeriod"/>
              <a:tabLst>
                <a:tab pos="914400" algn="l"/>
              </a:tabLst>
              <a:defRPr/>
            </a:pPr>
            <a:r>
              <a:rPr lang="en-US" sz="1200" dirty="0" smtClean="0">
                <a:latin typeface="+mn-lt"/>
                <a:ea typeface="Times New Roman"/>
                <a:cs typeface="Times New Roman"/>
              </a:rPr>
              <a:t>Contributions once turned on (the feature is currently turned off) will allow you see a listing of all comments made on a particular article. More information to come once this feature is turned on. If you click on the link, you will see a message stating that “You have not asked any questions yet.” </a:t>
            </a:r>
            <a:endParaRPr lang="en-US" sz="1200" dirty="0" smtClean="0">
              <a:effectLst/>
              <a:latin typeface="Times New Roman"/>
              <a:ea typeface="Times New Roman"/>
              <a:cs typeface="+mn-cs"/>
            </a:endParaRPr>
          </a:p>
          <a:p>
            <a:pPr marL="463550" marR="0" lvl="1" indent="-231775" algn="l" defTabSz="914400" rtl="0" eaLnBrk="1" fontAlgn="auto" latinLnBrk="0" hangingPunct="1">
              <a:lnSpc>
                <a:spcPct val="100000"/>
              </a:lnSpc>
              <a:spcBef>
                <a:spcPts val="0"/>
              </a:spcBef>
              <a:spcAft>
                <a:spcPts val="0"/>
              </a:spcAft>
              <a:buClr>
                <a:schemeClr val="accent3">
                  <a:lumMod val="50000"/>
                </a:schemeClr>
              </a:buClr>
              <a:buSzTx/>
              <a:buFont typeface="+mj-lt"/>
              <a:buAutoNum type="alphaUcPeriod"/>
              <a:tabLst>
                <a:tab pos="914400" algn="l"/>
              </a:tabLst>
              <a:defRPr/>
            </a:pPr>
            <a:r>
              <a:rPr lang="en-US" sz="1200" dirty="0" smtClean="0"/>
              <a:t>Following: This feature provides real time email notification when a new article is created or updated within a specific section (subcategory). You may choose to follow as many sections (subcategories) as you choose. </a:t>
            </a:r>
          </a:p>
          <a:p>
            <a:endParaRPr lang="en-US" sz="1200" dirty="0" smtClean="0"/>
          </a:p>
          <a:p>
            <a:pPr lvl="1"/>
            <a:r>
              <a:rPr lang="en-US" sz="1200" dirty="0" smtClean="0"/>
              <a:t>Example: If you are not receiving the </a:t>
            </a:r>
            <a:r>
              <a:rPr lang="en-US" sz="1200" dirty="0" err="1" smtClean="0"/>
              <a:t>CyberTax</a:t>
            </a:r>
            <a:r>
              <a:rPr lang="en-US" sz="1200" dirty="0" smtClean="0"/>
              <a:t> communication, by following the </a:t>
            </a:r>
            <a:r>
              <a:rPr lang="en-US" sz="1200" dirty="0" err="1" smtClean="0"/>
              <a:t>CyberTax</a:t>
            </a:r>
            <a:r>
              <a:rPr lang="en-US" sz="1200" dirty="0" smtClean="0"/>
              <a:t> section ensure you receive an e-mail notification every time a new </a:t>
            </a:r>
            <a:r>
              <a:rPr lang="en-US" sz="1200" dirty="0" err="1" smtClean="0"/>
              <a:t>CyberTax</a:t>
            </a:r>
            <a:r>
              <a:rPr lang="en-US" sz="1200" dirty="0" smtClean="0"/>
              <a:t> communication is posted to </a:t>
            </a:r>
            <a:r>
              <a:rPr lang="en-US" sz="1200" dirty="0" err="1" smtClean="0"/>
              <a:t>OneSupport</a:t>
            </a:r>
            <a:r>
              <a:rPr lang="en-US" sz="1200" dirty="0" smtClean="0"/>
              <a:t> Help Center.</a:t>
            </a:r>
          </a:p>
          <a:p>
            <a:pPr lvl="1"/>
            <a:endParaRPr lang="en-US" sz="1200" dirty="0" smtClean="0"/>
          </a:p>
          <a:p>
            <a:pPr lvl="1"/>
            <a:endParaRPr lang="en-US" sz="1200" dirty="0" smtClean="0"/>
          </a:p>
          <a:p>
            <a:pPr marL="0" marR="0" lvl="0" indent="0" algn="l" defTabSz="914400" rtl="0" eaLnBrk="1" fontAlgn="auto" latinLnBrk="0" hangingPunct="1">
              <a:lnSpc>
                <a:spcPct val="100000"/>
              </a:lnSpc>
              <a:spcBef>
                <a:spcPts val="0"/>
              </a:spcBef>
              <a:spcAft>
                <a:spcPts val="0"/>
              </a:spcAft>
              <a:buClr>
                <a:schemeClr val="accent3">
                  <a:lumMod val="50000"/>
                </a:schemeClr>
              </a:buClr>
              <a:buSzTx/>
              <a:buFont typeface="Wingdings" pitchFamily="2" charset="2"/>
              <a:buNone/>
              <a:tabLst/>
              <a:defRPr/>
            </a:pPr>
            <a:r>
              <a:rPr lang="en-US" sz="1200" dirty="0" smtClean="0"/>
              <a:t>Note:</a:t>
            </a:r>
            <a:r>
              <a:rPr lang="en-US" sz="1200" baseline="0" dirty="0" smtClean="0"/>
              <a:t> </a:t>
            </a:r>
            <a:r>
              <a:rPr lang="en-US" sz="1200" dirty="0" smtClean="0"/>
              <a:t>For more information on how to follow an article. See How To Follow A Section (Subcategory) REV 112014. OSHC &gt; Operational Procedure</a:t>
            </a:r>
            <a:r>
              <a:rPr lang="en-US" sz="1200" baseline="0" dirty="0" smtClean="0"/>
              <a:t> and Volunteer Portal</a:t>
            </a:r>
            <a:r>
              <a:rPr lang="en-US" sz="1200" dirty="0" smtClean="0"/>
              <a:t>&gt; Help Desk Support</a:t>
            </a:r>
          </a:p>
          <a:p>
            <a:pPr lvl="1"/>
            <a:endParaRPr lang="en-US" sz="1200" dirty="0" smtClean="0"/>
          </a:p>
          <a:p>
            <a:pPr marL="231775" marR="0" lvl="0" indent="-231775">
              <a:spcBef>
                <a:spcPts val="0"/>
              </a:spcBef>
              <a:spcAft>
                <a:spcPts val="0"/>
              </a:spcAft>
              <a:buFont typeface="+mj-lt"/>
              <a:buAutoNum type="arabicParenR"/>
              <a:tabLst>
                <a:tab pos="457200" algn="l"/>
              </a:tabLst>
            </a:pPr>
            <a:endParaRPr lang="en-US" sz="1200" dirty="0" smtClean="0">
              <a:latin typeface="Times New Roman"/>
              <a:ea typeface="Times New Roman"/>
            </a:endParaRPr>
          </a:p>
          <a:p>
            <a:pPr marL="0" indent="0">
              <a:buNone/>
            </a:pPr>
            <a:endParaRPr lang="en-US" b="1" u="sng"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7</a:t>
            </a:fld>
            <a:endParaRPr lang="en-US"/>
          </a:p>
        </p:txBody>
      </p:sp>
    </p:spTree>
    <p:extLst>
      <p:ext uri="{BB962C8B-B14F-4D97-AF65-F5344CB8AC3E}">
        <p14:creationId xmlns:p14="http://schemas.microsoft.com/office/powerpoint/2010/main" val="3133143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11117643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2135022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34318629"/>
      </p:ext>
    </p:extLst>
  </p:cSld>
  <p:clrMapOvr>
    <a:masterClrMapping/>
  </p:clrMapOvr>
  <p:transition advClick="0"/>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0348993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258670790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60291200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3437087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8011881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4155561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1349324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2879155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6597903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383970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7589760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3255343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09213204"/>
      </p:ext>
    </p:extLst>
  </p:cSld>
  <p:clrMapOvr>
    <a:masterClrMapping/>
  </p:clrMapOvr>
  <p:transition advClick="0"/>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4141689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056368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14270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823118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2262539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264812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6751328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065275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1448792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1433597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882482" y="3429000"/>
            <a:ext cx="7248062" cy="762000"/>
          </a:xfrm>
        </p:spPr>
        <p:txBody>
          <a:bodyPr/>
          <a:lstStyle/>
          <a:p>
            <a:pPr algn="ctr"/>
            <a:r>
              <a:rPr lang="en-US" altLang="en-US" sz="4500" b="1" dirty="0" err="1" smtClean="0">
                <a:latin typeface="Arial" panose="020B0604020202020204" pitchFamily="34" charset="0"/>
                <a:cs typeface="Arial" panose="020B0604020202020204" pitchFamily="34" charset="0"/>
              </a:rPr>
              <a:t>OneSupport</a:t>
            </a:r>
            <a:r>
              <a:rPr lang="en-US" altLang="en-US" sz="4500" b="1" dirty="0" smtClean="0">
                <a:latin typeface="Arial" panose="020B0604020202020204" pitchFamily="34" charset="0"/>
                <a:cs typeface="Arial" panose="020B0604020202020204" pitchFamily="34" charset="0"/>
              </a:rPr>
              <a:t> Help Center (OSHC) Training</a:t>
            </a:r>
            <a:endParaRPr lang="en-US" altLang="en-US" sz="4500" b="1" dirty="0">
              <a:latin typeface="Arial" panose="020B0604020202020204" pitchFamily="34" charset="0"/>
              <a:cs typeface="Arial" panose="020B0604020202020204" pitchFamily="34" charset="0"/>
            </a:endParaRPr>
          </a:p>
        </p:txBody>
      </p:sp>
      <p:grpSp>
        <p:nvGrpSpPr>
          <p:cNvPr id="4" name="Group 3"/>
          <p:cNvGrpSpPr/>
          <p:nvPr/>
        </p:nvGrpSpPr>
        <p:grpSpPr>
          <a:xfrm>
            <a:off x="483250" y="920819"/>
            <a:ext cx="4589813" cy="803365"/>
            <a:chOff x="685800" y="1143000"/>
            <a:chExt cx="7467600" cy="1524000"/>
          </a:xfrm>
        </p:grpSpPr>
        <p:sp>
          <p:nvSpPr>
            <p:cNvPr id="3" name="Rounded Rectangle 2"/>
            <p:cNvSpPr/>
            <p:nvPr/>
          </p:nvSpPr>
          <p:spPr>
            <a:xfrm>
              <a:off x="685800" y="1143000"/>
              <a:ext cx="7467600" cy="15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5348" y="1394923"/>
              <a:ext cx="6244703" cy="1005377"/>
            </a:xfrm>
            <a:prstGeom prst="rect">
              <a:avLst/>
            </a:prstGeom>
          </p:spPr>
        </p:pic>
      </p:grpSp>
    </p:spTree>
    <p:extLst>
      <p:ext uri="{BB962C8B-B14F-4D97-AF65-F5344CB8AC3E}">
        <p14:creationId xmlns:p14="http://schemas.microsoft.com/office/powerpoint/2010/main" val="1228474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Content Covered</a:t>
            </a:r>
            <a:endParaRPr lang="en-US" sz="4000" dirty="0"/>
          </a:p>
        </p:txBody>
      </p:sp>
      <p:sp>
        <p:nvSpPr>
          <p:cNvPr id="7" name="Content Placeholder 6"/>
          <p:cNvSpPr>
            <a:spLocks noGrp="1"/>
          </p:cNvSpPr>
          <p:nvPr>
            <p:ph idx="1"/>
          </p:nvPr>
        </p:nvSpPr>
        <p:spPr>
          <a:xfrm>
            <a:off x="457200" y="914400"/>
            <a:ext cx="8229600" cy="5135563"/>
          </a:xfrm>
        </p:spPr>
        <p:txBody>
          <a:bodyPr>
            <a:noAutofit/>
          </a:bodyPr>
          <a:lstStyle/>
          <a:p>
            <a:pPr marL="53975" indent="0">
              <a:spcBef>
                <a:spcPts val="600"/>
              </a:spcBef>
              <a:spcAft>
                <a:spcPts val="600"/>
              </a:spcAft>
              <a:buNone/>
            </a:pPr>
            <a:r>
              <a:rPr lang="en-US" sz="2700" dirty="0"/>
              <a:t>In this training you will learn how to…</a:t>
            </a:r>
          </a:p>
          <a:p>
            <a:pPr>
              <a:spcBef>
                <a:spcPts val="600"/>
              </a:spcBef>
              <a:spcAft>
                <a:spcPts val="600"/>
              </a:spcAft>
            </a:pPr>
            <a:r>
              <a:rPr lang="en-US" sz="2700" dirty="0" smtClean="0"/>
              <a:t>Navigate through the OneSupport Help Center</a:t>
            </a:r>
          </a:p>
          <a:p>
            <a:pPr>
              <a:spcBef>
                <a:spcPts val="600"/>
              </a:spcBef>
              <a:spcAft>
                <a:spcPts val="600"/>
              </a:spcAft>
            </a:pPr>
            <a:r>
              <a:rPr lang="en-US" sz="2700" dirty="0" smtClean="0"/>
              <a:t>Follow a section</a:t>
            </a:r>
          </a:p>
          <a:p>
            <a:pPr>
              <a:spcBef>
                <a:spcPts val="600"/>
              </a:spcBef>
              <a:spcAft>
                <a:spcPts val="600"/>
              </a:spcAft>
            </a:pPr>
            <a:r>
              <a:rPr lang="en-US" sz="2700" dirty="0" smtClean="0"/>
              <a:t>Submit a Request</a:t>
            </a:r>
          </a:p>
          <a:p>
            <a:pPr>
              <a:spcBef>
                <a:spcPts val="600"/>
              </a:spcBef>
              <a:spcAft>
                <a:spcPts val="600"/>
              </a:spcAft>
            </a:pPr>
            <a:r>
              <a:rPr lang="en-US" sz="2700" dirty="0" smtClean="0"/>
              <a:t>View Activities</a:t>
            </a:r>
            <a:endParaRPr lang="en-US" sz="2700" dirty="0"/>
          </a:p>
          <a:p>
            <a:pPr marL="53975" indent="0">
              <a:spcBef>
                <a:spcPts val="600"/>
              </a:spcBef>
              <a:spcAft>
                <a:spcPts val="600"/>
              </a:spcAft>
              <a:buNone/>
            </a:pPr>
            <a:endParaRPr lang="en-US" sz="2700" dirty="0"/>
          </a:p>
          <a:p>
            <a:pPr marL="514350" indent="-514350">
              <a:spcBef>
                <a:spcPts val="600"/>
              </a:spcBef>
              <a:spcAft>
                <a:spcPts val="600"/>
              </a:spcAft>
              <a:buFont typeface="+mj-lt"/>
              <a:buAutoNum type="romanUcPeriod"/>
            </a:pPr>
            <a:endParaRPr lang="en-US" sz="2700" dirty="0"/>
          </a:p>
        </p:txBody>
      </p:sp>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2</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2872068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OSHC Overview</a:t>
            </a:r>
            <a:endParaRPr lang="en-US" sz="4000" dirty="0"/>
          </a:p>
        </p:txBody>
      </p:sp>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3</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pic>
        <p:nvPicPr>
          <p:cNvPr id="21" name="Picture 20"/>
          <p:cNvPicPr>
            <a:picLocks noChangeAspect="1"/>
          </p:cNvPicPr>
          <p:nvPr/>
        </p:nvPicPr>
        <p:blipFill rotWithShape="1">
          <a:blip r:embed="rId3">
            <a:extLst>
              <a:ext uri="{28A0092B-C50C-407E-A947-70E740481C1C}">
                <a14:useLocalDpi xmlns:a14="http://schemas.microsoft.com/office/drawing/2010/main" val="0"/>
              </a:ext>
            </a:extLst>
          </a:blip>
          <a:srcRect r="39088" b="29555"/>
          <a:stretch/>
        </p:blipFill>
        <p:spPr>
          <a:xfrm>
            <a:off x="292804" y="1095095"/>
            <a:ext cx="5529897" cy="2818563"/>
          </a:xfrm>
          <a:prstGeom prst="rect">
            <a:avLst/>
          </a:prstGeom>
        </p:spPr>
      </p:pic>
      <p:pic>
        <p:nvPicPr>
          <p:cNvPr id="1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9174" y="2817167"/>
            <a:ext cx="5903826" cy="221203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2834007"/>
            <a:ext cx="3140197" cy="2901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ectangle 17"/>
          <p:cNvSpPr/>
          <p:nvPr/>
        </p:nvSpPr>
        <p:spPr>
          <a:xfrm>
            <a:off x="6477000" y="2819400"/>
            <a:ext cx="1021311" cy="269332"/>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9" name="Rectangle 18"/>
          <p:cNvSpPr/>
          <p:nvPr/>
        </p:nvSpPr>
        <p:spPr>
          <a:xfrm>
            <a:off x="5638800" y="2819400"/>
            <a:ext cx="685103" cy="269332"/>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0" name="TextBox 19"/>
          <p:cNvSpPr txBox="1"/>
          <p:nvPr/>
        </p:nvSpPr>
        <p:spPr>
          <a:xfrm>
            <a:off x="685800" y="5334000"/>
            <a:ext cx="8153400" cy="954107"/>
          </a:xfrm>
          <a:prstGeom prst="rect">
            <a:avLst/>
          </a:prstGeom>
          <a:noFill/>
        </p:spPr>
        <p:txBody>
          <a:bodyPr wrap="square" rtlCol="0">
            <a:spAutoFit/>
          </a:bodyPr>
          <a:lstStyle/>
          <a:p>
            <a:r>
              <a:rPr lang="en-US" sz="2800" dirty="0" smtClean="0"/>
              <a:t>To access the </a:t>
            </a:r>
            <a:r>
              <a:rPr lang="en-US" sz="2800" dirty="0" err="1" smtClean="0"/>
              <a:t>OneSupport</a:t>
            </a:r>
            <a:r>
              <a:rPr lang="en-US" sz="2800" dirty="0" smtClean="0"/>
              <a:t> Help Center, navigate  to www.volunteers.aarp.org.  </a:t>
            </a:r>
            <a:endParaRPr lang="en-US" sz="2800" dirty="0"/>
          </a:p>
        </p:txBody>
      </p:sp>
      <p:cxnSp>
        <p:nvCxnSpPr>
          <p:cNvPr id="8" name="Straight Arrow Connector 7"/>
          <p:cNvCxnSpPr>
            <a:endCxn id="15" idx="1"/>
          </p:cNvCxnSpPr>
          <p:nvPr/>
        </p:nvCxnSpPr>
        <p:spPr>
          <a:xfrm>
            <a:off x="1371600" y="3505200"/>
            <a:ext cx="1487574" cy="41798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3508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a:t>DEMO: </a:t>
            </a:r>
            <a:r>
              <a:rPr lang="en-US" dirty="0" smtClean="0"/>
              <a:t>how to navigate through the help center</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4</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2894214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a:t>DEMO: </a:t>
            </a:r>
            <a:r>
              <a:rPr lang="en-US" dirty="0" smtClean="0"/>
              <a:t>how to Follow a Section</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5</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1733527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a:t>DEMO: </a:t>
            </a:r>
            <a:r>
              <a:rPr lang="en-US" dirty="0" smtClean="0"/>
              <a:t>how to submit a request</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6</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1175738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a:t>DEMO: </a:t>
            </a:r>
            <a:r>
              <a:rPr lang="en-US" dirty="0" smtClean="0"/>
              <a:t>how to view activities</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7</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3349111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3496</TotalTime>
  <Words>1075</Words>
  <Application>Microsoft Office PowerPoint</Application>
  <PresentationFormat>On-screen Show (4:3)</PresentationFormat>
  <Paragraphs>135</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1_Office Theme</vt:lpstr>
      <vt:lpstr>PowerPoint Presentation</vt:lpstr>
      <vt:lpstr>Content Covered</vt:lpstr>
      <vt:lpstr>OSHC Overview</vt:lpstr>
      <vt:lpstr>DEMO: how to navigate through the help center</vt:lpstr>
      <vt:lpstr>DEMO: how to Follow a Section</vt:lpstr>
      <vt:lpstr>DEMO: how to submit a request</vt:lpstr>
      <vt:lpstr>DEMO: how to view activities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NOC New Volunteer Portal Standard</dc:title>
  <dc:creator>Elizabeth Hitomi</dc:creator>
  <cp:lastModifiedBy>Max</cp:lastModifiedBy>
  <cp:revision>214</cp:revision>
  <cp:lastPrinted>2015-10-01T16:48:10Z</cp:lastPrinted>
  <dcterms:created xsi:type="dcterms:W3CDTF">2013-05-27T22:06:43Z</dcterms:created>
  <dcterms:modified xsi:type="dcterms:W3CDTF">2016-01-01T18:55:26Z</dcterms:modified>
</cp:coreProperties>
</file>