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6" r:id="rId2"/>
  </p:sldMasterIdLst>
  <p:notesMasterIdLst>
    <p:notesMasterId r:id="rId31"/>
  </p:notesMasterIdLst>
  <p:sldIdLst>
    <p:sldId id="256" r:id="rId3"/>
    <p:sldId id="257" r:id="rId4"/>
    <p:sldId id="316" r:id="rId5"/>
    <p:sldId id="315" r:id="rId6"/>
    <p:sldId id="274" r:id="rId7"/>
    <p:sldId id="323" r:id="rId8"/>
    <p:sldId id="337" r:id="rId9"/>
    <p:sldId id="325" r:id="rId10"/>
    <p:sldId id="327" r:id="rId11"/>
    <p:sldId id="330" r:id="rId12"/>
    <p:sldId id="329" r:id="rId13"/>
    <p:sldId id="331" r:id="rId14"/>
    <p:sldId id="332" r:id="rId15"/>
    <p:sldId id="333" r:id="rId16"/>
    <p:sldId id="335" r:id="rId17"/>
    <p:sldId id="318" r:id="rId18"/>
    <p:sldId id="326" r:id="rId19"/>
    <p:sldId id="338" r:id="rId20"/>
    <p:sldId id="336" r:id="rId21"/>
    <p:sldId id="287" r:id="rId22"/>
    <p:sldId id="293" r:id="rId23"/>
    <p:sldId id="288" r:id="rId24"/>
    <p:sldId id="295" r:id="rId25"/>
    <p:sldId id="289" r:id="rId26"/>
    <p:sldId id="296" r:id="rId27"/>
    <p:sldId id="290" r:id="rId28"/>
    <p:sldId id="322" r:id="rId29"/>
    <p:sldId id="33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96">
          <p15:clr>
            <a:srgbClr val="A4A3A4"/>
          </p15:clr>
        </p15:guide>
        <p15:guide id="2" pos="28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4513"/>
    <a:srgbClr val="CC00CC"/>
    <a:srgbClr val="0000FF"/>
    <a:srgbClr val="EEEADA"/>
    <a:srgbClr val="E2D8A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8" autoAdjust="0"/>
    <p:restoredTop sz="59680" autoAdjust="0"/>
  </p:normalViewPr>
  <p:slideViewPr>
    <p:cSldViewPr>
      <p:cViewPr>
        <p:scale>
          <a:sx n="50" d="100"/>
          <a:sy n="50" d="100"/>
        </p:scale>
        <p:origin x="-1469" y="10"/>
      </p:cViewPr>
      <p:guideLst>
        <p:guide orient="horz" pos="1296"/>
        <p:guide pos="288"/>
      </p:guideLst>
    </p:cSldViewPr>
  </p:slideViewPr>
  <p:notesTextViewPr>
    <p:cViewPr>
      <p:scale>
        <a:sx n="1" d="1"/>
        <a:sy n="1" d="1"/>
      </p:scale>
      <p:origin x="0" y="0"/>
    </p:cViewPr>
  </p:notesTextViewPr>
  <p:sorterViewPr>
    <p:cViewPr>
      <p:scale>
        <a:sx n="100" d="100"/>
        <a:sy n="100" d="100"/>
      </p:scale>
      <p:origin x="0" y="3312"/>
    </p:cViewPr>
  </p:sorterViewPr>
  <p:notesViewPr>
    <p:cSldViewPr>
      <p:cViewPr varScale="1">
        <p:scale>
          <a:sx n="90" d="100"/>
          <a:sy n="90" d="100"/>
        </p:scale>
        <p:origin x="-297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76B85-A46D-4BC4-BB97-0C354CC9A6F7}" type="datetimeFigureOut">
              <a:rPr lang="en-US" smtClean="0"/>
              <a:pPr/>
              <a:t>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7FA6C6-15BE-4674-9639-D8EF5C27E8C5}" type="slidenum">
              <a:rPr lang="en-US" smtClean="0"/>
              <a:pPr/>
              <a:t>‹#›</a:t>
            </a:fld>
            <a:endParaRPr lang="en-US"/>
          </a:p>
        </p:txBody>
      </p:sp>
    </p:spTree>
    <p:extLst>
      <p:ext uri="{BB962C8B-B14F-4D97-AF65-F5344CB8AC3E}">
        <p14:creationId xmlns:p14="http://schemas.microsoft.com/office/powerpoint/2010/main" val="97842584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chemeClr val="accent2">
          <a:lumMod val="75000"/>
        </a:schemeClr>
      </a:buClr>
      <a:buSzPct val="110000"/>
      <a:buFont typeface="Calibri" pitchFamily="34" charset="0"/>
      <a:buChar char="●"/>
      <a:defRPr sz="1200" kern="1200">
        <a:solidFill>
          <a:schemeClr val="tx1"/>
        </a:solidFill>
        <a:latin typeface="+mn-lt"/>
        <a:ea typeface="+mn-ea"/>
        <a:cs typeface="+mn-cs"/>
      </a:defRPr>
    </a:lvl1pPr>
    <a:lvl2pPr marL="628650" indent="-171450" algn="l" defTabSz="914400" rtl="0" eaLnBrk="1" latinLnBrk="0" hangingPunct="1">
      <a:buClr>
        <a:schemeClr val="accent3">
          <a:lumMod val="50000"/>
        </a:schemeClr>
      </a:buClr>
      <a:buFont typeface="Wingdings" pitchFamily="2" charset="2"/>
      <a:buChar char="n"/>
      <a:defRPr sz="1200" kern="1200">
        <a:solidFill>
          <a:schemeClr val="tx1"/>
        </a:solidFill>
        <a:latin typeface="+mn-lt"/>
        <a:ea typeface="+mn-ea"/>
        <a:cs typeface="+mn-cs"/>
      </a:defRPr>
    </a:lvl2pPr>
    <a:lvl3pPr marL="1085850" indent="-171450" algn="l" defTabSz="914400" rtl="0" eaLnBrk="1" latinLnBrk="0" hangingPunct="1">
      <a:buClr>
        <a:srgbClr val="0000FF"/>
      </a:buClr>
      <a:buFont typeface="Wingdings" pitchFamily="2" charset="2"/>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Volunteer Portal is used by every AARP volunteer to record and report</a:t>
            </a:r>
            <a:r>
              <a:rPr lang="en-US" baseline="0" dirty="0" smtClean="0"/>
              <a:t> information as required by their job responsibilities. </a:t>
            </a:r>
          </a:p>
          <a:p>
            <a:endParaRPr lang="en-US" baseline="0" dirty="0" smtClean="0"/>
          </a:p>
          <a:p>
            <a:r>
              <a:rPr lang="en-US" baseline="0" dirty="0" smtClean="0"/>
              <a:t>The new Volunteer Portal is continuously evolving as requirements emerge and new functionality is added. </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1</a:t>
            </a:fld>
            <a:endParaRPr lang="en-US"/>
          </a:p>
        </p:txBody>
      </p:sp>
    </p:spTree>
    <p:extLst>
      <p:ext uri="{BB962C8B-B14F-4D97-AF65-F5344CB8AC3E}">
        <p14:creationId xmlns:p14="http://schemas.microsoft.com/office/powerpoint/2010/main" val="229133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sz="1100" b="0" u="none" dirty="0" smtClean="0"/>
              <a:t>The next three tabs, Training, Libraries and </a:t>
            </a:r>
            <a:r>
              <a:rPr lang="en-US" sz="1100" b="0" u="none" smtClean="0"/>
              <a:t>Reimbursements-including Organizations- </a:t>
            </a:r>
            <a:r>
              <a:rPr lang="en-US" sz="1100" b="0" u="none" dirty="0" smtClean="0"/>
              <a:t>are not utilized</a:t>
            </a:r>
            <a:r>
              <a:rPr lang="en-US" sz="1100" b="0" u="none" baseline="0" dirty="0" smtClean="0"/>
              <a:t> by Tax-Aide. </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r>
              <a:rPr lang="en-US" dirty="0" smtClean="0"/>
              <a:t>The Programs tab</a:t>
            </a:r>
            <a:r>
              <a:rPr lang="en-US" baseline="0" dirty="0" smtClean="0"/>
              <a:t> is used to quickly access all program records in the database.  </a:t>
            </a:r>
          </a:p>
          <a:p>
            <a:pPr>
              <a:buNone/>
            </a:pPr>
            <a:endParaRPr lang="en-US" baseline="0" dirty="0" smtClean="0"/>
          </a:p>
          <a:p>
            <a:pPr>
              <a:buNone/>
            </a:pPr>
            <a:r>
              <a:rPr lang="en-US" baseline="0" dirty="0" smtClean="0"/>
              <a:t>Clicking on ‘Go’ next to the View box, with ‘All’ in the field, will generate a list of all program records.  Remember, all program records across all AARP programs.  </a:t>
            </a:r>
          </a:p>
          <a:p>
            <a:pPr>
              <a:buNone/>
            </a:pPr>
            <a:r>
              <a:rPr lang="en-US" baseline="0" dirty="0" smtClean="0"/>
              <a:t>The list is arranged alphabetically, by default. Clicking on a letter will display program records beginning with the letter selected.  This is the list of programs beginning with ‘T’.  All Tax-Aide program records begin with ‘TA-’.</a:t>
            </a:r>
          </a:p>
        </p:txBody>
      </p:sp>
      <p:sp>
        <p:nvSpPr>
          <p:cNvPr id="4" name="Slide Number Placeholder 3"/>
          <p:cNvSpPr>
            <a:spLocks noGrp="1"/>
          </p:cNvSpPr>
          <p:nvPr>
            <p:ph type="sldNum" sz="quarter" idx="10"/>
          </p:nvPr>
        </p:nvSpPr>
        <p:spPr/>
        <p:txBody>
          <a:bodyPr/>
          <a:lstStyle/>
          <a:p>
            <a:fld id="{B17FA6C6-15BE-4674-9639-D8EF5C27E8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r>
              <a:rPr lang="en-US" dirty="0" smtClean="0"/>
              <a:t>The Positions tab</a:t>
            </a:r>
            <a:r>
              <a:rPr lang="en-US" baseline="0" dirty="0" smtClean="0"/>
              <a:t> works the same as the Programs tab, and is used to quickly access all positions in the database.  </a:t>
            </a:r>
          </a:p>
          <a:p>
            <a:pPr>
              <a:buNone/>
            </a:pPr>
            <a:endParaRPr lang="en-US" baseline="0" dirty="0" smtClean="0"/>
          </a:p>
          <a:p>
            <a:pPr>
              <a:buNone/>
            </a:pPr>
            <a:r>
              <a:rPr lang="en-US" baseline="0" dirty="0" smtClean="0"/>
              <a:t>Clicking on ‘Go’ next to the View box, with ‘Open Positions’ in the field, will generate a list of all open positions.  Remember, across all AARP programs.  </a:t>
            </a:r>
          </a:p>
          <a:p>
            <a:pPr>
              <a:buNone/>
            </a:pPr>
            <a:r>
              <a:rPr lang="en-US" baseline="0" dirty="0" smtClean="0"/>
              <a:t>This list is also arranged alphabetically, by default. Clicking on a letter will display records beginning with the letter selected, just as on the program tab.  Alternatively,  you can jump ahead in the list by choosing a page number.</a:t>
            </a:r>
          </a:p>
          <a:p>
            <a:pPr>
              <a:buNone/>
            </a:pPr>
            <a:endParaRPr lang="en-US" baseline="0" dirty="0" smtClean="0"/>
          </a:p>
          <a:p>
            <a:pPr>
              <a:buNone/>
            </a:pPr>
            <a:r>
              <a:rPr lang="en-US" baseline="0" dirty="0" smtClean="0"/>
              <a:t>This shows count of the displayed records.  Clicking on this arrow will open a window where you can select the number of records displayed at once.</a:t>
            </a:r>
          </a:p>
        </p:txBody>
      </p:sp>
      <p:sp>
        <p:nvSpPr>
          <p:cNvPr id="4" name="Slide Number Placeholder 3"/>
          <p:cNvSpPr>
            <a:spLocks noGrp="1"/>
          </p:cNvSpPr>
          <p:nvPr>
            <p:ph type="sldNum" sz="quarter" idx="10"/>
          </p:nvPr>
        </p:nvSpPr>
        <p:spPr/>
        <p:txBody>
          <a:bodyPr/>
          <a:lstStyle/>
          <a:p>
            <a:fld id="{B17FA6C6-15BE-4674-9639-D8EF5C27E8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b="0" dirty="0" smtClean="0"/>
              <a:t>The</a:t>
            </a:r>
            <a:r>
              <a:rPr lang="en-US" b="1" dirty="0" smtClean="0"/>
              <a:t> Contacts </a:t>
            </a:r>
            <a:r>
              <a:rPr lang="en-US" b="0" dirty="0" smtClean="0"/>
              <a:t>tab</a:t>
            </a:r>
            <a:r>
              <a:rPr lang="en-US" b="1" dirty="0" smtClean="0"/>
              <a:t> </a:t>
            </a:r>
            <a:r>
              <a:rPr lang="en-US" dirty="0" smtClean="0"/>
              <a:t>will display a list of volunteers, and allow you to search for Volunteer Contact Records. The Contacts tab</a:t>
            </a:r>
            <a:r>
              <a:rPr lang="en-US" baseline="0" dirty="0" smtClean="0"/>
              <a:t> also works the same as the Programs tab.  </a:t>
            </a:r>
          </a:p>
          <a:p>
            <a:pPr>
              <a:buNone/>
            </a:pPr>
            <a:endParaRPr lang="en-US" baseline="0" dirty="0" smtClean="0"/>
          </a:p>
          <a:p>
            <a:pPr>
              <a:buNone/>
            </a:pPr>
            <a:r>
              <a:rPr lang="en-US" baseline="0" dirty="0" smtClean="0"/>
              <a:t>This image is of ‘Recently Viewed Contacts’.  This view is useful when you need to get in and out of records, or return to a record.  Note the same features as the previous tabs: number of records displayed, page selection and alphabetical list selection.</a:t>
            </a:r>
          </a:p>
          <a:p>
            <a:pPr>
              <a:buNone/>
            </a:pPr>
            <a:r>
              <a:rPr lang="en-US" baseline="0" dirty="0" smtClean="0"/>
              <a:t>Clicking on ‘Go’ next to the View box, with ‘Open Positions’ in the field, will generate a list of all open positions.  Remember, across all AARP programs.  </a:t>
            </a:r>
          </a:p>
          <a:p>
            <a:pPr>
              <a:buNone/>
            </a:pPr>
            <a:r>
              <a:rPr lang="en-US" baseline="0" dirty="0" smtClean="0"/>
              <a:t>This list is also arranged alphabetically, by default. Clicking on a letter will display records beginning with the letter selected, just as on the program tab.  Alternatively,  you can jump ahead in the list by choosing a page number.</a:t>
            </a:r>
          </a:p>
          <a:p>
            <a:pPr>
              <a:buNone/>
            </a:pPr>
            <a:endParaRPr lang="en-US" baseline="0" dirty="0" smtClean="0"/>
          </a:p>
          <a:p>
            <a:pPr>
              <a:buNone/>
            </a:pPr>
            <a:r>
              <a:rPr lang="en-US" baseline="0" dirty="0" smtClean="0"/>
              <a:t>This shows count of the displayed records.  Clicking on this arrow will open a window where you can select the number of records displayed at once.</a:t>
            </a:r>
          </a:p>
        </p:txBody>
      </p:sp>
      <p:sp>
        <p:nvSpPr>
          <p:cNvPr id="4" name="Slide Number Placeholder 3"/>
          <p:cNvSpPr>
            <a:spLocks noGrp="1"/>
          </p:cNvSpPr>
          <p:nvPr>
            <p:ph type="sldNum" sz="quarter" idx="10"/>
          </p:nvPr>
        </p:nvSpPr>
        <p:spPr/>
        <p:txBody>
          <a:bodyPr/>
          <a:lstStyle/>
          <a:p>
            <a:fld id="{B17FA6C6-15BE-4674-9639-D8EF5C27E8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r>
              <a:rPr lang="en-US" dirty="0" smtClean="0"/>
              <a:t>The Locations tab</a:t>
            </a:r>
            <a:r>
              <a:rPr lang="en-US" baseline="0" dirty="0" smtClean="0"/>
              <a:t> also works the same as the other tabs.  </a:t>
            </a:r>
          </a:p>
          <a:p>
            <a:pPr>
              <a:buNone/>
            </a:pPr>
            <a:endParaRPr lang="en-US" baseline="0" dirty="0" smtClean="0"/>
          </a:p>
          <a:p>
            <a:pPr>
              <a:buNone/>
            </a:pPr>
            <a:r>
              <a:rPr lang="en-US" baseline="0" dirty="0" smtClean="0"/>
              <a:t>The records can be sorted by clicking on the column heading, such as the Record ID or Location name.  </a:t>
            </a:r>
          </a:p>
          <a:p>
            <a:pPr>
              <a:buNone/>
            </a:pPr>
            <a:endParaRPr lang="en-US" baseline="0" dirty="0" smtClean="0"/>
          </a:p>
          <a:p>
            <a:pPr>
              <a:buNone/>
            </a:pPr>
            <a:r>
              <a:rPr lang="en-US" baseline="0" dirty="0" smtClean="0"/>
              <a:t>Note the ‘Edit’ option next to the record.  You will see this throughout the Portal.  Clicking on ‘Edit’ frequently accesses different records or views than clicking on the record itself. </a:t>
            </a:r>
          </a:p>
        </p:txBody>
      </p:sp>
      <p:sp>
        <p:nvSpPr>
          <p:cNvPr id="4" name="Slide Number Placeholder 3"/>
          <p:cNvSpPr>
            <a:spLocks noGrp="1"/>
          </p:cNvSpPr>
          <p:nvPr>
            <p:ph type="sldNum" sz="quarter" idx="10"/>
          </p:nvPr>
        </p:nvSpPr>
        <p:spPr/>
        <p:txBody>
          <a:bodyPr/>
          <a:lstStyle/>
          <a:p>
            <a:fld id="{B17FA6C6-15BE-4674-9639-D8EF5C27E8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baseline="0" dirty="0" smtClean="0"/>
              <a:t>The </a:t>
            </a:r>
            <a:r>
              <a:rPr lang="en-US" b="1" dirty="0" smtClean="0"/>
              <a:t>Orders</a:t>
            </a:r>
            <a:r>
              <a:rPr lang="en-US" dirty="0" smtClean="0"/>
              <a:t> tab provides the option to place an order, check order status, or order on behalf of a volunteer. All three options will lead to the AARP Print &amp; Fulfillment Tool webpage, which opens in a new window.</a:t>
            </a:r>
          </a:p>
          <a:p>
            <a:pPr>
              <a:buNone/>
            </a:pPr>
            <a:endParaRPr lang="en-US" baseline="0" dirty="0" smtClean="0"/>
          </a:p>
        </p:txBody>
      </p:sp>
      <p:sp>
        <p:nvSpPr>
          <p:cNvPr id="4" name="Slide Number Placeholder 3"/>
          <p:cNvSpPr>
            <a:spLocks noGrp="1"/>
          </p:cNvSpPr>
          <p:nvPr>
            <p:ph type="sldNum" sz="quarter" idx="10"/>
          </p:nvPr>
        </p:nvSpPr>
        <p:spPr/>
        <p:txBody>
          <a:bodyPr/>
          <a:lstStyle/>
          <a:p>
            <a:fld id="{B17FA6C6-15BE-4674-9639-D8EF5C27E8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b="0" u="none" dirty="0" smtClean="0"/>
              <a:t>A Volunteer will have</a:t>
            </a:r>
            <a:r>
              <a:rPr lang="en-US" b="0" u="none" baseline="0" dirty="0" smtClean="0"/>
              <a:t> a different, more limited view than a Leader.  Navigation works the same, however.</a:t>
            </a:r>
          </a:p>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b="0" u="none" baseline="0" dirty="0" smtClean="0"/>
              <a:t>A link to OneSupport will be under Volunteer Links starting October 12.</a:t>
            </a:r>
            <a:endParaRPr lang="en-US" b="0" u="none" dirty="0" smtClean="0"/>
          </a:p>
        </p:txBody>
      </p:sp>
      <p:sp>
        <p:nvSpPr>
          <p:cNvPr id="4" name="Slide Number Placeholder 3"/>
          <p:cNvSpPr>
            <a:spLocks noGrp="1"/>
          </p:cNvSpPr>
          <p:nvPr>
            <p:ph type="sldNum" sz="quarter" idx="10"/>
          </p:nvPr>
        </p:nvSpPr>
        <p:spPr/>
        <p:txBody>
          <a:bodyPr/>
          <a:lstStyle/>
          <a:p>
            <a:fld id="{B17FA6C6-15BE-4674-9639-D8EF5C27E8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sz="1200" dirty="0" smtClean="0"/>
              <a:t>Many</a:t>
            </a:r>
            <a:r>
              <a:rPr lang="en-US" sz="1200" baseline="0" dirty="0" smtClean="0"/>
              <a:t> Tax-Aide volunteers also volunteer in other AARP programs.  These volunteers can choose their records for the program  they wish to edit.  This field impacts personal information.</a:t>
            </a:r>
            <a:endParaRPr lang="en-US" sz="1200" dirty="0" smtClean="0"/>
          </a:p>
        </p:txBody>
      </p:sp>
      <p:sp>
        <p:nvSpPr>
          <p:cNvPr id="4" name="Slide Number Placeholder 3"/>
          <p:cNvSpPr>
            <a:spLocks noGrp="1"/>
          </p:cNvSpPr>
          <p:nvPr>
            <p:ph type="sldNum" sz="quarter" idx="10"/>
          </p:nvPr>
        </p:nvSpPr>
        <p:spPr/>
        <p:txBody>
          <a:bodyPr/>
          <a:lstStyle/>
          <a:p>
            <a:fld id="{B17FA6C6-15BE-4674-9639-D8EF5C27E8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Now, let’s take a look at the different fields in the Portal. Information in the Portal is entered</a:t>
            </a:r>
            <a:r>
              <a:rPr lang="en-US" baseline="0" dirty="0" smtClean="0"/>
              <a:t> in fields.  The relationship between fields is explained in other sessions.  In this example, the Last Name can be changed by typing the new name in the box.  </a:t>
            </a:r>
          </a:p>
          <a:p>
            <a:pPr>
              <a:buNone/>
            </a:pPr>
            <a:r>
              <a:rPr lang="en-US" baseline="0" dirty="0" smtClean="0"/>
              <a:t>Note that any field with a red line on the left is a Required Field.  In this record, the Last Name is required.  All other fields are optional.</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r>
              <a:rPr lang="en-US" dirty="0" smtClean="0"/>
              <a:t>The Global</a:t>
            </a:r>
            <a:r>
              <a:rPr lang="en-US" baseline="0" dirty="0" smtClean="0"/>
              <a:t> </a:t>
            </a:r>
            <a:r>
              <a:rPr lang="en-US" baseline="0" smtClean="0"/>
              <a:t>Search field </a:t>
            </a:r>
            <a:r>
              <a:rPr lang="en-US" baseline="0" dirty="0" smtClean="0"/>
              <a:t>provides a means to quickly access desired records.  Wildcards, such as *, ?, and, or, etc.  can be used to broaden the search results.</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new Volunteer Portal interface</a:t>
            </a:r>
            <a:r>
              <a:rPr lang="en-US" baseline="0" dirty="0" smtClean="0"/>
              <a:t> has many different means to access information. Access is defined by the assigned level, based on the role of the individual.  All ADSs and DCs have the same access.  This means that individuals must be aware of the task they are authorized to perform.  Our motto is “Just because you can, doesn’t mean you should!”  </a:t>
            </a:r>
          </a:p>
          <a:p>
            <a:pPr>
              <a:buNone/>
            </a:pPr>
            <a:r>
              <a:rPr lang="en-US" baseline="0" dirty="0" smtClean="0"/>
              <a:t>We will review all the navigation tools you need for the new Volunteer Portal.</a:t>
            </a:r>
          </a:p>
          <a:p>
            <a:pPr>
              <a:buNone/>
            </a:pP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Many fields have a</a:t>
            </a:r>
            <a:r>
              <a:rPr lang="en-US" baseline="0" dirty="0" smtClean="0"/>
              <a:t> specific lookup function available.  Click on the magnifying glass next to the desired field.  A search box will open.  Type the appropriate data into the Search box, using wildcards if desired.</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Choose the desired record</a:t>
            </a:r>
            <a:r>
              <a:rPr lang="en-US" baseline="0" dirty="0" smtClean="0"/>
              <a:t> from the search results.  The selected record will populate the original field.</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sz="1200" dirty="0" smtClean="0">
                <a:solidFill>
                  <a:srgbClr val="FF0000"/>
                </a:solidFill>
              </a:rPr>
              <a:t>A multi-select </a:t>
            </a:r>
            <a:r>
              <a:rPr lang="en-US" sz="1200" dirty="0" err="1" smtClean="0">
                <a:solidFill>
                  <a:srgbClr val="FF0000"/>
                </a:solidFill>
              </a:rPr>
              <a:t>picklist</a:t>
            </a:r>
            <a:r>
              <a:rPr lang="en-US" sz="1200" dirty="0" smtClean="0">
                <a:solidFill>
                  <a:srgbClr val="FF0000"/>
                </a:solidFill>
              </a:rPr>
              <a:t> contains several items.  Some or all of the items can be selected</a:t>
            </a:r>
            <a:r>
              <a:rPr lang="en-US" sz="1200" baseline="0" dirty="0" smtClean="0">
                <a:solidFill>
                  <a:srgbClr val="FF0000"/>
                </a:solidFill>
              </a:rPr>
              <a:t> to be included in the record. Move the items on and off the desired list using the arrows in the center of the two frames.</a:t>
            </a:r>
          </a:p>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endParaRPr lang="en-US" sz="1200" dirty="0" smtClean="0">
              <a:solidFill>
                <a:srgbClr val="FF0000"/>
              </a:solidFill>
            </a:endParaRPr>
          </a:p>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sz="1200" dirty="0" smtClean="0">
                <a:solidFill>
                  <a:srgbClr val="FF0000"/>
                </a:solidFill>
              </a:rPr>
              <a:t>Note: Select multiple items to move at one time by holding down the Ctrl key on your keyboard.</a:t>
            </a:r>
          </a:p>
          <a:p>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Saving the record is critical.  Navigating away from a record before hitting save</a:t>
            </a:r>
            <a:r>
              <a:rPr lang="en-US" baseline="0" dirty="0" smtClean="0"/>
              <a:t> results in loss of data.</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 </a:t>
            </a:r>
            <a:r>
              <a:rPr lang="en-US" dirty="0" err="1" smtClean="0"/>
              <a:t>picklist</a:t>
            </a:r>
            <a:r>
              <a:rPr lang="en-US" baseline="0" dirty="0" smtClean="0"/>
              <a:t> is also commonly known as a dropdown list or box. These are used to fill a field with one item only.</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err="1" smtClean="0"/>
              <a:t>Picklists</a:t>
            </a:r>
            <a:r>
              <a:rPr lang="en-US" dirty="0" smtClean="0"/>
              <a:t> are widely</a:t>
            </a:r>
            <a:r>
              <a:rPr lang="en-US" baseline="0" dirty="0" smtClean="0"/>
              <a:t> used in the new Volunteer Portal.</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Fields</a:t>
            </a:r>
            <a:r>
              <a:rPr lang="en-US" baseline="0" dirty="0" smtClean="0"/>
              <a:t> without a </a:t>
            </a:r>
            <a:r>
              <a:rPr lang="en-US" baseline="0" dirty="0" err="1" smtClean="0"/>
              <a:t>picklist</a:t>
            </a:r>
            <a:r>
              <a:rPr lang="en-US" baseline="0" dirty="0" smtClean="0"/>
              <a:t>, or multi-select </a:t>
            </a:r>
            <a:r>
              <a:rPr lang="en-US" baseline="0" dirty="0" err="1" smtClean="0"/>
              <a:t>picklist</a:t>
            </a:r>
            <a:r>
              <a:rPr lang="en-US" baseline="0" dirty="0" smtClean="0"/>
              <a:t>, are text boxes.  Type the desired data into the field.</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Hover your mouse over one of the orange question marks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more information about a field. </a:t>
            </a:r>
            <a:r>
              <a:rPr lang="en-US" sz="1200" i="1" kern="1200" dirty="0" smtClean="0">
                <a:solidFill>
                  <a:schemeClr val="tx1"/>
                </a:solidFill>
                <a:latin typeface="+mn-lt"/>
                <a:ea typeface="+mn-ea"/>
                <a:cs typeface="+mn-cs"/>
              </a:rPr>
              <a:t>Be aware that the displayed help description is generic and does not necessarily apply to the Tax-Aide use of the field. Please consult the appropriate chapter of this manual for Tax-Aide specific instructions</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Chrome is the recommended browser</a:t>
            </a:r>
            <a:r>
              <a:rPr lang="en-US" sz="1200" baseline="0" dirty="0" smtClean="0"/>
              <a:t> for the new Volunteer Portal.  Other browsers are supported, including Safari for Apple products.  </a:t>
            </a:r>
          </a:p>
          <a:p>
            <a:pPr>
              <a:buNone/>
            </a:pPr>
            <a:r>
              <a:rPr lang="en-US" sz="1200" baseline="0" dirty="0" smtClean="0"/>
              <a:t>Many functions will not work properly without pop-ups.  </a:t>
            </a:r>
            <a:r>
              <a:rPr lang="en-US" sz="1200" dirty="0" smtClean="0"/>
              <a:t>Consult your browser help function or assistance with pop-up blockers can be found on the internet. Search using the terms ‘How to turn off pop-up blockers in _______________’, inserting the name of your browser.</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When we are live</a:t>
            </a:r>
            <a:r>
              <a:rPr lang="en-US" baseline="0" dirty="0" smtClean="0"/>
              <a:t> in production mode, we will update the login procedures.  Every volunteer will need a unique email address for login.</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indent="0">
              <a:buNone/>
            </a:pPr>
            <a:r>
              <a:rPr lang="en-US" dirty="0" smtClean="0">
                <a:latin typeface="Arial" pitchFamily="34" charset="0"/>
                <a:cs typeface="Arial" pitchFamily="34" charset="0"/>
              </a:rPr>
              <a:t>To</a:t>
            </a:r>
            <a:r>
              <a:rPr lang="en-US" baseline="0" dirty="0" smtClean="0">
                <a:latin typeface="Arial" pitchFamily="34" charset="0"/>
                <a:cs typeface="Arial" pitchFamily="34" charset="0"/>
              </a:rPr>
              <a:t> logout, click on your name in the upper left of the screen (Number 1).  The </a:t>
            </a:r>
            <a:r>
              <a:rPr lang="en-US" baseline="0" dirty="0" err="1" smtClean="0">
                <a:latin typeface="Arial" pitchFamily="34" charset="0"/>
                <a:cs typeface="Arial" pitchFamily="34" charset="0"/>
              </a:rPr>
              <a:t>picklist</a:t>
            </a:r>
            <a:r>
              <a:rPr lang="en-US" baseline="0" dirty="0" smtClean="0">
                <a:latin typeface="Arial" pitchFamily="34" charset="0"/>
                <a:cs typeface="Arial" pitchFamily="34" charset="0"/>
              </a:rPr>
              <a:t> shown above will appear.  Click on Logout (Number 2).  It’s very simple, really.  </a:t>
            </a:r>
          </a:p>
          <a:p>
            <a:pPr marL="53975" indent="0">
              <a:buNone/>
            </a:pPr>
            <a:endParaRPr lang="en-US" baseline="0" dirty="0" smtClean="0">
              <a:latin typeface="Arial" pitchFamily="34" charset="0"/>
              <a:cs typeface="Arial" pitchFamily="34" charset="0"/>
            </a:endParaRPr>
          </a:p>
          <a:p>
            <a:pPr marL="53975" indent="0">
              <a:buNone/>
            </a:pPr>
            <a:r>
              <a:rPr lang="en-US" baseline="0" dirty="0" smtClean="0">
                <a:latin typeface="Arial" pitchFamily="34" charset="0"/>
                <a:cs typeface="Arial" pitchFamily="34" charset="0"/>
              </a:rPr>
              <a:t>Do not use either of the other two choices.  </a:t>
            </a:r>
            <a:r>
              <a:rPr lang="en-US" dirty="0" smtClean="0"/>
              <a:t>Use of My Settings and Edit Contact Info </a:t>
            </a:r>
            <a:r>
              <a:rPr lang="en-US" baseline="0" dirty="0" smtClean="0"/>
              <a:t>are not supported by Tax-Aide</a:t>
            </a: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5</a:t>
            </a:fld>
            <a:endParaRPr lang="en-US"/>
          </a:p>
        </p:txBody>
      </p:sp>
    </p:spTree>
    <p:extLst>
      <p:ext uri="{BB962C8B-B14F-4D97-AF65-F5344CB8AC3E}">
        <p14:creationId xmlns:p14="http://schemas.microsoft.com/office/powerpoint/2010/main" val="200508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sz="1100" b="0" u="none" dirty="0" smtClean="0"/>
              <a:t>Let’s review the components</a:t>
            </a:r>
            <a:r>
              <a:rPr lang="en-US" sz="1100" b="0" u="none" baseline="0" dirty="0" smtClean="0"/>
              <a:t> of the Portal.  This screen is for a volunteer with Volunteer Leader Edit access.  ADSs and DCs, among others, have this level of access.  The available records are not limited to Tax-Aide.  Anyone with Leader or Staff access can see records for all AARP programs.  Volunteer Leader Edit or Staff access allows the individual to edit nearly any records in the database, in all AARP programs.  </a:t>
            </a:r>
          </a:p>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endParaRPr lang="en-US" sz="1100" b="0" u="none" baseline="0" dirty="0" smtClean="0"/>
          </a:p>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sz="1100" b="0" u="none" baseline="0" dirty="0" smtClean="0"/>
              <a:t>There are tabs across the top of the display screen. We will review how each of these is utilized by Tax-Aide. Explanations of the content on each screen are explained in detail in other presentations.</a:t>
            </a:r>
            <a:endParaRPr lang="en-US" sz="1100" b="0" u="none" dirty="0" smtClean="0"/>
          </a:p>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endParaRPr lang="en-US" sz="1100" b="0" u="none" baseline="0" dirty="0" smtClean="0"/>
          </a:p>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sz="1100" b="0" u="none" baseline="0" dirty="0" smtClean="0"/>
              <a:t>The first is the Home screen.  Once you choose a Dashboard, it will display automatically on the Home tab. </a:t>
            </a:r>
          </a:p>
          <a:p>
            <a:pPr marL="0" marR="0" indent="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endParaRPr lang="en-US" sz="1100" b="0" u="none" baseline="0" dirty="0" smtClean="0"/>
          </a:p>
        </p:txBody>
      </p:sp>
      <p:sp>
        <p:nvSpPr>
          <p:cNvPr id="4" name="Slide Number Placeholder 3"/>
          <p:cNvSpPr>
            <a:spLocks noGrp="1"/>
          </p:cNvSpPr>
          <p:nvPr>
            <p:ph type="sldNum" sz="quarter" idx="10"/>
          </p:nvPr>
        </p:nvSpPr>
        <p:spPr/>
        <p:txBody>
          <a:bodyPr/>
          <a:lstStyle/>
          <a:p>
            <a:fld id="{B17FA6C6-15BE-4674-9639-D8EF5C27E8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dirty="0" smtClean="0"/>
              <a:t>Additional</a:t>
            </a:r>
            <a:r>
              <a:rPr lang="en-US" baseline="0" dirty="0" smtClean="0"/>
              <a:t> information can be found in the </a:t>
            </a:r>
            <a:r>
              <a:rPr lang="en-US" b="1" baseline="0" dirty="0" smtClean="0"/>
              <a:t>Sidebar </a:t>
            </a:r>
            <a:r>
              <a:rPr lang="en-US" b="0" baseline="0" dirty="0" smtClean="0"/>
              <a:t>by clicking on the small arrow (s) on the left side of the screen</a:t>
            </a:r>
            <a:r>
              <a:rPr lang="en-US" baseline="0" dirty="0" smtClean="0"/>
              <a:t>. </a:t>
            </a:r>
            <a:r>
              <a:rPr lang="en-US" b="0" u="none" baseline="0" dirty="0" smtClean="0"/>
              <a:t>A link to OneSupport will be under Volunteer Links starting October 12.</a:t>
            </a:r>
            <a:endParaRPr lang="en-US" b="0" u="none" dirty="0" smtClean="0"/>
          </a:p>
          <a:p>
            <a:pPr>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b="1" dirty="0" smtClean="0"/>
              <a:t>Dashboards </a:t>
            </a:r>
            <a:r>
              <a:rPr lang="en-US" dirty="0" smtClean="0"/>
              <a:t>brings you to a page where you can access and run dashboards, which are </a:t>
            </a:r>
            <a:r>
              <a:rPr lang="en-US" sz="1200" dirty="0" smtClean="0"/>
              <a:t>tables that summarize report data. </a:t>
            </a:r>
            <a:endParaRPr lang="en-US" dirty="0" smtClean="0"/>
          </a:p>
          <a:p>
            <a:pPr>
              <a:buNone/>
            </a:pPr>
            <a:endParaRPr lang="en-US" dirty="0" smtClean="0"/>
          </a:p>
          <a:p>
            <a:pPr>
              <a:buNone/>
            </a:pPr>
            <a:r>
              <a:rPr lang="en-US" dirty="0" smtClean="0"/>
              <a:t>The Dashboard tab opens with</a:t>
            </a:r>
            <a:r>
              <a:rPr lang="en-US" baseline="0" dirty="0" smtClean="0"/>
              <a:t> the details of the Dashboard you previously selected.  If you wish to change the Dashboard, choose your dashboard in the ‘Find a Dashboard’ drop-down menu.  The details of Dashboards are explained in another session.</a:t>
            </a:r>
          </a:p>
          <a:p>
            <a:pPr>
              <a:buNone/>
            </a:pPr>
            <a:endParaRPr lang="en-US" baseline="0" dirty="0" smtClean="0"/>
          </a:p>
          <a:p>
            <a:pPr>
              <a:buNone/>
            </a:pPr>
            <a:r>
              <a:rPr lang="en-US" baseline="0" dirty="0" smtClean="0"/>
              <a:t>This demonstrates another feature of the new Volunteer Portal.  There is frequently more than one way to get to the desired place in the system. Choosing your dashboard in the ‘Find a Dashboard’ drop-down menu brings you to the following screen.</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indent="-171450" algn="l" defTabSz="914400" rtl="0" eaLnBrk="1" fontAlgn="auto" latinLnBrk="0" hangingPunct="1">
              <a:lnSpc>
                <a:spcPct val="100000"/>
              </a:lnSpc>
              <a:spcBef>
                <a:spcPts val="0"/>
              </a:spcBef>
              <a:spcAft>
                <a:spcPts val="0"/>
              </a:spcAft>
              <a:buClr>
                <a:schemeClr val="accent2">
                  <a:lumMod val="75000"/>
                </a:schemeClr>
              </a:buClr>
              <a:buSzPct val="110000"/>
              <a:buFont typeface="Calibri" pitchFamily="34" charset="0"/>
              <a:buNone/>
              <a:tabLst/>
              <a:defRPr/>
            </a:pPr>
            <a:r>
              <a:rPr lang="en-US" b="0" dirty="0" smtClean="0"/>
              <a:t>Clicking the </a:t>
            </a:r>
            <a:r>
              <a:rPr lang="en-US" b="1" dirty="0" smtClean="0"/>
              <a:t>Reports</a:t>
            </a:r>
            <a:r>
              <a:rPr lang="en-US" dirty="0" smtClean="0"/>
              <a:t> tab brings you to a page where you can view, run, export, and print reports. </a:t>
            </a:r>
            <a:r>
              <a:rPr lang="en-US" sz="1200" b="1" dirty="0" smtClean="0"/>
              <a:t>Reports</a:t>
            </a:r>
            <a:r>
              <a:rPr lang="en-US" sz="1200" dirty="0" smtClean="0"/>
              <a:t> return a set of records that meet specified criteria and organizes them into rows and columns, reflecting the system’s current data.</a:t>
            </a:r>
            <a:endParaRPr lang="en-US" dirty="0" smtClean="0"/>
          </a:p>
          <a:p>
            <a:pPr>
              <a:buNone/>
            </a:pPr>
            <a:endParaRPr lang="en-US" baseline="0" dirty="0" smtClean="0"/>
          </a:p>
          <a:p>
            <a:pPr>
              <a:buNone/>
            </a:pPr>
            <a:r>
              <a:rPr lang="en-US" baseline="0" dirty="0" smtClean="0"/>
              <a:t>On the Reports tab, you will find two sections.  Various reports are stored in the folders.  Once a folder is selected, the contents are displayed in the other section of the screen.</a:t>
            </a:r>
            <a:endParaRPr lang="en-US" dirty="0" smtClean="0"/>
          </a:p>
          <a:p>
            <a:pPr>
              <a:buNone/>
            </a:pPr>
            <a:r>
              <a:rPr lang="en-US" dirty="0" smtClean="0"/>
              <a:t> Many displays have filters</a:t>
            </a:r>
            <a:r>
              <a:rPr lang="en-US" baseline="0" dirty="0" smtClean="0"/>
              <a:t> on the page, operated by </a:t>
            </a:r>
            <a:r>
              <a:rPr lang="en-US" baseline="0" dirty="0" err="1" smtClean="0"/>
              <a:t>picklists</a:t>
            </a:r>
            <a:r>
              <a:rPr lang="en-US" baseline="0" dirty="0" smtClean="0"/>
              <a:t>.  This page has two.  The first has four choices and the second three.  </a:t>
            </a:r>
            <a:endParaRPr lang="en-US" dirty="0"/>
          </a:p>
        </p:txBody>
      </p:sp>
      <p:sp>
        <p:nvSpPr>
          <p:cNvPr id="4" name="Slide Number Placeholder 3"/>
          <p:cNvSpPr>
            <a:spLocks noGrp="1"/>
          </p:cNvSpPr>
          <p:nvPr>
            <p:ph type="sldNum" sz="quarter" idx="10"/>
          </p:nvPr>
        </p:nvSpPr>
        <p:spPr/>
        <p:txBody>
          <a:bodyPr/>
          <a:lstStyle/>
          <a:p>
            <a:fld id="{B17FA6C6-15BE-4674-9639-D8EF5C27E8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6" descr="Gradient BG_3.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5638800" y="5889625"/>
            <a:ext cx="1066800" cy="369888"/>
          </a:xfrm>
          <a:prstGeom prst="rect">
            <a:avLst/>
          </a:prstGeom>
          <a:noFill/>
        </p:spPr>
        <p:txBody>
          <a:bodyPr>
            <a:spAutoFit/>
          </a:bodyPr>
          <a:lstStyle/>
          <a:p>
            <a:pPr algn="ctr">
              <a:defRPr/>
            </a:pPr>
            <a:r>
              <a:rPr lang="en-US" b="1" kern="0" cap="small" spc="-100" dirty="0">
                <a:solidFill>
                  <a:prstClr val="white"/>
                </a:solidFill>
                <a:latin typeface="Aharoni" panose="02010803020104030203" pitchFamily="2" charset="-79"/>
                <a:cs typeface="Aharoni" panose="02010803020104030203" pitchFamily="2" charset="-79"/>
              </a:rPr>
              <a:t>Tax-Aide</a:t>
            </a:r>
          </a:p>
        </p:txBody>
      </p:sp>
      <p:sp>
        <p:nvSpPr>
          <p:cNvPr id="2" name="Title 1"/>
          <p:cNvSpPr>
            <a:spLocks noGrp="1"/>
          </p:cNvSpPr>
          <p:nvPr>
            <p:ph type="ctrTitle"/>
          </p:nvPr>
        </p:nvSpPr>
        <p:spPr>
          <a:xfrm>
            <a:off x="457200" y="1524000"/>
            <a:ext cx="8229600" cy="1752600"/>
          </a:xfrm>
          <a:prstGeom prst="rect">
            <a:avLst/>
          </a:prstGeom>
        </p:spPr>
        <p:txBody>
          <a:bodyPr>
            <a:noAutofit/>
          </a:bodyPr>
          <a:lstStyle>
            <a:lvl1pPr algn="l">
              <a:defRPr sz="5400" b="1" i="0" baseline="0">
                <a:solidFill>
                  <a:schemeClr val="bg1"/>
                </a:solidFill>
                <a:latin typeface="Cambria" panose="02040503050406030204" pitchFamily="18" charset="0"/>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886200"/>
            <a:ext cx="7285316" cy="762000"/>
          </a:xfrm>
          <a:prstGeom prst="rect">
            <a:avLst/>
          </a:prstGeom>
        </p:spPr>
        <p:txBody>
          <a:bodyPr>
            <a:noAutofit/>
          </a:bodyPr>
          <a:lstStyle>
            <a:lvl1pPr marL="0" indent="0" algn="l">
              <a:buNone/>
              <a:defRPr sz="4000" b="0" i="0">
                <a:solidFill>
                  <a:schemeClr val="bg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84222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5857467" cy="487362"/>
          </a:xfrm>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83841"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
        <p:nvSpPr>
          <p:cNvPr id="5" name="Slide Number Placeholder 5"/>
          <p:cNvSpPr txBox="1">
            <a:spLocks/>
          </p:cNvSpPr>
          <p:nvPr userDrawn="1"/>
        </p:nvSpPr>
        <p:spPr>
          <a:xfrm>
            <a:off x="0" y="6487974"/>
            <a:ext cx="2133600" cy="365125"/>
          </a:xfrm>
          <a:prstGeom prst="rect">
            <a:avLst/>
          </a:prstGeom>
        </p:spPr>
        <p:txBody>
          <a:bodyP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solidFill>
              </a:rPr>
              <a:t>AARP Foundation Tax-Aide</a:t>
            </a:r>
            <a:endParaRPr lang="en-US" dirty="0">
              <a:solidFill>
                <a:prstClr val="white"/>
              </a:solidFill>
            </a:endParaRPr>
          </a:p>
        </p:txBody>
      </p:sp>
    </p:spTree>
    <p:extLst>
      <p:ext uri="{BB962C8B-B14F-4D97-AF65-F5344CB8AC3E}">
        <p14:creationId xmlns:p14="http://schemas.microsoft.com/office/powerpoint/2010/main" val="21858594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619467" y="6492881"/>
            <a:ext cx="2133600" cy="365125"/>
          </a:xfrm>
          <a:prstGeom prst="rect">
            <a:avLst/>
          </a:prstGeom>
        </p:spPr>
        <p:txBody>
          <a:bodyPr/>
          <a:lstStyle>
            <a:lvl1pPr algn="r">
              <a:defRPr sz="120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34316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2"/>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2"/>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619467" y="6492881"/>
            <a:ext cx="2133600" cy="365125"/>
          </a:xfrm>
          <a:prstGeom prst="rect">
            <a:avLst/>
          </a:prstGeom>
        </p:spPr>
        <p:txBody>
          <a:bodyPr/>
          <a:lstStyle>
            <a:lvl1pPr>
              <a:defRPr sz="120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19523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54162"/>
            <a:ext cx="4040188" cy="4541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554162"/>
            <a:ext cx="4041775" cy="4541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6619467"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961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6619467"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14197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6619467"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5448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6619467"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79817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6619467"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364172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6619467"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3446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5" descr="AARP_CaseStudy_bkgd_FINAL"/>
          <p:cNvPicPr>
            <a:picLocks noChangeAspect="1" noChangeArrowheads="1"/>
          </p:cNvPicPr>
          <p:nvPr userDrawn="1"/>
        </p:nvPicPr>
        <p:blipFill>
          <a:blip r:embed="rId2" cstate="print">
            <a:clrChange>
              <a:clrFrom>
                <a:srgbClr val="FFFFFF"/>
              </a:clrFrom>
              <a:clrTo>
                <a:srgbClr val="FFFFFF">
                  <a:alpha val="0"/>
                </a:srgbClr>
              </a:clrTo>
            </a:clrChange>
          </a:blip>
          <a:srcRect l="2238" t="7390" r="2238" b="74246"/>
          <a:stretch>
            <a:fillRect/>
          </a:stretch>
        </p:blipFill>
        <p:spPr bwMode="auto">
          <a:xfrm>
            <a:off x="-11113" y="0"/>
            <a:ext cx="9155113" cy="2446338"/>
          </a:xfrm>
          <a:prstGeom prst="rect">
            <a:avLst/>
          </a:prstGeom>
          <a:noFill/>
          <a:ln w="9525">
            <a:noFill/>
            <a:miter lim="800000"/>
            <a:headEnd/>
            <a:tailEnd/>
          </a:ln>
        </p:spPr>
      </p:pic>
      <p:sp>
        <p:nvSpPr>
          <p:cNvPr id="756739" name="Rectangle 3"/>
          <p:cNvSpPr>
            <a:spLocks noGrp="1" noChangeArrowheads="1"/>
          </p:cNvSpPr>
          <p:nvPr>
            <p:ph type="ctrTitle"/>
          </p:nvPr>
        </p:nvSpPr>
        <p:spPr bwMode="auto">
          <a:xfrm>
            <a:off x="685800" y="2130431"/>
            <a:ext cx="7772400" cy="1470025"/>
          </a:xfrm>
        </p:spPr>
        <p:txBody>
          <a:bodyPr lIns="91440" tIns="45720" rIns="91440" bIns="45720"/>
          <a:lstStyle>
            <a:lvl1pPr>
              <a:defRPr sz="3600">
                <a:solidFill>
                  <a:schemeClr val="bg1"/>
                </a:solidFill>
              </a:defRPr>
            </a:lvl1pPr>
          </a:lstStyle>
          <a:p>
            <a:r>
              <a:rPr lang="en-US"/>
              <a:t>Click to edit Master title style</a:t>
            </a:r>
          </a:p>
        </p:txBody>
      </p:sp>
      <p:sp>
        <p:nvSpPr>
          <p:cNvPr id="756740" name="Rectangle 4"/>
          <p:cNvSpPr>
            <a:spLocks noGrp="1" noChangeArrowheads="1"/>
          </p:cNvSpPr>
          <p:nvPr>
            <p:ph type="subTitle" idx="1"/>
          </p:nvPr>
        </p:nvSpPr>
        <p:spPr bwMode="auto">
          <a:xfrm>
            <a:off x="1371600" y="3733800"/>
            <a:ext cx="6400800" cy="685800"/>
          </a:xfrm>
          <a:prstGeom prst="rect">
            <a:avLst/>
          </a:prstGeom>
          <a:ln/>
        </p:spPr>
        <p:txBody>
          <a:bodyPr lIns="91440" tIns="45720" rIns="91440" bIns="45720"/>
          <a:lstStyle>
            <a:lvl1pPr marL="0" indent="0">
              <a:buFontTx/>
              <a:buNone/>
              <a:defRPr>
                <a:solidFill>
                  <a:schemeClr val="bg1"/>
                </a:solidFill>
              </a:defRPr>
            </a:lvl1pPr>
          </a:lstStyle>
          <a:p>
            <a:r>
              <a:rPr lang="en-US"/>
              <a:t>Click to edit Master subtitle style</a:t>
            </a:r>
          </a:p>
        </p:txBody>
      </p:sp>
      <p:sp>
        <p:nvSpPr>
          <p:cNvPr id="2" name="Slide Number Placeholder 1"/>
          <p:cNvSpPr>
            <a:spLocks noGrp="1"/>
          </p:cNvSpPr>
          <p:nvPr>
            <p:ph type="sldNum" sz="quarter" idx="10"/>
          </p:nvPr>
        </p:nvSpPr>
        <p:spPr/>
        <p:txBody>
          <a:bodyPr/>
          <a:lstStyle/>
          <a:p>
            <a:fld id="{69344605-BA3C-4BD5-9E6D-0C051B1E7F8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8336650"/>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p:nvSpPr>
        <p:spPr>
          <a:xfrm rot="5400000">
            <a:off x="1143000" y="-1143000"/>
            <a:ext cx="6858000" cy="9144000"/>
          </a:xfrm>
          <a:prstGeom prst="rect">
            <a:avLst/>
          </a:prstGeom>
          <a:gradFill flip="none" rotWithShape="1">
            <a:gsLst>
              <a:gs pos="52000">
                <a:schemeClr val="accent4">
                  <a:lumMod val="75000"/>
                </a:schemeClr>
              </a:gs>
              <a:gs pos="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914400" y="838200"/>
            <a:ext cx="7315200" cy="2593975"/>
          </a:xfrm>
        </p:spPr>
        <p:txBody>
          <a:bodyPr anchor="ctr" anchorCtr="0"/>
          <a:lstStyle>
            <a:lvl1pPr>
              <a:defRPr sz="6000">
                <a:ln>
                  <a:noFill/>
                </a:ln>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038600"/>
            <a:ext cx="6233160" cy="1066800"/>
          </a:xfrm>
        </p:spPr>
        <p:txBody>
          <a:bodyPr anchor="t">
            <a:noAutofit/>
          </a:bodyPr>
          <a:lstStyle>
            <a:lvl1pPr marL="0" indent="0" algn="l">
              <a:buNone/>
              <a:defRPr sz="4400">
                <a:solidFill>
                  <a:schemeClr val="accent4">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AARPlogo07 copy.png"/>
          <p:cNvPicPr>
            <a:picLocks noChangeAspect="1"/>
          </p:cNvPicPr>
          <p:nvPr/>
        </p:nvPicPr>
        <p:blipFill>
          <a:blip r:embed="rId2" cstate="print"/>
          <a:stretch>
            <a:fillRect/>
          </a:stretch>
        </p:blipFill>
        <p:spPr>
          <a:xfrm>
            <a:off x="69845" y="6090512"/>
            <a:ext cx="2271374" cy="691288"/>
          </a:xfrm>
          <a:prstGeom prst="rect">
            <a:avLst/>
          </a:prstGeom>
        </p:spPr>
      </p:pic>
      <p:sp>
        <p:nvSpPr>
          <p:cNvPr id="11" name="Text Box 9"/>
          <p:cNvSpPr txBox="1">
            <a:spLocks noChangeArrowheads="1"/>
          </p:cNvSpPr>
          <p:nvPr/>
        </p:nvSpPr>
        <p:spPr bwMode="white">
          <a:xfrm>
            <a:off x="2403475" y="6039342"/>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chemeClr val="accent5"/>
                </a:solidFill>
                <a:latin typeface="Cambria" pitchFamily="18" charset="0"/>
              </a:rPr>
              <a:t>TAX-AIDE</a:t>
            </a:r>
          </a:p>
        </p:txBody>
      </p:sp>
      <p:sp>
        <p:nvSpPr>
          <p:cNvPr id="4" name="Footer Placeholder 3"/>
          <p:cNvSpPr>
            <a:spLocks noGrp="1"/>
          </p:cNvSpPr>
          <p:nvPr>
            <p:ph type="ftr" sz="quarter" idx="10"/>
          </p:nvPr>
        </p:nvSpPr>
        <p:spPr/>
        <p:txBody>
          <a:bodyPr/>
          <a:lstStyle>
            <a:lvl1pPr>
              <a:defRPr>
                <a:solidFill>
                  <a:schemeClr val="accent5"/>
                </a:solidFill>
              </a:defRPr>
            </a:lvl1pPr>
          </a:lstStyle>
          <a:p>
            <a:r>
              <a:rPr lang="en-US" dirty="0" smtClean="0"/>
              <a:t>NOC – New Volunteer Portal Training 2015</a:t>
            </a: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AEDBC84-6F35-4997-BA5D-55A09EC6D8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6" descr="Gradient BG_3.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5638800" y="5889625"/>
            <a:ext cx="1066800" cy="369888"/>
          </a:xfrm>
          <a:prstGeom prst="rect">
            <a:avLst/>
          </a:prstGeom>
          <a:noFill/>
        </p:spPr>
        <p:txBody>
          <a:bodyPr>
            <a:spAutoFit/>
          </a:bodyPr>
          <a:lstStyle/>
          <a:p>
            <a:pPr algn="ctr">
              <a:defRPr/>
            </a:pPr>
            <a:r>
              <a:rPr lang="en-US" b="1" kern="0" cap="small" spc="-100" dirty="0">
                <a:solidFill>
                  <a:prstClr val="white"/>
                </a:solidFill>
                <a:latin typeface="Aharoni" panose="02010803020104030203" pitchFamily="2" charset="-79"/>
                <a:cs typeface="Aharoni" panose="02010803020104030203" pitchFamily="2" charset="-79"/>
              </a:rPr>
              <a:t>Tax-Aide</a:t>
            </a:r>
          </a:p>
        </p:txBody>
      </p:sp>
      <p:sp>
        <p:nvSpPr>
          <p:cNvPr id="2" name="Title 1"/>
          <p:cNvSpPr>
            <a:spLocks noGrp="1"/>
          </p:cNvSpPr>
          <p:nvPr>
            <p:ph type="ctrTitle"/>
          </p:nvPr>
        </p:nvSpPr>
        <p:spPr>
          <a:xfrm>
            <a:off x="457200" y="1524000"/>
            <a:ext cx="8229600" cy="1752600"/>
          </a:xfrm>
          <a:prstGeom prst="rect">
            <a:avLst/>
          </a:prstGeom>
        </p:spPr>
        <p:txBody>
          <a:bodyPr>
            <a:noAutofit/>
          </a:bodyPr>
          <a:lstStyle>
            <a:lvl1pPr algn="l">
              <a:defRPr sz="5400" b="1" i="0" baseline="0">
                <a:solidFill>
                  <a:schemeClr val="bg1"/>
                </a:solidFill>
                <a:latin typeface="Cambria" panose="02040503050406030204" pitchFamily="18" charset="0"/>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886200"/>
            <a:ext cx="7285316" cy="762000"/>
          </a:xfrm>
          <a:prstGeom prst="rect">
            <a:avLst/>
          </a:prstGeom>
        </p:spPr>
        <p:txBody>
          <a:bodyPr>
            <a:noAutofit/>
          </a:bodyPr>
          <a:lstStyle>
            <a:lvl1pPr marL="0" indent="0" algn="l">
              <a:buNone/>
              <a:defRPr sz="4000" b="0" i="0">
                <a:solidFill>
                  <a:schemeClr val="bg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49085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447800"/>
            <a:ext cx="7391400" cy="486089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p:txBody>
          <a:bodyPr/>
          <a:lstStyle/>
          <a:p>
            <a:r>
              <a:rPr lang="en-US" dirty="0" smtClean="0"/>
              <a:t>NOC – New Volunteer Portal Training 2015</a:t>
            </a:r>
          </a:p>
        </p:txBody>
      </p:sp>
      <p:sp>
        <p:nvSpPr>
          <p:cNvPr id="5" name="Slide Number Placeholder 4"/>
          <p:cNvSpPr>
            <a:spLocks noGrp="1"/>
          </p:cNvSpPr>
          <p:nvPr>
            <p:ph type="sldNum" sz="quarter" idx="11"/>
          </p:nvPr>
        </p:nvSpPr>
        <p:spPr/>
        <p:txBody>
          <a:bodyPr/>
          <a:lstStyle>
            <a:lvl1pPr>
              <a:defRPr>
                <a:solidFill>
                  <a:schemeClr val="accent5"/>
                </a:solidFill>
              </a:defRPr>
            </a:lvl1pPr>
          </a:lstStyle>
          <a:p>
            <a:fld id="{DAEDBC84-6F35-4997-BA5D-55A09EC6D8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3657600" cy="4285488"/>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p>
            <a:r>
              <a:rPr lang="en-US" dirty="0" smtClean="0"/>
              <a:t>NOC – New Volunteer Portal Training 2015</a:t>
            </a:r>
          </a:p>
        </p:txBody>
      </p:sp>
      <p:sp>
        <p:nvSpPr>
          <p:cNvPr id="6" name="Slide Number Placeholder 5"/>
          <p:cNvSpPr>
            <a:spLocks noGrp="1"/>
          </p:cNvSpPr>
          <p:nvPr>
            <p:ph type="sldNum" sz="quarter" idx="11"/>
          </p:nvPr>
        </p:nvSpPr>
        <p:spPr/>
        <p:txBody>
          <a:bodyPr/>
          <a:lstStyle>
            <a:lvl1pPr>
              <a:defRPr>
                <a:solidFill>
                  <a:schemeClr val="accent5"/>
                </a:solidFill>
              </a:defRPr>
            </a:lvl1pPr>
          </a:lstStyle>
          <a:p>
            <a:fld id="{DAEDBC84-6F35-4997-BA5D-55A09EC6D8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70038"/>
            <a:ext cx="3657600" cy="639762"/>
          </a:xfrm>
        </p:spPr>
        <p:txBody>
          <a:bodyPr anchor="ctr">
            <a:noAutofit/>
          </a:bodyPr>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24400" y="1570038"/>
            <a:ext cx="3657600" cy="639762"/>
          </a:xfrm>
        </p:spPr>
        <p:txBody>
          <a:bodyPr vert="horz" lIns="91440" tIns="45720" rIns="91440" bIns="45720" rtlCol="0" anchor="ctr">
            <a:noAutofit/>
          </a:bodyPr>
          <a:lstStyle>
            <a:lvl1pPr>
              <a:defRPr lang="en-US" sz="2400" smtClean="0">
                <a:solidFill>
                  <a:schemeClr val="tx2"/>
                </a:soli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24400" y="2220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p:txBody>
          <a:bodyPr/>
          <a:lstStyle/>
          <a:p>
            <a:r>
              <a:rPr lang="en-US" dirty="0" smtClean="0"/>
              <a:t>NOC – New Volunteer Portal Training 2015</a:t>
            </a:r>
          </a:p>
        </p:txBody>
      </p:sp>
      <p:sp>
        <p:nvSpPr>
          <p:cNvPr id="8" name="Slide Number Placeholder 7"/>
          <p:cNvSpPr>
            <a:spLocks noGrp="1"/>
          </p:cNvSpPr>
          <p:nvPr>
            <p:ph type="sldNum" sz="quarter" idx="11"/>
          </p:nvPr>
        </p:nvSpPr>
        <p:spPr/>
        <p:txBody>
          <a:bodyPr/>
          <a:lstStyle>
            <a:lvl1pPr>
              <a:defRPr>
                <a:solidFill>
                  <a:schemeClr val="accent5"/>
                </a:solidFill>
              </a:defRPr>
            </a:lvl1pPr>
          </a:lstStyle>
          <a:p>
            <a:fld id="{DAEDBC84-6F35-4997-BA5D-55A09EC6D8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300" y="2819400"/>
            <a:ext cx="7391400" cy="1074421"/>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NOC – New Volunteer Portal Training 2015</a:t>
            </a:r>
          </a:p>
        </p:txBody>
      </p:sp>
      <p:sp>
        <p:nvSpPr>
          <p:cNvPr id="4" name="Slide Number Placeholder 3"/>
          <p:cNvSpPr>
            <a:spLocks noGrp="1"/>
          </p:cNvSpPr>
          <p:nvPr>
            <p:ph type="sldNum" sz="quarter" idx="11"/>
          </p:nvPr>
        </p:nvSpPr>
        <p:spPr/>
        <p:txBody>
          <a:bodyPr/>
          <a:lstStyle>
            <a:lvl1pPr>
              <a:defRPr>
                <a:solidFill>
                  <a:schemeClr val="accent5"/>
                </a:solidFill>
              </a:defRPr>
            </a:lvl1pPr>
          </a:lstStyle>
          <a:p>
            <a:fld id="{DAEDBC84-6F35-4997-BA5D-55A09EC6D8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NOC – New Volunteer Portal Training 2015</a:t>
            </a:r>
          </a:p>
        </p:txBody>
      </p:sp>
      <p:sp>
        <p:nvSpPr>
          <p:cNvPr id="3" name="Slide Number Placeholder 2"/>
          <p:cNvSpPr>
            <a:spLocks noGrp="1"/>
          </p:cNvSpPr>
          <p:nvPr>
            <p:ph type="sldNum" sz="quarter" idx="11"/>
          </p:nvPr>
        </p:nvSpPr>
        <p:spPr/>
        <p:txBody>
          <a:bodyPr/>
          <a:lstStyle>
            <a:lvl1pPr>
              <a:defRPr>
                <a:solidFill>
                  <a:schemeClr val="accent5"/>
                </a:solidFill>
              </a:defRPr>
            </a:lvl1pPr>
          </a:lstStyle>
          <a:p>
            <a:fld id="{DAEDBC84-6F35-4997-BA5D-55A09EC6D8F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79"/>
            <a:ext cx="7543800" cy="1074421"/>
          </a:xfr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914400" y="1812898"/>
            <a:ext cx="7620000" cy="1981200"/>
          </a:xfrm>
        </p:spPr>
        <p:txBody>
          <a:bodyPr/>
          <a:lstStyle/>
          <a:p>
            <a:pPr lvl="0"/>
            <a:r>
              <a:rPr lang="en-US" smtClean="0"/>
              <a:t>Click to edit Master text styles</a:t>
            </a:r>
          </a:p>
          <a:p>
            <a:pPr lvl="1"/>
            <a:r>
              <a:rPr lang="en-US" smtClean="0"/>
              <a:t>Second level</a:t>
            </a:r>
          </a:p>
        </p:txBody>
      </p:sp>
      <p:sp>
        <p:nvSpPr>
          <p:cNvPr id="11" name="Picture Placeholder 10"/>
          <p:cNvSpPr>
            <a:spLocks noGrp="1"/>
          </p:cNvSpPr>
          <p:nvPr>
            <p:ph type="pic" sz="quarter" idx="12"/>
          </p:nvPr>
        </p:nvSpPr>
        <p:spPr>
          <a:xfrm>
            <a:off x="914400" y="3962400"/>
            <a:ext cx="7620000" cy="2057400"/>
          </a:xfrm>
        </p:spPr>
        <p:txBody>
          <a:bodyPr/>
          <a:lstStyle>
            <a:lvl1pPr marL="0" indent="0">
              <a:buNone/>
              <a:defRPr/>
            </a:lvl1pPr>
          </a:lstStyle>
          <a:p>
            <a:pPr lvl="0"/>
            <a:r>
              <a:rPr lang="en-US" noProof="0" smtClean="0"/>
              <a:t>Click icon to add picture</a:t>
            </a:r>
            <a:endParaRPr lang="en-US" noProof="0" dirty="0"/>
          </a:p>
        </p:txBody>
      </p:sp>
      <p:sp>
        <p:nvSpPr>
          <p:cNvPr id="3" name="Footer Placeholder 2"/>
          <p:cNvSpPr>
            <a:spLocks noGrp="1"/>
          </p:cNvSpPr>
          <p:nvPr>
            <p:ph type="ftr" sz="quarter" idx="13"/>
          </p:nvPr>
        </p:nvSpPr>
        <p:spPr/>
        <p:txBody>
          <a:bodyPr/>
          <a:lstStyle/>
          <a:p>
            <a:r>
              <a:rPr lang="en-US" dirty="0" smtClean="0"/>
              <a:t>NOC – New Volunteer Portal Training 2015</a:t>
            </a:r>
          </a:p>
        </p:txBody>
      </p:sp>
      <p:sp>
        <p:nvSpPr>
          <p:cNvPr id="4" name="Slide Number Placeholder 3"/>
          <p:cNvSpPr>
            <a:spLocks noGrp="1"/>
          </p:cNvSpPr>
          <p:nvPr>
            <p:ph type="sldNum" sz="quarter" idx="14"/>
          </p:nvPr>
        </p:nvSpPr>
        <p:spPr/>
        <p:txBody>
          <a:bodyPr/>
          <a:lstStyle>
            <a:lvl1pPr>
              <a:defRPr>
                <a:solidFill>
                  <a:schemeClr val="accent5"/>
                </a:solidFill>
              </a:defRPr>
            </a:lvl1pPr>
          </a:lstStyle>
          <a:p>
            <a:fld id="{DAEDBC84-6F35-4997-BA5D-55A09EC6D8F2}" type="slidenum">
              <a:rPr lang="en-US" smtClean="0"/>
              <a:pPr/>
              <a:t>‹#›</a:t>
            </a:fld>
            <a:endParaRPr lang="en-US"/>
          </a:p>
        </p:txBody>
      </p:sp>
    </p:spTree>
    <p:extLst>
      <p:ext uri="{BB962C8B-B14F-4D97-AF65-F5344CB8AC3E}">
        <p14:creationId xmlns:p14="http://schemas.microsoft.com/office/powerpoint/2010/main" val="167581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lgn="ctr">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7"/>
            <a:ext cx="6400800" cy="8381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4566446" y="381006"/>
            <a:ext cx="4577557" cy="842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5" descr="AARP_CaseStudy_bkgd_FINAL"/>
          <p:cNvPicPr>
            <a:picLocks noChangeAspect="1" noChangeArrowheads="1"/>
          </p:cNvPicPr>
          <p:nvPr userDrawn="1"/>
        </p:nvPicPr>
        <p:blipFill>
          <a:blip r:embed="rId2" cstate="print">
            <a:clrChange>
              <a:clrFrom>
                <a:srgbClr val="FFFFFF"/>
              </a:clrFrom>
              <a:clrTo>
                <a:srgbClr val="FFFFFF">
                  <a:alpha val="0"/>
                </a:srgbClr>
              </a:clrTo>
            </a:clrChange>
          </a:blip>
          <a:srcRect l="2238" t="7390" r="2238" b="74246"/>
          <a:stretch>
            <a:fillRect/>
          </a:stretch>
        </p:blipFill>
        <p:spPr bwMode="auto">
          <a:xfrm>
            <a:off x="-11113" y="0"/>
            <a:ext cx="9155113" cy="2446338"/>
          </a:xfrm>
          <a:prstGeom prst="rect">
            <a:avLst/>
          </a:prstGeom>
          <a:noFill/>
          <a:ln w="9525">
            <a:noFill/>
            <a:miter lim="800000"/>
            <a:headEnd/>
            <a:tailEnd/>
          </a:ln>
        </p:spPr>
      </p:pic>
      <p:pic>
        <p:nvPicPr>
          <p:cNvPr id="9" name="Picture 2" descr="AARP-RP-LockUp-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09802" y="5410199"/>
            <a:ext cx="2057499" cy="5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1" descr="C:\Documents and Settings\mtsmith\My Documents\My Pictures\Fdn_485.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3999" y="5410205"/>
            <a:ext cx="1720818" cy="51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2" hasCustomPrompt="1"/>
          </p:nvPr>
        </p:nvSpPr>
        <p:spPr>
          <a:xfrm>
            <a:off x="3048000" y="4800600"/>
            <a:ext cx="3048000" cy="457200"/>
          </a:xfrm>
        </p:spPr>
        <p:txBody>
          <a:bodyPr>
            <a:noAutofit/>
          </a:bodyPr>
          <a:lstStyle>
            <a:lvl1pPr marL="0" indent="0" algn="ctr">
              <a:buNone/>
              <a:defRPr sz="2400" baseline="0"/>
            </a:lvl1pPr>
            <a:lvl2pPr>
              <a:defRPr sz="2400"/>
            </a:lvl2pPr>
            <a:lvl3pPr>
              <a:defRPr sz="2000"/>
            </a:lvl3pPr>
            <a:lvl4pPr>
              <a:defRPr sz="1800"/>
            </a:lvl4pPr>
            <a:lvl5pPr>
              <a:defRPr sz="1800"/>
            </a:lvl5pPr>
          </a:lstStyle>
          <a:p>
            <a:pPr lvl="0"/>
            <a:r>
              <a:rPr lang="en-US" dirty="0" smtClean="0"/>
              <a:t>Enter date</a:t>
            </a:r>
            <a:endParaRPr lang="en-US" dirty="0"/>
          </a:p>
        </p:txBody>
      </p:sp>
    </p:spTree>
    <p:extLst>
      <p:ext uri="{BB962C8B-B14F-4D97-AF65-F5344CB8AC3E}">
        <p14:creationId xmlns:p14="http://schemas.microsoft.com/office/powerpoint/2010/main" val="530099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6.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79"/>
            <a:ext cx="7391400" cy="107442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12898"/>
            <a:ext cx="73914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p:nvSpPr>
        <p:spPr>
          <a:xfrm rot="5400000">
            <a:off x="4480559" y="-3337560"/>
            <a:ext cx="182881" cy="9144000"/>
          </a:xfrm>
          <a:prstGeom prst="rect">
            <a:avLst/>
          </a:prstGeom>
          <a:gradFill>
            <a:gsLst>
              <a:gs pos="50000">
                <a:schemeClr val="accent4">
                  <a:lumMod val="75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3"/>
          <p:cNvSpPr>
            <a:spLocks noChangeArrowheads="1"/>
          </p:cNvSpPr>
          <p:nvPr/>
        </p:nvSpPr>
        <p:spPr bwMode="ltGray">
          <a:xfrm>
            <a:off x="0" y="6478103"/>
            <a:ext cx="9144000" cy="385762"/>
          </a:xfrm>
          <a:prstGeom prst="rect">
            <a:avLst/>
          </a:prstGeom>
          <a:gradFill flip="none" rotWithShape="1">
            <a:gsLst>
              <a:gs pos="50000">
                <a:schemeClr val="accent4">
                  <a:lumMod val="75000"/>
                </a:schemeClr>
              </a:gs>
              <a:gs pos="9000">
                <a:schemeClr val="accent1">
                  <a:tint val="23500"/>
                  <a:satMod val="160000"/>
                  <a:lumMod val="0"/>
                  <a:lumOff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11" name="Text Box 9"/>
          <p:cNvSpPr txBox="1">
            <a:spLocks noChangeArrowheads="1"/>
          </p:cNvSpPr>
          <p:nvPr/>
        </p:nvSpPr>
        <p:spPr bwMode="white">
          <a:xfrm>
            <a:off x="1176338" y="6464300"/>
            <a:ext cx="644525" cy="228600"/>
          </a:xfrm>
          <a:prstGeom prst="rect">
            <a:avLst/>
          </a:prstGeom>
          <a:noFill/>
          <a:ln w="9525" algn="ctr">
            <a:noFill/>
            <a:miter lim="800000"/>
            <a:headEnd/>
            <a:tailEnd/>
          </a:ln>
          <a:effectLst/>
        </p:spPr>
        <p:txBody>
          <a:bodyPr lIns="0" rIns="0">
            <a:spAutoFit/>
          </a:bodyPr>
          <a:lstStyle/>
          <a:p>
            <a:pPr>
              <a:spcBef>
                <a:spcPct val="50000"/>
              </a:spcBef>
            </a:pPr>
            <a:r>
              <a:rPr lang="en-US" sz="900" b="1" i="1" dirty="0">
                <a:solidFill>
                  <a:schemeClr val="bg1">
                    <a:lumMod val="85000"/>
                  </a:schemeClr>
                </a:solidFill>
                <a:latin typeface="Cambria" pitchFamily="18" charset="0"/>
              </a:rPr>
              <a:t>TAX-AIDE</a:t>
            </a:r>
          </a:p>
        </p:txBody>
      </p:sp>
      <p:pic>
        <p:nvPicPr>
          <p:cNvPr id="13" name="Picture 12" descr="AARPlogo07 copy.png"/>
          <p:cNvPicPr>
            <a:picLocks noChangeAspect="1"/>
          </p:cNvPicPr>
          <p:nvPr/>
        </p:nvPicPr>
        <p:blipFill>
          <a:blip r:embed="rId10" cstate="print"/>
          <a:stretch>
            <a:fillRect/>
          </a:stretch>
        </p:blipFill>
        <p:spPr>
          <a:xfrm>
            <a:off x="16666" y="6496050"/>
            <a:ext cx="1135687" cy="345644"/>
          </a:xfrm>
          <a:prstGeom prst="rect">
            <a:avLst/>
          </a:prstGeom>
        </p:spPr>
      </p:pic>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b="1">
                <a:solidFill>
                  <a:schemeClr val="bg1">
                    <a:lumMod val="95000"/>
                  </a:schemeClr>
                </a:solidFill>
              </a:defRPr>
            </a:lvl1pPr>
          </a:lstStyle>
          <a:p>
            <a:r>
              <a:rPr lang="en-US" dirty="0" smtClean="0"/>
              <a:t>NOC – New Volunteer Portal Training 2015</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accent4"/>
                </a:solidFill>
              </a:defRPr>
            </a:lvl1pPr>
          </a:lstStyle>
          <a:p>
            <a:fld id="{DAEDBC84-6F35-4997-BA5D-55A09EC6D8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78" r:id="rId2"/>
    <p:sldLayoutId id="2147483679" r:id="rId3"/>
    <p:sldLayoutId id="2147483680" r:id="rId4"/>
    <p:sldLayoutId id="2147483681" r:id="rId5"/>
    <p:sldLayoutId id="2147483682" r:id="rId6"/>
    <p:sldLayoutId id="2147483683" r:id="rId7"/>
    <p:sldLayoutId id="2147483684" r:id="rId8"/>
  </p:sldLayoutIdLst>
  <p:timing>
    <p:tnLst>
      <p:par>
        <p:cTn id="1" dur="indefinite" restart="never" nodeType="tmRoot"/>
      </p:par>
    </p:tnLst>
  </p:timing>
  <p:hf hdr="0" dt="0"/>
  <p:txStyles>
    <p:titleStyle>
      <a:lvl1pPr algn="l" defTabSz="914400" rtl="0" eaLnBrk="1" latinLnBrk="0" hangingPunct="1">
        <a:spcBef>
          <a:spcPct val="0"/>
        </a:spcBef>
        <a:buNone/>
        <a:defRPr sz="4000" b="1" kern="1200" cap="none" spc="-100" baseline="0">
          <a:ln>
            <a:noFill/>
          </a:ln>
          <a:solidFill>
            <a:schemeClr val="accent5">
              <a:lumMod val="50000"/>
            </a:schemeClr>
          </a:solidFill>
          <a:effectLst/>
          <a:latin typeface="+mj-lt"/>
          <a:ea typeface="+mj-ea"/>
          <a:cs typeface="+mj-cs"/>
        </a:defRPr>
      </a:lvl1pPr>
    </p:titleStyle>
    <p:bodyStyle>
      <a:lvl1pPr marL="342900" indent="-288925" algn="l" defTabSz="914400" rtl="0" eaLnBrk="1" latinLnBrk="0" hangingPunct="1">
        <a:spcBef>
          <a:spcPts val="1800"/>
        </a:spcBef>
        <a:buClr>
          <a:schemeClr val="accent3">
            <a:lumMod val="75000"/>
          </a:schemeClr>
        </a:buClr>
        <a:buSzPct val="94000"/>
        <a:buFont typeface="Calibri" pitchFamily="34" charset="0"/>
        <a:buChar char="●"/>
        <a:defRPr sz="3200" b="1" kern="1200">
          <a:solidFill>
            <a:schemeClr val="tx1"/>
          </a:solidFill>
          <a:latin typeface="+mn-lt"/>
          <a:ea typeface="+mn-ea"/>
          <a:cs typeface="+mn-cs"/>
        </a:defRPr>
      </a:lvl1pPr>
      <a:lvl2pPr marL="639763" indent="-293688" algn="l" defTabSz="914400" rtl="0" eaLnBrk="1" latinLnBrk="0" hangingPunct="1">
        <a:spcBef>
          <a:spcPts val="1200"/>
        </a:spcBef>
        <a:buClr>
          <a:schemeClr val="bg2">
            <a:lumMod val="25000"/>
          </a:schemeClr>
        </a:buClr>
        <a:buSzPct val="63000"/>
        <a:buFont typeface="Wingdings" pitchFamily="2" charset="2"/>
        <a:buChar char=""/>
        <a:defRPr sz="3000" b="1" kern="1200">
          <a:solidFill>
            <a:schemeClr val="tx1"/>
          </a:solidFill>
          <a:latin typeface="+mn-lt"/>
          <a:ea typeface="+mn-ea"/>
          <a:cs typeface="+mn-cs"/>
        </a:defRPr>
      </a:lvl2pPr>
      <a:lvl3pPr marL="1004888" indent="-258763" algn="l" defTabSz="914400" rtl="0" eaLnBrk="1" latinLnBrk="0" hangingPunct="1">
        <a:spcBef>
          <a:spcPct val="20000"/>
        </a:spcBef>
        <a:buClr>
          <a:schemeClr val="accent6">
            <a:lumMod val="50000"/>
          </a:schemeClr>
        </a:buClr>
        <a:buSzPct val="70000"/>
        <a:buFont typeface="Wingdings" pitchFamily="2" charset="2"/>
        <a:buChar char=""/>
        <a:defRPr sz="2800" b="1" kern="1200">
          <a:solidFill>
            <a:schemeClr val="tx1"/>
          </a:solidFill>
          <a:latin typeface="+mn-lt"/>
          <a:ea typeface="+mn-ea"/>
          <a:cs typeface="+mn-cs"/>
        </a:defRPr>
      </a:lvl3pPr>
      <a:lvl4pPr marL="1279525" indent="-249238" algn="l" defTabSz="914400" rtl="0" eaLnBrk="1" latinLnBrk="0" hangingPunct="1">
        <a:spcBef>
          <a:spcPct val="20000"/>
        </a:spcBef>
        <a:buClr>
          <a:schemeClr val="accent4"/>
        </a:buClr>
        <a:buSzPct val="90000"/>
        <a:buFont typeface="Calibri" pitchFamily="34" charset="0"/>
        <a:buChar char="●"/>
        <a:defRPr sz="2400" b="1"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200" b="1"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0" y="6457890"/>
            <a:ext cx="9144000" cy="400110"/>
          </a:xfrm>
          <a:prstGeom prst="rect">
            <a:avLst/>
          </a:prstGeom>
          <a:solidFill>
            <a:srgbClr val="EE1D24"/>
          </a:solidFill>
          <a:ln w="12700" algn="ctr">
            <a:noFill/>
            <a:miter lim="800000"/>
            <a:headEnd/>
            <a:tailEnd/>
          </a:ln>
          <a:effectLst/>
        </p:spPr>
        <p:txBody>
          <a:bodyPr>
            <a:spAutoFit/>
          </a:bodyPr>
          <a:lstStyle/>
          <a:p>
            <a:pPr algn="ctr" defTabSz="939800">
              <a:spcBef>
                <a:spcPct val="50000"/>
              </a:spcBef>
              <a:buClr>
                <a:srgbClr val="C0504D"/>
              </a:buClr>
              <a:buFont typeface="Arial" charset="0"/>
              <a:buNone/>
              <a:defRPr/>
            </a:pPr>
            <a:endParaRPr lang="en-US" sz="800" b="1" i="1" dirty="0" smtClean="0">
              <a:solidFill>
                <a:prstClr val="white"/>
              </a:solidFill>
              <a:latin typeface="Arial" charset="0"/>
              <a:ea typeface="ＭＳ Ｐゴシック" pitchFamily="-105" charset="-128"/>
            </a:endParaRPr>
          </a:p>
          <a:p>
            <a:pPr algn="ctr" defTabSz="939800">
              <a:spcBef>
                <a:spcPct val="50000"/>
              </a:spcBef>
              <a:buClr>
                <a:srgbClr val="C0504D"/>
              </a:buClr>
              <a:buFont typeface="Arial" charset="0"/>
              <a:buNone/>
              <a:defRPr/>
            </a:pPr>
            <a:endParaRPr lang="en-US" sz="800" b="1" i="1" dirty="0">
              <a:solidFill>
                <a:prstClr val="white"/>
              </a:solidFill>
              <a:latin typeface="Arial" charset="0"/>
              <a:ea typeface="ＭＳ Ｐゴシック" pitchFamily="-105" charset="-128"/>
            </a:endParaRPr>
          </a:p>
        </p:txBody>
      </p:sp>
      <p:sp>
        <p:nvSpPr>
          <p:cNvPr id="2" name="Title Placeholder 1"/>
          <p:cNvSpPr>
            <a:spLocks noGrp="1"/>
          </p:cNvSpPr>
          <p:nvPr>
            <p:ph type="title"/>
          </p:nvPr>
        </p:nvSpPr>
        <p:spPr>
          <a:xfrm>
            <a:off x="457199" y="274320"/>
            <a:ext cx="5857467" cy="487362"/>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7"/>
          <p:cNvGrpSpPr>
            <a:grpSpLocks/>
          </p:cNvGrpSpPr>
          <p:nvPr/>
        </p:nvGrpSpPr>
        <p:grpSpPr bwMode="auto">
          <a:xfrm>
            <a:off x="304800" y="762000"/>
            <a:ext cx="8534400" cy="76200"/>
            <a:chOff x="2880" y="-720"/>
            <a:chExt cx="1968" cy="144"/>
          </a:xfrm>
        </p:grpSpPr>
        <p:sp>
          <p:nvSpPr>
            <p:cNvPr id="8" name="Rectangle 8"/>
            <p:cNvSpPr>
              <a:spLocks noChangeArrowheads="1"/>
            </p:cNvSpPr>
            <p:nvPr userDrawn="1"/>
          </p:nvSpPr>
          <p:spPr bwMode="auto">
            <a:xfrm>
              <a:off x="2880" y="-720"/>
              <a:ext cx="1968" cy="114"/>
            </a:xfrm>
            <a:prstGeom prst="rect">
              <a:avLst/>
            </a:prstGeom>
            <a:solidFill>
              <a:srgbClr val="EE2D24"/>
            </a:solidFill>
            <a:ln w="12700" algn="ctr">
              <a:solidFill>
                <a:srgbClr val="EE2D24"/>
              </a:solidFill>
              <a:miter lim="800000"/>
              <a:headEnd/>
              <a:tailEnd/>
            </a:ln>
            <a:effectLst/>
          </p:spPr>
          <p:txBody>
            <a:bodyPr wrap="none" anchor="ctr"/>
            <a:lstStyle/>
            <a:p>
              <a:pPr algn="ctr" eaLnBrk="0" hangingPunct="0">
                <a:buFont typeface="Wingdings" pitchFamily="2" charset="2"/>
                <a:buNone/>
                <a:defRPr/>
              </a:pPr>
              <a:endParaRPr lang="en-US" dirty="0">
                <a:solidFill>
                  <a:prstClr val="black"/>
                </a:solidFill>
                <a:ea typeface="ＭＳ Ｐゴシック" pitchFamily="-105" charset="-128"/>
              </a:endParaRPr>
            </a:p>
          </p:txBody>
        </p:sp>
        <p:sp>
          <p:nvSpPr>
            <p:cNvPr id="9" name="Rectangle 9"/>
            <p:cNvSpPr>
              <a:spLocks noChangeArrowheads="1"/>
            </p:cNvSpPr>
            <p:nvPr userDrawn="1"/>
          </p:nvSpPr>
          <p:spPr bwMode="auto">
            <a:xfrm>
              <a:off x="2880" y="-603"/>
              <a:ext cx="1968" cy="27"/>
            </a:xfrm>
            <a:prstGeom prst="rect">
              <a:avLst/>
            </a:prstGeom>
            <a:solidFill>
              <a:schemeClr val="accent2"/>
            </a:solidFill>
            <a:ln w="12700" algn="ctr">
              <a:solidFill>
                <a:schemeClr val="accent2"/>
              </a:solidFill>
              <a:miter lim="800000"/>
              <a:headEnd/>
              <a:tailEnd/>
            </a:ln>
            <a:effectLst/>
          </p:spPr>
          <p:txBody>
            <a:bodyPr wrap="none" anchor="ctr"/>
            <a:lstStyle/>
            <a:p>
              <a:pPr algn="ctr" eaLnBrk="0" hangingPunct="0">
                <a:buFont typeface="Wingdings" pitchFamily="2" charset="2"/>
                <a:buNone/>
                <a:defRPr/>
              </a:pPr>
              <a:endParaRPr lang="en-US" dirty="0">
                <a:solidFill>
                  <a:prstClr val="black"/>
                </a:solidFill>
                <a:ea typeface="ＭＳ Ｐゴシック" pitchFamily="-105" charset="-128"/>
              </a:endParaRPr>
            </a:p>
          </p:txBody>
        </p:sp>
      </p:grpSp>
      <p:pic>
        <p:nvPicPr>
          <p:cNvPr id="10" name="Picture 2" descr="AARP-RP-LockUp-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14667" y="331789"/>
            <a:ext cx="13716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1" descr="C:\Documents and Settings\mtsmith\My Documents\My Pictures\Fdn_485.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86270" y="331789"/>
            <a:ext cx="11461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492637" y="6504062"/>
            <a:ext cx="1869935" cy="276999"/>
          </a:xfrm>
          <a:prstGeom prst="rect">
            <a:avLst/>
          </a:prstGeom>
          <a:noFill/>
        </p:spPr>
        <p:txBody>
          <a:bodyPr wrap="none" rtlCol="0">
            <a:spAutoFit/>
          </a:bodyPr>
          <a:lstStyle/>
          <a:p>
            <a:pPr>
              <a:defRPr/>
            </a:pPr>
            <a:r>
              <a:rPr lang="en-US" sz="1200" b="1" dirty="0" smtClean="0">
                <a:solidFill>
                  <a:prstClr val="white"/>
                </a:solidFill>
              </a:rPr>
              <a:t>Confidential &amp; Proprietary</a:t>
            </a:r>
            <a:endParaRPr lang="en-US" sz="1600" b="1" dirty="0" smtClean="0">
              <a:solidFill>
                <a:prstClr val="white"/>
              </a:solidFill>
            </a:endParaRPr>
          </a:p>
        </p:txBody>
      </p:sp>
      <p:sp>
        <p:nvSpPr>
          <p:cNvPr id="14" name="Slide Number Placeholder 5"/>
          <p:cNvSpPr>
            <a:spLocks noGrp="1"/>
          </p:cNvSpPr>
          <p:nvPr>
            <p:ph type="sldNum" sz="quarter" idx="4"/>
          </p:nvPr>
        </p:nvSpPr>
        <p:spPr>
          <a:xfrm>
            <a:off x="6619467" y="6492881"/>
            <a:ext cx="2133600" cy="365125"/>
          </a:xfrm>
          <a:prstGeom prst="rect">
            <a:avLst/>
          </a:prstGeom>
        </p:spPr>
        <p:txBody>
          <a:bodyPr/>
          <a:lstStyle>
            <a:lvl1pPr algn="r">
              <a:defRPr sz="1200" b="0">
                <a:solidFill>
                  <a:schemeClr val="bg1"/>
                </a:solidFill>
              </a:defRPr>
            </a:lvl1pPr>
          </a:lstStyle>
          <a:p>
            <a:r>
              <a:rPr lang="en-US" dirty="0" smtClean="0">
                <a:solidFill>
                  <a:prstClr val="white"/>
                </a:solidFill>
              </a:rPr>
              <a:t>Page </a:t>
            </a:r>
            <a:fld id="{56856005-70BF-4897-BEE7-F06D51F212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20131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1.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41.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263" y="2743200"/>
            <a:ext cx="8229600" cy="1752600"/>
          </a:xfrm>
        </p:spPr>
        <p:txBody>
          <a:bodyPr/>
          <a:lstStyle/>
          <a:p>
            <a:pPr algn="ctr"/>
            <a:r>
              <a:rPr lang="en-US" dirty="0" smtClean="0">
                <a:latin typeface="+mn-lt"/>
              </a:rPr>
              <a:t>Introduction to </a:t>
            </a:r>
            <a:r>
              <a:rPr lang="en-US" smtClean="0">
                <a:latin typeface="+mn-lt"/>
              </a:rPr>
              <a:t>the Portal </a:t>
            </a:r>
            <a:r>
              <a:rPr lang="en-US" dirty="0" smtClean="0">
                <a:latin typeface="+mn-lt"/>
              </a:rPr>
              <a:t>Training</a:t>
            </a:r>
            <a:endParaRPr lang="en-US" dirty="0">
              <a:latin typeface="+mn-lt"/>
            </a:endParaRPr>
          </a:p>
        </p:txBody>
      </p:sp>
      <p:grpSp>
        <p:nvGrpSpPr>
          <p:cNvPr id="4" name="Group 3"/>
          <p:cNvGrpSpPr/>
          <p:nvPr/>
        </p:nvGrpSpPr>
        <p:grpSpPr>
          <a:xfrm>
            <a:off x="483263" y="920845"/>
            <a:ext cx="4589813" cy="803365"/>
            <a:chOff x="685800" y="1143000"/>
            <a:chExt cx="7467600" cy="1524000"/>
          </a:xfrm>
        </p:grpSpPr>
        <p:sp>
          <p:nvSpPr>
            <p:cNvPr id="5" name="Rounded Rectangle 4"/>
            <p:cNvSpPr/>
            <p:nvPr/>
          </p:nvSpPr>
          <p:spPr>
            <a:xfrm>
              <a:off x="685800" y="1143000"/>
              <a:ext cx="7467600" cy="152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348" y="1394923"/>
              <a:ext cx="6244703" cy="1005377"/>
            </a:xfrm>
            <a:prstGeom prst="rect">
              <a:avLst/>
            </a:prstGeom>
          </p:spPr>
        </p:pic>
      </p:grpSp>
      <p:sp>
        <p:nvSpPr>
          <p:cNvPr id="3" name="TextBox 2"/>
          <p:cNvSpPr txBox="1"/>
          <p:nvPr/>
        </p:nvSpPr>
        <p:spPr>
          <a:xfrm>
            <a:off x="381000" y="6096000"/>
            <a:ext cx="3124200" cy="477054"/>
          </a:xfrm>
          <a:prstGeom prst="rect">
            <a:avLst/>
          </a:prstGeom>
          <a:noFill/>
        </p:spPr>
        <p:txBody>
          <a:bodyPr wrap="square" rtlCol="0">
            <a:spAutoFit/>
          </a:bodyPr>
          <a:lstStyle/>
          <a:p>
            <a:r>
              <a:rPr lang="en-US" sz="2500" b="1" smtClean="0">
                <a:solidFill>
                  <a:schemeClr val="bg1"/>
                </a:solidFill>
              </a:rPr>
              <a:t>Chapter 2 </a:t>
            </a:r>
            <a:endParaRPr lang="en-US" sz="2500" b="1" dirty="0">
              <a:solidFill>
                <a:schemeClr val="bg1"/>
              </a:solidFill>
            </a:endParaRPr>
          </a:p>
        </p:txBody>
      </p:sp>
    </p:spTree>
    <p:extLst>
      <p:ext uri="{BB962C8B-B14F-4D97-AF65-F5344CB8AC3E}">
        <p14:creationId xmlns:p14="http://schemas.microsoft.com/office/powerpoint/2010/main" val="3132216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1398" t="6120" r="26863" b="62069"/>
          <a:stretch/>
        </p:blipFill>
        <p:spPr bwMode="auto">
          <a:xfrm>
            <a:off x="57150" y="1295400"/>
            <a:ext cx="9027479" cy="19596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a:xfrm>
            <a:off x="192026" y="274320"/>
            <a:ext cx="6208774" cy="487362"/>
          </a:xfrm>
        </p:spPr>
        <p:txBody>
          <a:bodyPr/>
          <a:lstStyle/>
          <a:p>
            <a:r>
              <a:rPr lang="en-US" sz="3650" dirty="0" smtClean="0"/>
              <a:t>Unused Tabs : Volunteer Leader</a:t>
            </a:r>
            <a:endParaRPr lang="en-US" sz="365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10</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Multiply 10"/>
          <p:cNvSpPr/>
          <p:nvPr/>
        </p:nvSpPr>
        <p:spPr>
          <a:xfrm>
            <a:off x="7772400" y="2607356"/>
            <a:ext cx="685800" cy="6858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6" name="Multiply 25"/>
          <p:cNvSpPr/>
          <p:nvPr/>
        </p:nvSpPr>
        <p:spPr>
          <a:xfrm>
            <a:off x="3657600" y="2607356"/>
            <a:ext cx="685800" cy="6858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7" name="Multiply 26"/>
          <p:cNvSpPr/>
          <p:nvPr/>
        </p:nvSpPr>
        <p:spPr>
          <a:xfrm>
            <a:off x="2743200" y="2607356"/>
            <a:ext cx="685800" cy="6858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28" name="Multiply 27"/>
          <p:cNvSpPr/>
          <p:nvPr/>
        </p:nvSpPr>
        <p:spPr>
          <a:xfrm>
            <a:off x="2038350" y="2607356"/>
            <a:ext cx="685800" cy="6858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47" y="1098894"/>
            <a:ext cx="8715376" cy="347310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92026" y="274320"/>
            <a:ext cx="6132574" cy="487362"/>
          </a:xfrm>
        </p:spPr>
        <p:txBody>
          <a:bodyPr/>
          <a:lstStyle/>
          <a:p>
            <a:r>
              <a:rPr lang="en-US" sz="4000" dirty="0" smtClean="0"/>
              <a:t>Programs: Volunteer Leader</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11</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5410200" y="1024133"/>
            <a:ext cx="914400"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Positions: Volunteer Leader</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12</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066800"/>
            <a:ext cx="8763000" cy="34936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6381750" y="997468"/>
            <a:ext cx="914400"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Contacts: Volunteer Leader</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13</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a:xfrm>
            <a:off x="1524000" y="3124200"/>
            <a:ext cx="381000" cy="457200"/>
          </a:xfrm>
          <a:prstGeom prst="straightConnector1">
            <a:avLst/>
          </a:prstGeom>
          <a:ln>
            <a:solidFill>
              <a:srgbClr val="FF0000"/>
            </a:solidFill>
            <a:headEnd type="stealth" w="med" len="lg"/>
            <a:tailEnd type="none" w="med" len="sm"/>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434"/>
          <a:stretch/>
        </p:blipFill>
        <p:spPr bwMode="auto">
          <a:xfrm>
            <a:off x="258452" y="1063963"/>
            <a:ext cx="8637898" cy="28708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6648450" y="990600"/>
            <a:ext cx="731520"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3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5"/>
                                        </p:tgtEl>
                                      </p:cBhvr>
                                    </p:animEffect>
                                    <p:set>
                                      <p:cBhvr>
                                        <p:cTn id="1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6132574" cy="487362"/>
          </a:xfrm>
        </p:spPr>
        <p:txBody>
          <a:bodyPr/>
          <a:lstStyle/>
          <a:p>
            <a:r>
              <a:rPr lang="en-US" sz="4000" dirty="0" smtClean="0"/>
              <a:t>Locations: Volunteer Leader</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14</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90"/>
          <a:stretch/>
        </p:blipFill>
        <p:spPr bwMode="auto">
          <a:xfrm>
            <a:off x="304800" y="1219200"/>
            <a:ext cx="8318424" cy="2895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6153150" y="1146048"/>
            <a:ext cx="822960"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6132574" cy="487362"/>
          </a:xfrm>
        </p:spPr>
        <p:txBody>
          <a:bodyPr/>
          <a:lstStyle/>
          <a:p>
            <a:r>
              <a:rPr lang="en-US" sz="4000" dirty="0" smtClean="0"/>
              <a:t>Orders: Volunteer Leader</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15</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6096000" y="3048000"/>
            <a:ext cx="457200" cy="3048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096000" y="2438400"/>
            <a:ext cx="381000" cy="5334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143000"/>
            <a:ext cx="8863319" cy="252970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3" y="1104620"/>
            <a:ext cx="9078593" cy="4001059"/>
          </a:xfrm>
          <a:prstGeom prst="rect">
            <a:avLst/>
          </a:prstGeom>
        </p:spPr>
      </p:pic>
      <p:sp>
        <p:nvSpPr>
          <p:cNvPr id="2" name="Title 1"/>
          <p:cNvSpPr>
            <a:spLocks noGrp="1"/>
          </p:cNvSpPr>
          <p:nvPr>
            <p:ph type="title"/>
          </p:nvPr>
        </p:nvSpPr>
        <p:spPr/>
        <p:txBody>
          <a:bodyPr/>
          <a:lstStyle/>
          <a:p>
            <a:r>
              <a:rPr lang="en-US" sz="4000" dirty="0" smtClean="0"/>
              <a:t>Homepage : Volunteer</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16</a:t>
            </a:fld>
            <a:endParaRPr lang="en-US" dirty="0">
              <a:solidFill>
                <a:prstClr val="white"/>
              </a:solidFill>
            </a:endParaRPr>
          </a:p>
        </p:txBody>
      </p:sp>
      <p:sp>
        <p:nvSpPr>
          <p:cNvPr id="2151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52352" rIns="0" bIns="15235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25" name="Rectangle 2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730" y="1858661"/>
            <a:ext cx="1637781" cy="28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17144" y="2431299"/>
            <a:ext cx="1406856" cy="1778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0559" y="2144690"/>
            <a:ext cx="4555741"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415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6818374" cy="487362"/>
          </a:xfrm>
        </p:spPr>
        <p:txBody>
          <a:bodyPr/>
          <a:lstStyle/>
          <a:p>
            <a:r>
              <a:rPr lang="en-US" sz="3800" dirty="0" smtClean="0"/>
              <a:t>Program Selection : Volunteer</a:t>
            </a:r>
            <a:endParaRPr lang="en-US" sz="38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17</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2057400" y="1066800"/>
            <a:ext cx="4656620" cy="3083648"/>
          </a:xfrm>
          <a:prstGeom prst="rect">
            <a:avLst/>
          </a:prstGeom>
          <a:noFill/>
          <a:ln w="9525">
            <a:noFill/>
            <a:miter lim="800000"/>
            <a:headEnd/>
            <a:tailEnd/>
          </a:ln>
        </p:spPr>
      </p:pic>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6894574" cy="487362"/>
          </a:xfrm>
        </p:spPr>
        <p:txBody>
          <a:bodyPr/>
          <a:lstStyle/>
          <a:p>
            <a:r>
              <a:rPr lang="en-US" sz="4000" dirty="0" smtClean="0"/>
              <a:t>Required Fields</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18</a:t>
            </a:fld>
            <a:endParaRPr lang="en-US" dirty="0">
              <a:solidFill>
                <a:prstClr val="white"/>
              </a:solidFill>
            </a:endParaRPr>
          </a:p>
        </p:txBody>
      </p:sp>
      <p:sp>
        <p:nvSpPr>
          <p:cNvPr id="7"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076936"/>
            <a:ext cx="8915400" cy="237772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7391400" y="2236749"/>
            <a:ext cx="1638300" cy="393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94796" y="3216352"/>
            <a:ext cx="1140370" cy="32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806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228600" y="1091292"/>
            <a:ext cx="6522720" cy="378550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 name="Rectangular Callout 2"/>
          <p:cNvSpPr/>
          <p:nvPr/>
        </p:nvSpPr>
        <p:spPr>
          <a:xfrm rot="10800000">
            <a:off x="6019800" y="4038600"/>
            <a:ext cx="2667000" cy="1524000"/>
          </a:xfrm>
          <a:prstGeom prst="wedgeRectCallout">
            <a:avLst>
              <a:gd name="adj1" fmla="val 47317"/>
              <a:gd name="adj2" fmla="val 17625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2026" y="274320"/>
            <a:ext cx="6208774" cy="487362"/>
          </a:xfrm>
        </p:spPr>
        <p:txBody>
          <a:bodyPr/>
          <a:lstStyle/>
          <a:p>
            <a:r>
              <a:rPr lang="en-US" sz="4000" dirty="0" smtClean="0"/>
              <a:t>Global Search</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19</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447" y="4038600"/>
            <a:ext cx="4899861" cy="2057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Contents Covered</a:t>
            </a:r>
            <a:endParaRPr lang="en-US" sz="4000" dirty="0"/>
          </a:p>
        </p:txBody>
      </p:sp>
      <p:sp>
        <p:nvSpPr>
          <p:cNvPr id="3" name="Content Placeholder 2"/>
          <p:cNvSpPr>
            <a:spLocks noGrp="1"/>
          </p:cNvSpPr>
          <p:nvPr>
            <p:ph idx="1"/>
          </p:nvPr>
        </p:nvSpPr>
        <p:spPr/>
        <p:txBody>
          <a:bodyPr>
            <a:normAutofit/>
          </a:bodyPr>
          <a:lstStyle/>
          <a:p>
            <a:pPr marL="53975" lvl="1" indent="0">
              <a:spcBef>
                <a:spcPts val="1800"/>
              </a:spcBef>
              <a:buClr>
                <a:schemeClr val="accent3">
                  <a:lumMod val="75000"/>
                </a:schemeClr>
              </a:buClr>
              <a:buSzPct val="94000"/>
              <a:buNone/>
            </a:pPr>
            <a:r>
              <a:rPr lang="en-US" dirty="0" smtClean="0"/>
              <a:t>Today you will learn…</a:t>
            </a:r>
          </a:p>
          <a:p>
            <a:r>
              <a:rPr lang="en-US" sz="2800" dirty="0" smtClean="0"/>
              <a:t>About technology requirements for the Portal </a:t>
            </a:r>
          </a:p>
          <a:p>
            <a:r>
              <a:rPr lang="en-US" sz="2800" dirty="0" smtClean="0"/>
              <a:t>How to log out</a:t>
            </a:r>
            <a:endParaRPr lang="en-US" sz="2800" dirty="0"/>
          </a:p>
          <a:p>
            <a:r>
              <a:rPr lang="en-US" sz="2800" dirty="0" smtClean="0"/>
              <a:t>About the homepage</a:t>
            </a:r>
          </a:p>
          <a:p>
            <a:r>
              <a:rPr lang="en-US" sz="2800" dirty="0" smtClean="0"/>
              <a:t>About field </a:t>
            </a:r>
            <a:r>
              <a:rPr lang="en-US" sz="2800" dirty="0"/>
              <a:t>t</a:t>
            </a:r>
            <a:r>
              <a:rPr lang="en-US" sz="2800" dirty="0" smtClean="0"/>
              <a:t>ypes </a:t>
            </a:r>
            <a:r>
              <a:rPr lang="en-US" sz="2800" dirty="0"/>
              <a:t>in </a:t>
            </a:r>
            <a:r>
              <a:rPr lang="en-US" sz="2800" dirty="0" smtClean="0"/>
              <a:t>the new </a:t>
            </a:r>
            <a:r>
              <a:rPr lang="en-US" sz="2800" dirty="0"/>
              <a:t>Volunteer </a:t>
            </a:r>
            <a:r>
              <a:rPr lang="en-US" sz="2800" dirty="0" smtClean="0"/>
              <a:t>Portal</a:t>
            </a:r>
          </a:p>
        </p:txBody>
      </p:sp>
      <p:sp>
        <p:nvSpPr>
          <p:cNvPr id="5" name="Slide Number Placeholder 4"/>
          <p:cNvSpPr>
            <a:spLocks noGrp="1"/>
          </p:cNvSpPr>
          <p:nvPr>
            <p:ph type="sldNum" sz="quarter" idx="12"/>
          </p:nvPr>
        </p:nvSpPr>
        <p:spPr/>
        <p:txBody>
          <a:bodyPr/>
          <a:lstStyle/>
          <a:p>
            <a:fld id="{DAEDBC84-6F35-4997-BA5D-55A09EC6D8F2}" type="slidenum">
              <a:rPr lang="en-US" smtClean="0"/>
              <a:pPr/>
              <a:t>2</a:t>
            </a:fld>
            <a:endParaRPr lang="en-US"/>
          </a:p>
        </p:txBody>
      </p:sp>
      <p:sp>
        <p:nvSpPr>
          <p:cNvPr id="4" name="Footer Placeholder 3"/>
          <p:cNvSpPr>
            <a:spLocks noGrp="1"/>
          </p:cNvSpPr>
          <p:nvPr>
            <p:ph type="ftr" sz="quarter" idx="4294967295"/>
          </p:nvPr>
        </p:nvSpPr>
        <p:spPr>
          <a:xfrm>
            <a:off x="0" y="6492875"/>
            <a:ext cx="2895600" cy="365125"/>
          </a:xfrm>
          <a:prstGeom prst="rect">
            <a:avLst/>
          </a:prstGeom>
        </p:spPr>
        <p:txBody>
          <a:bodyPr/>
          <a:lstStyle/>
          <a:p>
            <a:endParaRPr lang="en-US" dirty="0" smtClean="0"/>
          </a:p>
        </p:txBody>
      </p:sp>
    </p:spTree>
    <p:extLst>
      <p:ext uri="{BB962C8B-B14F-4D97-AF65-F5344CB8AC3E}">
        <p14:creationId xmlns:p14="http://schemas.microsoft.com/office/powerpoint/2010/main" val="150487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90800" y="2514600"/>
            <a:ext cx="5334000" cy="2219325"/>
            <a:chOff x="2590800" y="2514600"/>
            <a:chExt cx="5334000" cy="2219325"/>
          </a:xfrm>
        </p:grpSpPr>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514600"/>
              <a:ext cx="5334000" cy="2219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948" y="3962400"/>
              <a:ext cx="436652" cy="436652"/>
            </a:xfrm>
            <a:prstGeom prst="rect">
              <a:avLst/>
            </a:prstGeom>
          </p:spPr>
        </p:pic>
        <p:sp>
          <p:nvSpPr>
            <p:cNvPr id="18" name="Rectangle 17"/>
            <p:cNvSpPr/>
            <p:nvPr/>
          </p:nvSpPr>
          <p:spPr>
            <a:xfrm flipH="1">
              <a:off x="6177274" y="3933498"/>
              <a:ext cx="299726" cy="611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92026" y="304800"/>
            <a:ext cx="5857467" cy="487362"/>
          </a:xfrm>
        </p:spPr>
        <p:txBody>
          <a:bodyPr/>
          <a:lstStyle/>
          <a:p>
            <a:r>
              <a:rPr lang="en-US" sz="4000" dirty="0" smtClean="0"/>
              <a:t>Lookup</a:t>
            </a:r>
            <a:endParaRPr lang="en-US" sz="4000" dirty="0"/>
          </a:p>
        </p:txBody>
      </p:sp>
      <p:sp>
        <p:nvSpPr>
          <p:cNvPr id="3" name="Text Placeholder 2"/>
          <p:cNvSpPr>
            <a:spLocks noGrp="1"/>
          </p:cNvSpPr>
          <p:nvPr>
            <p:ph idx="1"/>
          </p:nvPr>
        </p:nvSpPr>
        <p:spPr>
          <a:xfrm>
            <a:off x="304800" y="970602"/>
            <a:ext cx="8458200" cy="5135563"/>
          </a:xfrm>
        </p:spPr>
        <p:txBody>
          <a:bodyPr>
            <a:noAutofit/>
          </a:bodyPr>
          <a:lstStyle/>
          <a:p>
            <a:pPr marL="53975" indent="0">
              <a:spcBef>
                <a:spcPts val="600"/>
              </a:spcBef>
              <a:buNone/>
            </a:pPr>
            <a:r>
              <a:rPr lang="en-US" sz="2650" dirty="0" smtClean="0"/>
              <a:t>To enter data into the Lookup field:</a:t>
            </a:r>
          </a:p>
          <a:p>
            <a:pPr marL="568325" indent="-514350">
              <a:spcBef>
                <a:spcPts val="600"/>
              </a:spcBef>
              <a:buAutoNum type="arabicPeriod"/>
            </a:pPr>
            <a:r>
              <a:rPr lang="en-US" sz="2650" dirty="0" smtClean="0"/>
              <a:t>Click the Lookup icon (magnifying glass) next to the field</a:t>
            </a:r>
          </a:p>
          <a:p>
            <a:pPr marL="568325" indent="-514350">
              <a:spcBef>
                <a:spcPts val="600"/>
              </a:spcBef>
              <a:buAutoNum type="arabicPeriod"/>
            </a:pPr>
            <a:r>
              <a:rPr lang="en-US" sz="2650" dirty="0" smtClean="0"/>
              <a:t>Enter the appropriate data into the Search box</a:t>
            </a:r>
          </a:p>
          <a:p>
            <a:pPr marL="568325" indent="-514350">
              <a:spcBef>
                <a:spcPts val="600"/>
              </a:spcBef>
              <a:buAutoNum type="arabicPeriod"/>
            </a:pPr>
            <a:r>
              <a:rPr lang="en-US" sz="2650" dirty="0" smtClean="0"/>
              <a:t>Click Go</a:t>
            </a:r>
            <a:endParaRPr lang="en-US" sz="2650"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20</a:t>
            </a:fld>
            <a:endParaRPr lang="en-US"/>
          </a:p>
        </p:txBody>
      </p:sp>
      <p:grpSp>
        <p:nvGrpSpPr>
          <p:cNvPr id="4" name="Group 3"/>
          <p:cNvGrpSpPr/>
          <p:nvPr/>
        </p:nvGrpSpPr>
        <p:grpSpPr>
          <a:xfrm>
            <a:off x="3733800" y="5164162"/>
            <a:ext cx="4440110" cy="1236638"/>
            <a:chOff x="3170384" y="5017371"/>
            <a:chExt cx="4440110" cy="1236638"/>
          </a:xfrm>
        </p:grpSpPr>
        <p:sp>
          <p:nvSpPr>
            <p:cNvPr id="10" name="Rectangular Callout 9"/>
            <p:cNvSpPr/>
            <p:nvPr/>
          </p:nvSpPr>
          <p:spPr>
            <a:xfrm>
              <a:off x="4724400" y="5129969"/>
              <a:ext cx="2265452" cy="1068779"/>
            </a:xfrm>
            <a:prstGeom prst="wedgeRectCallout">
              <a:avLst>
                <a:gd name="adj1" fmla="val -3463"/>
                <a:gd name="adj2" fmla="val -114684"/>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0384" y="5509750"/>
              <a:ext cx="449624" cy="44962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2306" y="5515468"/>
              <a:ext cx="438188" cy="438188"/>
            </a:xfrm>
            <a:prstGeom prst="rect">
              <a:avLst/>
            </a:prstGeom>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5017371"/>
              <a:ext cx="3383890" cy="12366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3796864" y="5560464"/>
              <a:ext cx="2130552" cy="393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04452" y="5562600"/>
              <a:ext cx="486394" cy="393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5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Lookup (Cont’d)</a:t>
            </a:r>
            <a:endParaRPr lang="en-US" sz="4000" dirty="0"/>
          </a:p>
        </p:txBody>
      </p:sp>
      <p:sp>
        <p:nvSpPr>
          <p:cNvPr id="8" name="Content Placeholder 7"/>
          <p:cNvSpPr>
            <a:spLocks noGrp="1"/>
          </p:cNvSpPr>
          <p:nvPr>
            <p:ph idx="1"/>
          </p:nvPr>
        </p:nvSpPr>
        <p:spPr>
          <a:xfrm>
            <a:off x="5762625" y="1106500"/>
            <a:ext cx="3381375" cy="4151300"/>
          </a:xfrm>
        </p:spPr>
        <p:txBody>
          <a:bodyPr>
            <a:noAutofit/>
          </a:bodyPr>
          <a:lstStyle/>
          <a:p>
            <a:pPr marL="511175" indent="-457200">
              <a:buAutoNum type="arabicPeriod" startAt="4"/>
            </a:pPr>
            <a:r>
              <a:rPr lang="en-US" sz="2650" dirty="0" smtClean="0"/>
              <a:t>From the Search Results, click the option that matches the data desired</a:t>
            </a:r>
          </a:p>
          <a:p>
            <a:pPr marL="511175" indent="-457200">
              <a:buAutoNum type="arabicPeriod" startAt="4"/>
            </a:pPr>
            <a:r>
              <a:rPr lang="en-US" sz="2650" dirty="0" smtClean="0"/>
              <a:t>The </a:t>
            </a:r>
            <a:r>
              <a:rPr lang="en-US" sz="2650" dirty="0"/>
              <a:t>data you selected is now entered into the </a:t>
            </a:r>
            <a:r>
              <a:rPr lang="en-US" sz="2650" dirty="0" smtClean="0"/>
              <a:t>field</a:t>
            </a:r>
          </a:p>
          <a:p>
            <a:pPr marL="511175" indent="-457200">
              <a:buAutoNum type="arabicPeriod" startAt="4"/>
            </a:pPr>
            <a:r>
              <a:rPr lang="en-US" sz="2650" dirty="0" smtClean="0"/>
              <a:t>Click </a:t>
            </a:r>
            <a:r>
              <a:rPr lang="en-US" sz="2650" dirty="0"/>
              <a:t>Save</a:t>
            </a:r>
          </a:p>
          <a:p>
            <a:pPr marL="511175" indent="-457200">
              <a:buAutoNum type="arabicPeriod" startAt="4"/>
            </a:pPr>
            <a:endParaRPr lang="en-US" sz="2650"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21</a:t>
            </a:fld>
            <a:endParaRPr lang="en-US"/>
          </a:p>
        </p:txBody>
      </p:sp>
      <p:grpSp>
        <p:nvGrpSpPr>
          <p:cNvPr id="3" name="Group 2"/>
          <p:cNvGrpSpPr/>
          <p:nvPr/>
        </p:nvGrpSpPr>
        <p:grpSpPr>
          <a:xfrm>
            <a:off x="495299" y="1130588"/>
            <a:ext cx="4152901" cy="2374612"/>
            <a:chOff x="82340" y="1863160"/>
            <a:chExt cx="4152901" cy="2374612"/>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863"/>
            <a:stretch/>
          </p:blipFill>
          <p:spPr bwMode="auto">
            <a:xfrm>
              <a:off x="652463" y="1863160"/>
              <a:ext cx="3582778" cy="23241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40" y="3740992"/>
              <a:ext cx="444920" cy="444920"/>
            </a:xfrm>
            <a:prstGeom prst="rect">
              <a:avLst/>
            </a:prstGeom>
          </p:spPr>
        </p:pic>
        <p:sp>
          <p:nvSpPr>
            <p:cNvPr id="16" name="Rectangle 15"/>
            <p:cNvSpPr/>
            <p:nvPr/>
          </p:nvSpPr>
          <p:spPr>
            <a:xfrm flipH="1">
              <a:off x="668228" y="3689132"/>
              <a:ext cx="795338" cy="5486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57200" y="3810000"/>
            <a:ext cx="5305425" cy="2204184"/>
            <a:chOff x="691876" y="4301968"/>
            <a:chExt cx="5305425" cy="2204184"/>
          </a:xfrm>
        </p:grpSpPr>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1020"/>
            <a:stretch/>
          </p:blipFill>
          <p:spPr bwMode="auto">
            <a:xfrm>
              <a:off x="691876" y="4301968"/>
              <a:ext cx="5305425" cy="22041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6680" y="5638800"/>
              <a:ext cx="444920" cy="444920"/>
            </a:xfrm>
            <a:prstGeom prst="rect">
              <a:avLst/>
            </a:prstGeom>
          </p:spPr>
        </p:pic>
        <p:pic>
          <p:nvPicPr>
            <p:cNvPr id="14" name="Picture 8"/>
            <p:cNvPicPr>
              <a:picLocks noChangeAspect="1" noChangeArrowheads="1"/>
            </p:cNvPicPr>
            <p:nvPr/>
          </p:nvPicPr>
          <p:blipFill>
            <a:blip r:embed="rId7" cstate="print"/>
            <a:srcRect/>
            <a:stretch>
              <a:fillRect/>
            </a:stretch>
          </p:blipFill>
          <p:spPr bwMode="auto">
            <a:xfrm>
              <a:off x="3276600" y="4945083"/>
              <a:ext cx="465117" cy="465117"/>
            </a:xfrm>
            <a:prstGeom prst="rect">
              <a:avLst/>
            </a:prstGeom>
            <a:noFill/>
            <a:ln w="9525">
              <a:noFill/>
              <a:miter lim="800000"/>
              <a:headEnd/>
              <a:tailEnd/>
            </a:ln>
            <a:effectLst/>
          </p:spPr>
        </p:pic>
        <p:sp>
          <p:nvSpPr>
            <p:cNvPr id="17" name="Rectangle 16"/>
            <p:cNvSpPr/>
            <p:nvPr/>
          </p:nvSpPr>
          <p:spPr>
            <a:xfrm>
              <a:off x="2539726" y="5725378"/>
              <a:ext cx="1773936" cy="3392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3852862" y="5042092"/>
              <a:ext cx="566738" cy="323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65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Multi-Select </a:t>
            </a:r>
            <a:r>
              <a:rPr lang="en-US" sz="4000" dirty="0" err="1" smtClean="0"/>
              <a:t>Picklist</a:t>
            </a:r>
            <a:endParaRPr lang="en-US" sz="4000" dirty="0"/>
          </a:p>
        </p:txBody>
      </p:sp>
      <p:sp>
        <p:nvSpPr>
          <p:cNvPr id="3" name="Text Placeholder 2"/>
          <p:cNvSpPr>
            <a:spLocks noGrp="1"/>
          </p:cNvSpPr>
          <p:nvPr>
            <p:ph idx="1"/>
          </p:nvPr>
        </p:nvSpPr>
        <p:spPr/>
        <p:txBody>
          <a:bodyPr>
            <a:normAutofit/>
          </a:bodyPr>
          <a:lstStyle/>
          <a:p>
            <a:pPr marL="568325" indent="-514350">
              <a:buNone/>
            </a:pPr>
            <a:r>
              <a:rPr lang="en-US" sz="2800" dirty="0" smtClean="0"/>
              <a:t>Multi-select </a:t>
            </a:r>
            <a:r>
              <a:rPr lang="en-US" sz="2800" dirty="0" err="1" smtClean="0"/>
              <a:t>picklists</a:t>
            </a:r>
            <a:r>
              <a:rPr lang="en-US" sz="2800" dirty="0" smtClean="0"/>
              <a:t> contain several items.  Some or all can be chosen to include in a record</a:t>
            </a:r>
          </a:p>
          <a:p>
            <a:pPr marL="568325" indent="-514350">
              <a:buAutoNum type="arabicPeriod"/>
            </a:pPr>
            <a:r>
              <a:rPr lang="en-US" sz="2800" dirty="0" smtClean="0"/>
              <a:t>To select an item, move it from the Available field to the Chosen field using the right arrow</a:t>
            </a:r>
          </a:p>
          <a:p>
            <a:pPr marL="568325" indent="-514350">
              <a:buAutoNum type="arabicPeriod"/>
            </a:pPr>
            <a:r>
              <a:rPr lang="en-US" sz="2800" dirty="0" smtClean="0"/>
              <a:t>To remove an item, move it from the Chosen field to the Available field using the left arrow</a:t>
            </a:r>
            <a:endParaRPr lang="en-US" sz="2800"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22</a:t>
            </a:fld>
            <a:endParaRPr lang="en-US"/>
          </a:p>
        </p:txBody>
      </p:sp>
      <p:pic>
        <p:nvPicPr>
          <p:cNvPr id="9" name="Picture 2"/>
          <p:cNvPicPr>
            <a:picLocks noChangeAspect="1" noChangeArrowheads="1"/>
          </p:cNvPicPr>
          <p:nvPr/>
        </p:nvPicPr>
        <p:blipFill>
          <a:blip r:embed="rId3" cstate="print"/>
          <a:srcRect/>
          <a:stretch>
            <a:fillRect/>
          </a:stretch>
        </p:blipFill>
        <p:spPr bwMode="auto">
          <a:xfrm>
            <a:off x="685800" y="3962400"/>
            <a:ext cx="7827818" cy="10668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7748" y="3962400"/>
            <a:ext cx="436652" cy="436652"/>
          </a:xfrm>
          <a:prstGeom prst="rect">
            <a:avLst/>
          </a:prstGeom>
        </p:spPr>
      </p:pic>
      <p:sp>
        <p:nvSpPr>
          <p:cNvPr id="12" name="Rectangle 11"/>
          <p:cNvSpPr/>
          <p:nvPr/>
        </p:nvSpPr>
        <p:spPr>
          <a:xfrm>
            <a:off x="4800600" y="4572000"/>
            <a:ext cx="382780" cy="352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4065896"/>
            <a:ext cx="38278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4972050"/>
            <a:ext cx="449624" cy="449624"/>
          </a:xfrm>
          <a:prstGeom prst="rect">
            <a:avLst/>
          </a:prstGeom>
        </p:spPr>
      </p:pic>
    </p:spTree>
    <p:extLst>
      <p:ext uri="{BB962C8B-B14F-4D97-AF65-F5344CB8AC3E}">
        <p14:creationId xmlns:p14="http://schemas.microsoft.com/office/powerpoint/2010/main" val="31165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Multi-Select </a:t>
            </a:r>
            <a:r>
              <a:rPr lang="en-US" sz="3800" dirty="0" err="1" smtClean="0"/>
              <a:t>Picklist</a:t>
            </a:r>
            <a:r>
              <a:rPr lang="en-US" sz="3800" dirty="0" smtClean="0"/>
              <a:t> (Cont’d)</a:t>
            </a:r>
            <a:endParaRPr lang="en-US" sz="3800"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23</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540" y="4500535"/>
            <a:ext cx="444920" cy="444920"/>
          </a:xfrm>
          <a:prstGeom prst="rect">
            <a:avLst/>
          </a:prstGeom>
        </p:spPr>
      </p:pic>
      <p:sp>
        <p:nvSpPr>
          <p:cNvPr id="10" name="Text Placeholder 2"/>
          <p:cNvSpPr txBox="1">
            <a:spLocks/>
          </p:cNvSpPr>
          <p:nvPr/>
        </p:nvSpPr>
        <p:spPr>
          <a:xfrm>
            <a:off x="6153150" y="1295400"/>
            <a:ext cx="2971800" cy="3429000"/>
          </a:xfrm>
          <a:prstGeom prst="rect">
            <a:avLst/>
          </a:prstGeom>
        </p:spPr>
        <p:txBody>
          <a:bodyPr vert="horz" lIns="91440" tIns="45720" rIns="91440" bIns="45720" rtlCol="0">
            <a:noAutofit/>
          </a:bodyPr>
          <a:lstStyle/>
          <a:p>
            <a:pPr marL="568325"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800" b="0" i="0" u="none" strike="noStrike" kern="1200" cap="none" spc="0" normalizeH="0" baseline="0" noProof="0" dirty="0" smtClean="0">
                <a:ln>
                  <a:noFill/>
                </a:ln>
                <a:solidFill>
                  <a:schemeClr val="tx1"/>
                </a:solidFill>
                <a:effectLst/>
                <a:uLnTx/>
                <a:uFillTx/>
              </a:rPr>
              <a:t>Click Save</a:t>
            </a:r>
          </a:p>
          <a:p>
            <a:pPr marL="568325" indent="-514350">
              <a:spcBef>
                <a:spcPct val="20000"/>
              </a:spcBef>
              <a:buFont typeface="+mj-lt"/>
              <a:buAutoNum type="arabicPeriod" startAt="3"/>
              <a:defRPr/>
            </a:pPr>
            <a:r>
              <a:rPr lang="en-US" sz="2800" dirty="0"/>
              <a:t>The item you selected is now associated to the record</a:t>
            </a:r>
          </a:p>
          <a:p>
            <a:pPr marL="568325"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n-US" sz="2800" b="0" i="0" u="none" strike="noStrike" kern="1200" cap="none" spc="0" normalizeH="0" baseline="0" noProof="0" dirty="0" smtClean="0">
              <a:ln>
                <a:noFill/>
              </a:ln>
              <a:solidFill>
                <a:schemeClr val="tx1"/>
              </a:solidFill>
              <a:effectLst/>
              <a:uLnTx/>
              <a:uFillTx/>
            </a:endParaRPr>
          </a:p>
          <a:p>
            <a:pPr marL="568325"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n-US" sz="2800" b="0" i="0" u="none" strike="noStrike" kern="1200" cap="none" spc="0" normalizeH="0" baseline="0" noProof="0" dirty="0" smtClean="0">
              <a:ln>
                <a:noFill/>
              </a:ln>
              <a:solidFill>
                <a:schemeClr val="tx1"/>
              </a:solidFill>
              <a:effectLst/>
              <a:uLnTx/>
              <a:uFillTx/>
            </a:endParaRPr>
          </a:p>
          <a:p>
            <a:pPr marL="568325"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n-US" sz="2800" b="0" i="0" u="none" strike="noStrike" kern="1200" cap="none" spc="0" normalizeH="0" baseline="0" noProof="0" dirty="0" smtClean="0">
              <a:ln>
                <a:noFill/>
              </a:ln>
              <a:solidFill>
                <a:schemeClr val="tx1"/>
              </a:solidFill>
              <a:effectLst/>
              <a:uLnTx/>
              <a:uFillTx/>
            </a:endParaRPr>
          </a:p>
          <a:p>
            <a:pPr marL="568325" marR="0" lvl="0" indent="-514350" algn="l" defTabSz="914400" rtl="0" eaLnBrk="1" fontAlgn="auto" latinLnBrk="0" hangingPunct="1">
              <a:lnSpc>
                <a:spcPct val="100000"/>
              </a:lnSpc>
              <a:spcBef>
                <a:spcPct val="20000"/>
              </a:spcBef>
              <a:spcAft>
                <a:spcPts val="0"/>
              </a:spcAft>
              <a:buClrTx/>
              <a:buSzTx/>
              <a:buFont typeface="+mj-lt"/>
              <a:buAutoNum type="arabicPeriod" startAt="3"/>
              <a:tabLst/>
              <a:defRPr/>
            </a:pPr>
            <a:endParaRPr kumimoji="0" lang="en-US" sz="2800" b="0" i="0" u="none" strike="noStrike" kern="1200" cap="none" spc="0" normalizeH="0" baseline="0" noProof="0" dirty="0" smtClean="0">
              <a:ln>
                <a:noFill/>
              </a:ln>
              <a:solidFill>
                <a:schemeClr val="tx1"/>
              </a:solidFill>
              <a:effectLst/>
              <a:uLnTx/>
              <a:uFillTx/>
            </a:endParaRPr>
          </a:p>
        </p:txBody>
      </p:sp>
      <p:grpSp>
        <p:nvGrpSpPr>
          <p:cNvPr id="4" name="Group 3"/>
          <p:cNvGrpSpPr/>
          <p:nvPr/>
        </p:nvGrpSpPr>
        <p:grpSpPr>
          <a:xfrm>
            <a:off x="152400" y="1295400"/>
            <a:ext cx="6000750" cy="1781175"/>
            <a:chOff x="1447800" y="990601"/>
            <a:chExt cx="6000750" cy="1781175"/>
          </a:xfrm>
        </p:grpSpPr>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990601"/>
              <a:ext cx="6000750" cy="17811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1034" y="1840230"/>
              <a:ext cx="438188" cy="438188"/>
            </a:xfrm>
            <a:prstGeom prst="rect">
              <a:avLst/>
            </a:prstGeom>
          </p:spPr>
        </p:pic>
        <p:sp>
          <p:nvSpPr>
            <p:cNvPr id="13" name="Rectangle 12"/>
            <p:cNvSpPr/>
            <p:nvPr/>
          </p:nvSpPr>
          <p:spPr>
            <a:xfrm>
              <a:off x="5277778" y="2095538"/>
              <a:ext cx="521208"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76" y="3957165"/>
            <a:ext cx="8467724" cy="13945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5702720" y="4616315"/>
            <a:ext cx="3060280" cy="213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2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638282"/>
            <a:ext cx="5103696" cy="151490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4000" dirty="0" err="1" smtClean="0"/>
              <a:t>Picklist</a:t>
            </a:r>
            <a:endParaRPr lang="en-US" sz="4000" dirty="0"/>
          </a:p>
        </p:txBody>
      </p:sp>
      <p:sp>
        <p:nvSpPr>
          <p:cNvPr id="3" name="Text Placeholder 2"/>
          <p:cNvSpPr>
            <a:spLocks noGrp="1"/>
          </p:cNvSpPr>
          <p:nvPr>
            <p:ph idx="1"/>
          </p:nvPr>
        </p:nvSpPr>
        <p:spPr/>
        <p:txBody>
          <a:bodyPr>
            <a:normAutofit/>
          </a:bodyPr>
          <a:lstStyle/>
          <a:p>
            <a:pPr marL="568325" indent="-514350">
              <a:spcBef>
                <a:spcPts val="0"/>
              </a:spcBef>
              <a:buFont typeface="+mj-lt"/>
              <a:buAutoNum type="arabicPeriod"/>
            </a:pPr>
            <a:r>
              <a:rPr lang="en-US" dirty="0" smtClean="0"/>
              <a:t>Click the arrow in a </a:t>
            </a:r>
            <a:r>
              <a:rPr lang="en-US" dirty="0" err="1" smtClean="0"/>
              <a:t>Picklist</a:t>
            </a:r>
            <a:r>
              <a:rPr lang="en-US" dirty="0" smtClean="0"/>
              <a:t> field to select an item</a:t>
            </a:r>
          </a:p>
          <a:p>
            <a:pPr marL="53975" indent="0">
              <a:spcBef>
                <a:spcPts val="0"/>
              </a:spcBef>
              <a:buNone/>
            </a:pPr>
            <a:endParaRPr lang="en-US" dirty="0" smtClean="0"/>
          </a:p>
          <a:p>
            <a:pPr marL="568325" indent="-514350">
              <a:spcBef>
                <a:spcPts val="0"/>
              </a:spcBef>
              <a:buFont typeface="+mj-lt"/>
              <a:buAutoNum type="arabicPeriod" startAt="2"/>
            </a:pPr>
            <a:r>
              <a:rPr lang="en-US" dirty="0" smtClean="0"/>
              <a:t>Click an item to select it</a:t>
            </a:r>
          </a:p>
          <a:p>
            <a:pPr marL="568325" indent="-514350">
              <a:spcBef>
                <a:spcPts val="0"/>
              </a:spcBef>
              <a:buFont typeface="+mj-lt"/>
              <a:buAutoNum type="arabicPeriod" startAt="2"/>
            </a:pPr>
            <a:endParaRPr lang="en-US" dirty="0" smtClean="0"/>
          </a:p>
          <a:p>
            <a:pPr marL="568325" indent="-514350">
              <a:spcBef>
                <a:spcPts val="0"/>
              </a:spcBef>
              <a:buFont typeface="+mj-lt"/>
              <a:buAutoNum type="arabicPeriod" startAt="2"/>
            </a:pPr>
            <a:endParaRPr lang="en-US" dirty="0" smtClean="0"/>
          </a:p>
          <a:p>
            <a:pPr marL="568325" indent="-514350">
              <a:spcBef>
                <a:spcPts val="0"/>
              </a:spcBef>
              <a:buFont typeface="+mj-lt"/>
              <a:buAutoNum type="arabicPeriod" startAt="2"/>
            </a:pPr>
            <a:r>
              <a:rPr lang="en-US" dirty="0" smtClean="0"/>
              <a:t>Click Save</a:t>
            </a:r>
            <a:endParaRPr lang="en-US"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24</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348" y="1773148"/>
            <a:ext cx="436652" cy="436652"/>
          </a:xfrm>
          <a:prstGeom prst="rect">
            <a:avLst/>
          </a:prstGeom>
        </p:spPr>
      </p:pic>
      <p:pic>
        <p:nvPicPr>
          <p:cNvPr id="10" name="Picture 6"/>
          <p:cNvPicPr>
            <a:picLocks noChangeAspect="1" noChangeArrowheads="1"/>
          </p:cNvPicPr>
          <p:nvPr/>
        </p:nvPicPr>
        <p:blipFill>
          <a:blip r:embed="rId5" cstate="print"/>
          <a:srcRect/>
          <a:stretch>
            <a:fillRect/>
          </a:stretch>
        </p:blipFill>
        <p:spPr bwMode="auto">
          <a:xfrm>
            <a:off x="4803429" y="3048000"/>
            <a:ext cx="3036741" cy="120691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3776" y="3426643"/>
            <a:ext cx="449624" cy="44962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1442" y="5495906"/>
            <a:ext cx="438188" cy="438188"/>
          </a:xfrm>
          <a:prstGeom prst="rect">
            <a:avLst/>
          </a:prstGeom>
        </p:spPr>
      </p:pic>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1752600"/>
            <a:ext cx="3657600" cy="4531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7155942" y="1789544"/>
            <a:ext cx="464058"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93592" y="5555710"/>
            <a:ext cx="464058" cy="338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Picklist</a:t>
            </a:r>
            <a:r>
              <a:rPr lang="en-US" sz="4000" dirty="0" smtClean="0"/>
              <a:t> (Cont’d)</a:t>
            </a:r>
            <a:endParaRPr lang="en-US" sz="4000" dirty="0"/>
          </a:p>
        </p:txBody>
      </p:sp>
      <p:sp>
        <p:nvSpPr>
          <p:cNvPr id="3" name="Text Placeholder 2"/>
          <p:cNvSpPr>
            <a:spLocks noGrp="1"/>
          </p:cNvSpPr>
          <p:nvPr>
            <p:ph idx="1"/>
          </p:nvPr>
        </p:nvSpPr>
        <p:spPr/>
        <p:txBody>
          <a:bodyPr/>
          <a:lstStyle/>
          <a:p>
            <a:pPr marL="568325" indent="-514350">
              <a:buFont typeface="+mj-lt"/>
              <a:buAutoNum type="arabicPeriod" startAt="4"/>
            </a:pPr>
            <a:r>
              <a:rPr lang="en-US" dirty="0" smtClean="0"/>
              <a:t>The item you selected is now associated to the record</a:t>
            </a:r>
            <a:endParaRPr lang="en-US"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25</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880" y="3390900"/>
            <a:ext cx="444920" cy="444920"/>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2225" y="2409825"/>
            <a:ext cx="4019550" cy="2038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3810000" y="3390900"/>
            <a:ext cx="1885950" cy="338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50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209800"/>
            <a:ext cx="6505512" cy="393888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sz="4000" dirty="0" smtClean="0"/>
              <a:t>Text Box</a:t>
            </a:r>
            <a:endParaRPr lang="en-US" sz="4000" dirty="0"/>
          </a:p>
        </p:txBody>
      </p:sp>
      <p:sp>
        <p:nvSpPr>
          <p:cNvPr id="3" name="Text Placeholder 2"/>
          <p:cNvSpPr>
            <a:spLocks noGrp="1"/>
          </p:cNvSpPr>
          <p:nvPr>
            <p:ph idx="1"/>
          </p:nvPr>
        </p:nvSpPr>
        <p:spPr/>
        <p:txBody>
          <a:bodyPr/>
          <a:lstStyle/>
          <a:p>
            <a:pPr marL="568325" indent="-514350">
              <a:buFont typeface="+mj-lt"/>
              <a:buAutoNum type="arabicPeriod"/>
            </a:pPr>
            <a:r>
              <a:rPr lang="en-US" dirty="0" smtClean="0"/>
              <a:t>Enter data in a Text field</a:t>
            </a:r>
          </a:p>
          <a:p>
            <a:pPr marL="568325" indent="-514350">
              <a:buFont typeface="+mj-lt"/>
              <a:buAutoNum type="arabicPeriod"/>
            </a:pPr>
            <a:r>
              <a:rPr lang="en-US" dirty="0" smtClean="0"/>
              <a:t>Click Save</a:t>
            </a:r>
            <a:endParaRPr lang="en-US"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26</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548" y="5581650"/>
            <a:ext cx="436652" cy="436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5375" y="3352800"/>
            <a:ext cx="449624" cy="449624"/>
          </a:xfrm>
          <a:prstGeom prst="rect">
            <a:avLst/>
          </a:prstGeom>
        </p:spPr>
      </p:pic>
      <p:sp>
        <p:nvSpPr>
          <p:cNvPr id="11" name="Rectangle 10"/>
          <p:cNvSpPr/>
          <p:nvPr/>
        </p:nvSpPr>
        <p:spPr>
          <a:xfrm>
            <a:off x="5410200" y="3433572"/>
            <a:ext cx="808619" cy="376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95600" y="5581650"/>
            <a:ext cx="2667000" cy="294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Help by Hover</a:t>
            </a:r>
            <a:endParaRPr lang="en-US" sz="4000" dirty="0"/>
          </a:p>
        </p:txBody>
      </p:sp>
      <p:sp>
        <p:nvSpPr>
          <p:cNvPr id="3" name="Text Placeholder 2"/>
          <p:cNvSpPr>
            <a:spLocks noGrp="1"/>
          </p:cNvSpPr>
          <p:nvPr>
            <p:ph idx="1"/>
          </p:nvPr>
        </p:nvSpPr>
        <p:spPr/>
        <p:txBody>
          <a:bodyPr/>
          <a:lstStyle/>
          <a:p>
            <a:pPr marL="568325" indent="-514350">
              <a:buFont typeface="+mj-lt"/>
              <a:buAutoNum type="arabicPeriod"/>
            </a:pPr>
            <a:r>
              <a:rPr lang="en-US" dirty="0" smtClean="0"/>
              <a:t>Hover over the question mark</a:t>
            </a:r>
          </a:p>
          <a:p>
            <a:pPr marL="568325" indent="-514350">
              <a:buFont typeface="+mj-lt"/>
              <a:buAutoNum type="arabicPeriod"/>
            </a:pPr>
            <a:r>
              <a:rPr lang="en-US" dirty="0" smtClean="0"/>
              <a:t>Text box will appear</a:t>
            </a:r>
            <a:endParaRPr lang="en-US" dirty="0"/>
          </a:p>
        </p:txBody>
      </p:sp>
      <p:sp>
        <p:nvSpPr>
          <p:cNvPr id="6" name="Slide Number Placeholder 5"/>
          <p:cNvSpPr>
            <a:spLocks noGrp="1"/>
          </p:cNvSpPr>
          <p:nvPr>
            <p:ph type="sldNum" sz="quarter" idx="12"/>
          </p:nvPr>
        </p:nvSpPr>
        <p:spPr/>
        <p:txBody>
          <a:bodyPr/>
          <a:lstStyle/>
          <a:p>
            <a:fld id="{DAEDBC84-6F35-4997-BA5D-55A09EC6D8F2}" type="slidenum">
              <a:rPr lang="en-US" smtClean="0"/>
              <a:pPr/>
              <a:t>27</a:t>
            </a:fld>
            <a:endParaRPr lang="en-US"/>
          </a:p>
        </p:txBody>
      </p:sp>
      <p:grpSp>
        <p:nvGrpSpPr>
          <p:cNvPr id="4" name="Group 3"/>
          <p:cNvGrpSpPr/>
          <p:nvPr/>
        </p:nvGrpSpPr>
        <p:grpSpPr>
          <a:xfrm>
            <a:off x="381000" y="2362200"/>
            <a:ext cx="8382000" cy="1822174"/>
            <a:chOff x="381000" y="2743200"/>
            <a:chExt cx="8382000" cy="1822174"/>
          </a:xfrm>
        </p:grpSpPr>
        <p:pic>
          <p:nvPicPr>
            <p:cNvPr id="11" name="Picture 10"/>
            <p:cNvPicPr/>
            <p:nvPr/>
          </p:nvPicPr>
          <p:blipFill>
            <a:blip r:embed="rId3" cstate="print"/>
            <a:stretch>
              <a:fillRect/>
            </a:stretch>
          </p:blipFill>
          <p:spPr>
            <a:xfrm>
              <a:off x="381000" y="2743200"/>
              <a:ext cx="8382000" cy="1822174"/>
            </a:xfrm>
            <a:prstGeom prst="rect">
              <a:avLst/>
            </a:prstGeom>
            <a:effectLst>
              <a:outerShdw blurRad="50800" dist="38100" dir="2700000" algn="tl" rotWithShape="0">
                <a:prstClr val="black">
                  <a:alpha val="40000"/>
                </a:prstClr>
              </a:outerShdw>
            </a:effectLst>
          </p:spPr>
        </p:pic>
        <p:sp>
          <p:nvSpPr>
            <p:cNvPr id="14" name="Rectangle 13"/>
            <p:cNvSpPr/>
            <p:nvPr/>
          </p:nvSpPr>
          <p:spPr>
            <a:xfrm>
              <a:off x="5353050" y="2781300"/>
              <a:ext cx="38278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6248400" y="1066800"/>
            <a:ext cx="381000" cy="445416"/>
          </a:xfrm>
          <a:prstGeom prst="rect">
            <a:avLst/>
          </a:prstGeom>
        </p:spPr>
      </p:pic>
    </p:spTree>
    <p:extLst>
      <p:ext uri="{BB962C8B-B14F-4D97-AF65-F5344CB8AC3E}">
        <p14:creationId xmlns:p14="http://schemas.microsoft.com/office/powerpoint/2010/main" val="31165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Log Off</a:t>
            </a:r>
          </a:p>
          <a:p>
            <a:r>
              <a:rPr lang="en-US" dirty="0" smtClean="0"/>
              <a:t>Tabs</a:t>
            </a:r>
          </a:p>
          <a:p>
            <a:r>
              <a:rPr lang="en-US" dirty="0" smtClean="0"/>
              <a:t>Sidebar</a:t>
            </a:r>
          </a:p>
          <a:p>
            <a:r>
              <a:rPr lang="en-US" dirty="0" smtClean="0"/>
              <a:t>Global Search</a:t>
            </a:r>
          </a:p>
          <a:p>
            <a:r>
              <a:rPr lang="en-US" dirty="0" smtClean="0"/>
              <a:t>Required Fields</a:t>
            </a:r>
          </a:p>
          <a:p>
            <a:r>
              <a:rPr lang="en-US" dirty="0" smtClean="0"/>
              <a:t>Field Types</a:t>
            </a:r>
          </a:p>
          <a:p>
            <a:pPr lvl="1"/>
            <a:r>
              <a:rPr lang="en-US" dirty="0" smtClean="0"/>
              <a:t>Look Up</a:t>
            </a:r>
          </a:p>
          <a:p>
            <a:pPr lvl="1"/>
            <a:r>
              <a:rPr lang="en-US" dirty="0" smtClean="0"/>
              <a:t>Multi Select Pick List</a:t>
            </a:r>
          </a:p>
          <a:p>
            <a:pPr lvl="1"/>
            <a:r>
              <a:rPr lang="en-US" dirty="0" smtClean="0"/>
              <a:t>Pick List</a:t>
            </a:r>
          </a:p>
          <a:p>
            <a:pPr lvl="1"/>
            <a:r>
              <a:rPr lang="en-US" dirty="0" smtClean="0"/>
              <a:t>Text Box</a:t>
            </a:r>
          </a:p>
          <a:p>
            <a:pPr lvl="1"/>
            <a:r>
              <a:rPr lang="en-US" dirty="0" smtClean="0"/>
              <a:t>Hover</a:t>
            </a:r>
          </a:p>
          <a:p>
            <a:endParaRPr lang="en-US"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342278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Technology Requirement </a:t>
            </a:r>
            <a:endParaRPr lang="en-US" sz="4000" dirty="0"/>
          </a:p>
        </p:txBody>
      </p:sp>
      <p:sp>
        <p:nvSpPr>
          <p:cNvPr id="3" name="Content Placeholder 2"/>
          <p:cNvSpPr>
            <a:spLocks noGrp="1"/>
          </p:cNvSpPr>
          <p:nvPr>
            <p:ph idx="1"/>
          </p:nvPr>
        </p:nvSpPr>
        <p:spPr/>
        <p:txBody>
          <a:bodyPr>
            <a:normAutofit fontScale="85000" lnSpcReduction="10000"/>
          </a:bodyPr>
          <a:lstStyle/>
          <a:p>
            <a:r>
              <a:rPr lang="en-US" sz="3300" dirty="0"/>
              <a:t>The following browsers are supported in the new Volunteer Portal. No other, lower level, browsers are supported.</a:t>
            </a:r>
          </a:p>
          <a:p>
            <a:pPr lvl="2"/>
            <a:r>
              <a:rPr lang="en-US" sz="3300" dirty="0" smtClean="0"/>
              <a:t>Chrome (recommended) </a:t>
            </a:r>
          </a:p>
          <a:p>
            <a:pPr lvl="2"/>
            <a:r>
              <a:rPr lang="en-US" sz="3300" dirty="0" smtClean="0"/>
              <a:t>IE </a:t>
            </a:r>
            <a:r>
              <a:rPr lang="en-US" sz="3300" dirty="0"/>
              <a:t>Version 11 or higher</a:t>
            </a:r>
          </a:p>
          <a:p>
            <a:pPr lvl="2"/>
            <a:r>
              <a:rPr lang="en-US" sz="3300" dirty="0" smtClean="0"/>
              <a:t>Firefox</a:t>
            </a:r>
          </a:p>
          <a:p>
            <a:pPr lvl="2"/>
            <a:r>
              <a:rPr lang="en-US" sz="3300" dirty="0" smtClean="0"/>
              <a:t>Safari</a:t>
            </a:r>
          </a:p>
          <a:p>
            <a:pPr marL="914400" lvl="2" indent="0">
              <a:buNone/>
            </a:pPr>
            <a:endParaRPr lang="en-US" sz="3300" dirty="0"/>
          </a:p>
          <a:p>
            <a:r>
              <a:rPr lang="en-US" sz="3300" dirty="0"/>
              <a:t>Pop-Up Blockers must be turned </a:t>
            </a:r>
            <a:r>
              <a:rPr lang="en-US" sz="3300" dirty="0" smtClean="0"/>
              <a:t>OFF</a:t>
            </a:r>
          </a:p>
          <a:p>
            <a:pPr marL="0" indent="0">
              <a:buNone/>
            </a:pPr>
            <a:endParaRPr lang="en-US" sz="3300" dirty="0" smtClean="0"/>
          </a:p>
          <a:p>
            <a:r>
              <a:rPr lang="en-US" sz="3300" i="1" dirty="0" smtClean="0"/>
              <a:t>Tax-Aide is not supporting Tablet users at this time</a:t>
            </a:r>
            <a:endParaRPr lang="en-US" sz="3300" i="1" dirty="0"/>
          </a:p>
          <a:p>
            <a:endParaRPr lang="en-US"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296228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6894574" cy="487362"/>
          </a:xfrm>
        </p:spPr>
        <p:txBody>
          <a:bodyPr/>
          <a:lstStyle/>
          <a:p>
            <a:r>
              <a:rPr lang="en-US" sz="4000" dirty="0" smtClean="0"/>
              <a:t>Login Portal Account</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4</a:t>
            </a:fld>
            <a:endParaRPr lang="en-US" dirty="0">
              <a:solidFill>
                <a:prstClr val="white"/>
              </a:solidFill>
            </a:endParaRPr>
          </a:p>
        </p:txBody>
      </p:sp>
      <p:sp>
        <p:nvSpPr>
          <p:cNvPr id="7"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381000" y="1718608"/>
            <a:ext cx="8382000" cy="2215991"/>
          </a:xfrm>
          <a:prstGeom prst="rect">
            <a:avLst/>
          </a:prstGeom>
          <a:noFill/>
        </p:spPr>
        <p:txBody>
          <a:bodyPr wrap="square" rtlCol="0">
            <a:spAutoFit/>
          </a:bodyPr>
          <a:lstStyle/>
          <a:p>
            <a:pPr marL="285750" indent="-285750"/>
            <a:r>
              <a:rPr lang="en-US" sz="2400" dirty="0" smtClean="0"/>
              <a:t> </a:t>
            </a:r>
            <a:r>
              <a:rPr lang="en-US" sz="3000" i="1" dirty="0" smtClean="0"/>
              <a:t>This process is still in development and an announcement, with specific process steps, will be made when the procedure is available.</a:t>
            </a:r>
            <a:endParaRPr lang="en-US" sz="3000" dirty="0" smtClean="0"/>
          </a:p>
          <a:p>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308724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1629306" y="1124212"/>
            <a:ext cx="5659640" cy="308557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z="4000" dirty="0" smtClean="0"/>
              <a:t>Log Out of the Portal</a:t>
            </a:r>
            <a:endParaRPr lang="en-US" sz="4000" dirty="0"/>
          </a:p>
        </p:txBody>
      </p:sp>
      <p:sp>
        <p:nvSpPr>
          <p:cNvPr id="5" name="Slide Number Placeholder 4"/>
          <p:cNvSpPr>
            <a:spLocks noGrp="1"/>
          </p:cNvSpPr>
          <p:nvPr>
            <p:ph type="sldNum" sz="quarter" idx="12"/>
          </p:nvPr>
        </p:nvSpPr>
        <p:spPr/>
        <p:txBody>
          <a:bodyPr/>
          <a:lstStyle/>
          <a:p>
            <a:fld id="{DAEDBC84-6F35-4997-BA5D-55A09EC6D8F2}" type="slidenum">
              <a:rPr lang="en-US" smtClean="0"/>
              <a:pPr/>
              <a:t>5</a:t>
            </a:fld>
            <a:endParaRPr lang="en-US"/>
          </a:p>
        </p:txBody>
      </p:sp>
      <p:grpSp>
        <p:nvGrpSpPr>
          <p:cNvPr id="22" name="Group 21"/>
          <p:cNvGrpSpPr/>
          <p:nvPr/>
        </p:nvGrpSpPr>
        <p:grpSpPr>
          <a:xfrm>
            <a:off x="4086225" y="1066800"/>
            <a:ext cx="2634519" cy="590550"/>
            <a:chOff x="4086225" y="1066800"/>
            <a:chExt cx="2634519" cy="59055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066800"/>
              <a:ext cx="548544" cy="548544"/>
            </a:xfrm>
            <a:prstGeom prst="rect">
              <a:avLst/>
            </a:prstGeom>
          </p:spPr>
        </p:pic>
        <p:sp>
          <p:nvSpPr>
            <p:cNvPr id="13" name="Rectangle 12"/>
            <p:cNvSpPr/>
            <p:nvPr/>
          </p:nvSpPr>
          <p:spPr>
            <a:xfrm>
              <a:off x="4086225" y="1181362"/>
              <a:ext cx="1905000" cy="4759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43200" y="2895600"/>
            <a:ext cx="1737456" cy="527519"/>
            <a:chOff x="2743200" y="2895600"/>
            <a:chExt cx="1737456" cy="527519"/>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2895600"/>
              <a:ext cx="527519" cy="527519"/>
            </a:xfrm>
            <a:prstGeom prst="rect">
              <a:avLst/>
            </a:prstGeom>
          </p:spPr>
        </p:pic>
        <p:sp>
          <p:nvSpPr>
            <p:cNvPr id="14" name="Rectangle 13"/>
            <p:cNvSpPr/>
            <p:nvPr/>
          </p:nvSpPr>
          <p:spPr>
            <a:xfrm>
              <a:off x="3352800" y="2943225"/>
              <a:ext cx="1127856" cy="393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524000" y="4800600"/>
            <a:ext cx="5638800" cy="1384995"/>
          </a:xfrm>
          <a:prstGeom prst="rect">
            <a:avLst/>
          </a:prstGeom>
          <a:noFill/>
        </p:spPr>
        <p:txBody>
          <a:bodyPr wrap="square" rtlCol="0">
            <a:spAutoFit/>
          </a:bodyPr>
          <a:lstStyle/>
          <a:p>
            <a:pPr marL="285750" indent="-285750"/>
            <a:r>
              <a:rPr lang="en-US" sz="2800" dirty="0" smtClean="0"/>
              <a:t> </a:t>
            </a:r>
            <a:r>
              <a:rPr lang="en-US" sz="2800" b="1" i="1" u="sng" dirty="0" smtClean="0"/>
              <a:t>Use only these two items</a:t>
            </a:r>
            <a:r>
              <a:rPr lang="en-US" sz="2800" i="1" u="sng" dirty="0" smtClean="0"/>
              <a:t>.</a:t>
            </a:r>
          </a:p>
          <a:p>
            <a:endParaRPr lang="en-US" sz="2800" dirty="0" smtClean="0"/>
          </a:p>
          <a:p>
            <a:pPr marL="285750" indent="-285750">
              <a:buFont typeface="Arial" panose="020B0604020202020204" pitchFamily="34" charset="0"/>
              <a:buChar char="•"/>
            </a:pPr>
            <a:endParaRPr lang="en-US" sz="2800" dirty="0"/>
          </a:p>
        </p:txBody>
      </p:sp>
      <p:cxnSp>
        <p:nvCxnSpPr>
          <p:cNvPr id="4" name="Straight Connector 3"/>
          <p:cNvCxnSpPr/>
          <p:nvPr/>
        </p:nvCxnSpPr>
        <p:spPr>
          <a:xfrm>
            <a:off x="3352800" y="1905000"/>
            <a:ext cx="19812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352800" y="1905000"/>
            <a:ext cx="19812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7772" y="2095500"/>
            <a:ext cx="1440228" cy="381000"/>
          </a:xfrm>
          <a:prstGeom prst="rect">
            <a:avLst/>
          </a:prstGeom>
          <a:solidFill>
            <a:srgbClr val="FFFF00"/>
          </a:solidFill>
        </p:spPr>
        <p:txBody>
          <a:bodyPr wrap="square" rtlCol="0">
            <a:spAutoFit/>
          </a:bodyPr>
          <a:lstStyle/>
          <a:p>
            <a:r>
              <a:rPr lang="en-US" b="1" dirty="0" smtClean="0">
                <a:solidFill>
                  <a:srgbClr val="FF0000"/>
                </a:solidFill>
              </a:rPr>
              <a:t>DO NOT USE</a:t>
            </a:r>
            <a:endParaRPr lang="en-US" b="1" dirty="0">
              <a:solidFill>
                <a:srgbClr val="FF0000"/>
              </a:solidFill>
            </a:endParaRPr>
          </a:p>
        </p:txBody>
      </p:sp>
    </p:spTree>
    <p:extLst>
      <p:ext uri="{BB962C8B-B14F-4D97-AF65-F5344CB8AC3E}">
        <p14:creationId xmlns:p14="http://schemas.microsoft.com/office/powerpoint/2010/main" val="1294731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6132574" cy="487362"/>
          </a:xfrm>
        </p:spPr>
        <p:txBody>
          <a:bodyPr/>
          <a:lstStyle/>
          <a:p>
            <a:r>
              <a:rPr lang="en-US" sz="3800" dirty="0" smtClean="0"/>
              <a:t>Homepage : Volunteer Leader</a:t>
            </a:r>
            <a:endParaRPr lang="en-US" sz="38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6</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5"/>
          <p:cNvGrpSpPr/>
          <p:nvPr/>
        </p:nvGrpSpPr>
        <p:grpSpPr>
          <a:xfrm>
            <a:off x="80963" y="990600"/>
            <a:ext cx="8982075" cy="3671888"/>
            <a:chOff x="80963" y="1562100"/>
            <a:chExt cx="8982075" cy="367188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624013"/>
              <a:ext cx="8982075" cy="36099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95250" y="1562100"/>
              <a:ext cx="642994" cy="3139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0803" y="1066799"/>
            <a:ext cx="8884299" cy="364714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z="4000" dirty="0" smtClean="0"/>
              <a:t>Sidebar</a:t>
            </a:r>
            <a:endParaRPr lang="en-US" sz="40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7</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91127" y="1352549"/>
            <a:ext cx="2011680" cy="3364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163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6" y="274320"/>
            <a:ext cx="6056374" cy="487362"/>
          </a:xfrm>
        </p:spPr>
        <p:txBody>
          <a:bodyPr/>
          <a:lstStyle/>
          <a:p>
            <a:r>
              <a:rPr lang="en-US" sz="3800" dirty="0" smtClean="0"/>
              <a:t>Dashboard : Volunteer Leader</a:t>
            </a:r>
            <a:endParaRPr lang="en-US" sz="38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8</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05082"/>
            <a:ext cx="8534400" cy="4962826"/>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762000" y="1005083"/>
            <a:ext cx="914400"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391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Reports : Volunteer Leader</a:t>
            </a:r>
            <a:endParaRPr lang="en-US" sz="3800" dirty="0"/>
          </a:p>
        </p:txBody>
      </p:sp>
      <p:sp>
        <p:nvSpPr>
          <p:cNvPr id="4" name="Slide Number Placeholder 3"/>
          <p:cNvSpPr>
            <a:spLocks noGrp="1"/>
          </p:cNvSpPr>
          <p:nvPr>
            <p:ph type="sldNum" sz="quarter" idx="12"/>
          </p:nvPr>
        </p:nvSpPr>
        <p:spPr/>
        <p:txBody>
          <a:bodyPr/>
          <a:lstStyle/>
          <a:p>
            <a:r>
              <a:rPr lang="en-US" smtClean="0">
                <a:solidFill>
                  <a:prstClr val="white"/>
                </a:solidFill>
              </a:rPr>
              <a:t>Page </a:t>
            </a:r>
            <a:fld id="{56856005-70BF-4897-BEE7-F06D51F21211}" type="slidenum">
              <a:rPr lang="en-US" smtClean="0">
                <a:solidFill>
                  <a:prstClr val="white"/>
                </a:solidFill>
              </a:rPr>
              <a:pPr/>
              <a:t>9</a:t>
            </a:fld>
            <a:endParaRPr lang="en-US" dirty="0">
              <a:solidFill>
                <a:prstClr val="white"/>
              </a:solidFill>
            </a:endParaRPr>
          </a:p>
        </p:txBody>
      </p:sp>
      <p:sp>
        <p:nvSpPr>
          <p:cNvPr id="21525" name="Rectangle 21"/>
          <p:cNvSpPr>
            <a:spLocks noChangeArrowheads="1"/>
          </p:cNvSpPr>
          <p:nvPr/>
        </p:nvSpPr>
        <p:spPr bwMode="auto">
          <a:xfrm>
            <a:off x="-1364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6" name="Rectangle 22"/>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3775"/>
          <a:stretch/>
        </p:blipFill>
        <p:spPr bwMode="auto">
          <a:xfrm>
            <a:off x="387620" y="1066800"/>
            <a:ext cx="8633046" cy="339424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8223"/>
          <a:stretch/>
        </p:blipFill>
        <p:spPr bwMode="auto">
          <a:xfrm>
            <a:off x="5363066" y="3124200"/>
            <a:ext cx="3657600" cy="317800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19" name="Straight Arrow Connector 18"/>
          <p:cNvCxnSpPr/>
          <p:nvPr/>
        </p:nvCxnSpPr>
        <p:spPr>
          <a:xfrm>
            <a:off x="1190134" y="3962400"/>
            <a:ext cx="4067666" cy="1905000"/>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2362200" y="1024133"/>
            <a:ext cx="914400" cy="301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3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TTC – Tax Year 201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8667</TotalTime>
  <Words>2119</Words>
  <Application>Microsoft Office PowerPoint</Application>
  <PresentationFormat>On-screen Show (4:3)</PresentationFormat>
  <Paragraphs>204</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NTTC – Tax Year 2013</vt:lpstr>
      <vt:lpstr>3_Office Theme</vt:lpstr>
      <vt:lpstr>Introduction to the Portal Training</vt:lpstr>
      <vt:lpstr>Contents Covered</vt:lpstr>
      <vt:lpstr>Technology Requirement </vt:lpstr>
      <vt:lpstr>Login Portal Account</vt:lpstr>
      <vt:lpstr>Log Out of the Portal</vt:lpstr>
      <vt:lpstr>Homepage : Volunteer Leader</vt:lpstr>
      <vt:lpstr>Sidebar</vt:lpstr>
      <vt:lpstr>Dashboard : Volunteer Leader</vt:lpstr>
      <vt:lpstr>Reports : Volunteer Leader</vt:lpstr>
      <vt:lpstr>Unused Tabs : Volunteer Leader</vt:lpstr>
      <vt:lpstr>Programs: Volunteer Leader</vt:lpstr>
      <vt:lpstr>Positions: Volunteer Leader</vt:lpstr>
      <vt:lpstr>Contacts: Volunteer Leader</vt:lpstr>
      <vt:lpstr>Locations: Volunteer Leader</vt:lpstr>
      <vt:lpstr>Orders: Volunteer Leader</vt:lpstr>
      <vt:lpstr>Homepage : Volunteer</vt:lpstr>
      <vt:lpstr>Program Selection : Volunteer</vt:lpstr>
      <vt:lpstr>Required Fields</vt:lpstr>
      <vt:lpstr>Global Search</vt:lpstr>
      <vt:lpstr>Lookup</vt:lpstr>
      <vt:lpstr>Lookup (Cont’d)</vt:lpstr>
      <vt:lpstr>Multi-Select Picklist</vt:lpstr>
      <vt:lpstr>Multi-Select Picklist (Cont’d)</vt:lpstr>
      <vt:lpstr>Picklist</vt:lpstr>
      <vt:lpstr>Picklist (Cont’d)</vt:lpstr>
      <vt:lpstr>Text Box</vt:lpstr>
      <vt:lpstr>Help by Hover</vt:lpstr>
      <vt:lpstr>Demo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 New Volunteer Portal Standard</dc:title>
  <dc:creator>Elizabeth Hitomi</dc:creator>
  <cp:lastModifiedBy>Max</cp:lastModifiedBy>
  <cp:revision>379</cp:revision>
  <cp:lastPrinted>2015-07-05T17:54:44Z</cp:lastPrinted>
  <dcterms:created xsi:type="dcterms:W3CDTF">2013-05-27T22:06:43Z</dcterms:created>
  <dcterms:modified xsi:type="dcterms:W3CDTF">2016-01-01T18:49:06Z</dcterms:modified>
</cp:coreProperties>
</file>