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8" r:id="rId2"/>
    <p:sldMasterId id="2147483711" r:id="rId3"/>
    <p:sldMasterId id="2147483724" r:id="rId4"/>
    <p:sldMasterId id="2147483737" r:id="rId5"/>
  </p:sldMasterIdLst>
  <p:notesMasterIdLst>
    <p:notesMasterId r:id="rId20"/>
  </p:notesMasterIdLst>
  <p:sldIdLst>
    <p:sldId id="275" r:id="rId6"/>
    <p:sldId id="276" r:id="rId7"/>
    <p:sldId id="277" r:id="rId8"/>
    <p:sldId id="299" r:id="rId9"/>
    <p:sldId id="278" r:id="rId10"/>
    <p:sldId id="279" r:id="rId11"/>
    <p:sldId id="286" r:id="rId12"/>
    <p:sldId id="298" r:id="rId13"/>
    <p:sldId id="280" r:id="rId14"/>
    <p:sldId id="300" r:id="rId15"/>
    <p:sldId id="301" r:id="rId16"/>
    <p:sldId id="302" r:id="rId17"/>
    <p:sldId id="303" r:id="rId18"/>
    <p:sldId id="304" r:id="rId19"/>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96">
          <p15:clr>
            <a:srgbClr val="A4A3A4"/>
          </p15:clr>
        </p15:guide>
        <p15:guide id="2" pos="28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024">
          <p15:clr>
            <a:srgbClr val="A4A3A4"/>
          </p15:clr>
        </p15:guide>
        <p15:guide id="4"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00FF"/>
    <a:srgbClr val="EEEADA"/>
    <a:srgbClr val="E2D8AC"/>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52" autoAdjust="0"/>
    <p:restoredTop sz="80817" autoAdjust="0"/>
  </p:normalViewPr>
  <p:slideViewPr>
    <p:cSldViewPr>
      <p:cViewPr>
        <p:scale>
          <a:sx n="110" d="100"/>
          <a:sy n="110" d="100"/>
        </p:scale>
        <p:origin x="5" y="1046"/>
      </p:cViewPr>
      <p:guideLst>
        <p:guide orient="horz" pos="1296"/>
        <p:guide pos="288"/>
      </p:guideLst>
    </p:cSldViewPr>
  </p:slideViewPr>
  <p:notesTextViewPr>
    <p:cViewPr>
      <p:scale>
        <a:sx n="75" d="100"/>
        <a:sy n="75" d="100"/>
      </p:scale>
      <p:origin x="0" y="0"/>
    </p:cViewPr>
  </p:notesTextViewPr>
  <p:sorterViewPr>
    <p:cViewPr varScale="1">
      <p:scale>
        <a:sx n="100" d="100"/>
        <a:sy n="100" d="100"/>
      </p:scale>
      <p:origin x="0" y="-1398"/>
    </p:cViewPr>
  </p:sorterViewPr>
  <p:notesViewPr>
    <p:cSldViewPr>
      <p:cViewPr varScale="1">
        <p:scale>
          <a:sx n="90" d="100"/>
          <a:sy n="90" d="100"/>
        </p:scale>
        <p:origin x="-2976" y="-108"/>
      </p:cViewPr>
      <p:guideLst>
        <p:guide orient="horz" pos="3070"/>
        <p:guide orient="horz" pos="3223"/>
        <p:guide pos="209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651"/>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023092" y="0"/>
            <a:ext cx="3077739" cy="511651"/>
          </a:xfrm>
          <a:prstGeom prst="rect">
            <a:avLst/>
          </a:prstGeom>
        </p:spPr>
        <p:txBody>
          <a:bodyPr vert="horz" lIns="96661" tIns="48331" rIns="96661" bIns="48331" rtlCol="0"/>
          <a:lstStyle>
            <a:lvl1pPr algn="r">
              <a:defRPr sz="1300"/>
            </a:lvl1pPr>
          </a:lstStyle>
          <a:p>
            <a:fld id="{BD676B85-A46D-4BC4-BB97-0C354CC9A6F7}" type="datetimeFigureOut">
              <a:rPr lang="en-US" smtClean="0"/>
              <a:pPr/>
              <a:t>1/1/2016</a:t>
            </a:fld>
            <a:endParaRPr lang="en-US" dirty="0"/>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10248" y="4860687"/>
            <a:ext cx="5681980" cy="4604861"/>
          </a:xfrm>
          <a:prstGeom prst="rect">
            <a:avLst/>
          </a:prstGeom>
        </p:spPr>
        <p:txBody>
          <a:bodyPr vert="horz" lIns="96661" tIns="48331" rIns="96661" bIns="48331"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9719598"/>
            <a:ext cx="3077739" cy="511651"/>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023092" y="9719598"/>
            <a:ext cx="3077739" cy="511651"/>
          </a:xfrm>
          <a:prstGeom prst="rect">
            <a:avLst/>
          </a:prstGeom>
        </p:spPr>
        <p:txBody>
          <a:bodyPr vert="horz" lIns="96661" tIns="48331" rIns="96661" bIns="48331" rtlCol="0" anchor="b"/>
          <a:lstStyle>
            <a:lvl1pPr algn="r">
              <a:defRPr sz="1300"/>
            </a:lvl1pPr>
          </a:lstStyle>
          <a:p>
            <a:fld id="{B17FA6C6-15BE-4674-9639-D8EF5C27E8C5}" type="slidenum">
              <a:rPr lang="en-US" smtClean="0"/>
              <a:pPr/>
              <a:t>‹#›</a:t>
            </a:fld>
            <a:endParaRPr lang="en-US" dirty="0"/>
          </a:p>
        </p:txBody>
      </p:sp>
    </p:spTree>
    <p:extLst>
      <p:ext uri="{BB962C8B-B14F-4D97-AF65-F5344CB8AC3E}">
        <p14:creationId xmlns:p14="http://schemas.microsoft.com/office/powerpoint/2010/main" val="978425843"/>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Clr>
        <a:schemeClr val="accent2">
          <a:lumMod val="75000"/>
        </a:schemeClr>
      </a:buClr>
      <a:buSzPct val="110000"/>
      <a:buFont typeface="Calibri" pitchFamily="34" charset="0"/>
      <a:buChar char="●"/>
      <a:defRPr sz="1200" kern="1200">
        <a:solidFill>
          <a:schemeClr val="tx1"/>
        </a:solidFill>
        <a:latin typeface="+mn-lt"/>
        <a:ea typeface="+mn-ea"/>
        <a:cs typeface="+mn-cs"/>
      </a:defRPr>
    </a:lvl1pPr>
    <a:lvl2pPr marL="628650" indent="-171450" algn="l" defTabSz="914400" rtl="0" eaLnBrk="1" latinLnBrk="0" hangingPunct="1">
      <a:buClr>
        <a:schemeClr val="accent3">
          <a:lumMod val="50000"/>
        </a:schemeClr>
      </a:buClr>
      <a:buFont typeface="Wingdings" pitchFamily="2" charset="2"/>
      <a:buChar char="n"/>
      <a:defRPr sz="1200" kern="1200">
        <a:solidFill>
          <a:schemeClr val="tx1"/>
        </a:solidFill>
        <a:latin typeface="+mn-lt"/>
        <a:ea typeface="+mn-ea"/>
        <a:cs typeface="+mn-cs"/>
      </a:defRPr>
    </a:lvl2pPr>
    <a:lvl3pPr marL="1085850" indent="-171450" algn="l" defTabSz="914400" rtl="0" eaLnBrk="1" latinLnBrk="0" hangingPunct="1">
      <a:buClr>
        <a:srgbClr val="0000FF"/>
      </a:buClr>
      <a:buFont typeface="Wingdings" pitchFamily="2" charset="2"/>
      <a:buChar char="®"/>
      <a:defRPr sz="1200" kern="1200">
        <a:solidFill>
          <a:schemeClr val="tx1"/>
        </a:solidFill>
        <a:latin typeface="+mn-lt"/>
        <a:ea typeface="+mn-ea"/>
        <a:cs typeface="+mn-cs"/>
      </a:defRPr>
    </a:lvl3pPr>
    <a:lvl4pPr marL="1543050"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2000250" indent="-171450" algn="l" defTabSz="914400"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a:t>
            </a:fld>
            <a:endParaRPr lang="en-US" dirty="0"/>
          </a:p>
        </p:txBody>
      </p:sp>
    </p:spTree>
    <p:extLst>
      <p:ext uri="{BB962C8B-B14F-4D97-AF65-F5344CB8AC3E}">
        <p14:creationId xmlns:p14="http://schemas.microsoft.com/office/powerpoint/2010/main" val="22920243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17FA6C6-15BE-4674-9639-D8EF5C27E8C5}" type="slidenum">
              <a:rPr lang="en-US" smtClean="0"/>
              <a:pPr/>
              <a:t>10</a:t>
            </a:fld>
            <a:endParaRPr lang="en-US" dirty="0"/>
          </a:p>
        </p:txBody>
      </p:sp>
    </p:spTree>
    <p:extLst>
      <p:ext uri="{BB962C8B-B14F-4D97-AF65-F5344CB8AC3E}">
        <p14:creationId xmlns:p14="http://schemas.microsoft.com/office/powerpoint/2010/main" val="3246965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b="0" i="0" u="none" strike="noStrike" kern="1200" dirty="0" smtClean="0">
                <a:solidFill>
                  <a:schemeClr val="tx1"/>
                </a:solidFill>
                <a:effectLst/>
                <a:latin typeface="+mn-lt"/>
                <a:ea typeface="+mn-ea"/>
                <a:cs typeface="+mn-cs"/>
              </a:rPr>
              <a:t/>
            </a:r>
            <a:br>
              <a:rPr lang="en-US" sz="1200" b="0" i="0" u="none" strike="noStrike" kern="1200" dirty="0" smtClean="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11</a:t>
            </a:fld>
            <a:endParaRPr lang="en-US" dirty="0"/>
          </a:p>
        </p:txBody>
      </p:sp>
    </p:spTree>
    <p:extLst>
      <p:ext uri="{BB962C8B-B14F-4D97-AF65-F5344CB8AC3E}">
        <p14:creationId xmlns:p14="http://schemas.microsoft.com/office/powerpoint/2010/main" val="3267954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p:txBody>
      </p:sp>
      <p:sp>
        <p:nvSpPr>
          <p:cNvPr id="4" name="Slide Number Placeholder 3"/>
          <p:cNvSpPr>
            <a:spLocks noGrp="1"/>
          </p:cNvSpPr>
          <p:nvPr>
            <p:ph type="sldNum" sz="quarter" idx="10"/>
          </p:nvPr>
        </p:nvSpPr>
        <p:spPr/>
        <p:txBody>
          <a:bodyPr/>
          <a:lstStyle/>
          <a:p>
            <a:fld id="{B17FA6C6-15BE-4674-9639-D8EF5C27E8C5}" type="slidenum">
              <a:rPr lang="en-US" smtClean="0"/>
              <a:pPr/>
              <a:t>12</a:t>
            </a:fld>
            <a:endParaRPr lang="en-US" dirty="0"/>
          </a:p>
        </p:txBody>
      </p:sp>
    </p:spTree>
    <p:extLst>
      <p:ext uri="{BB962C8B-B14F-4D97-AF65-F5344CB8AC3E}">
        <p14:creationId xmlns:p14="http://schemas.microsoft.com/office/powerpoint/2010/main" val="4202456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B17FA6C6-15BE-4674-9639-D8EF5C27E8C5}" type="slidenum">
              <a:rPr lang="en-US" smtClean="0"/>
              <a:pPr/>
              <a:t>14</a:t>
            </a:fld>
            <a:endParaRPr lang="en-US" dirty="0"/>
          </a:p>
        </p:txBody>
      </p:sp>
    </p:spTree>
    <p:extLst>
      <p:ext uri="{BB962C8B-B14F-4D97-AF65-F5344CB8AC3E}">
        <p14:creationId xmlns:p14="http://schemas.microsoft.com/office/powerpoint/2010/main" val="11379488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66612">
              <a:buNone/>
              <a:defRPr/>
            </a:pPr>
            <a:r>
              <a:rPr lang="en-US" sz="2100" dirty="0" smtClean="0"/>
              <a:t>This </a:t>
            </a:r>
            <a:r>
              <a:rPr lang="en-US" sz="2100" dirty="0"/>
              <a:t>presentation will provide guidance for managing information about current Tax-Aide volunteers. It includes a description of the way volunteer assignments are structured within the Tax-Aide organization.</a:t>
            </a:r>
            <a:r>
              <a:rPr lang="en-US" sz="1700" dirty="0"/>
              <a:t> </a:t>
            </a:r>
          </a:p>
          <a:p>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A</a:t>
            </a:r>
            <a:r>
              <a:rPr lang="en-US" baseline="0" dirty="0" smtClean="0"/>
              <a:t> number of new concepts  have been introduced with the advent of new Volunteer Portal.</a:t>
            </a:r>
          </a:p>
          <a:p>
            <a:pPr marL="0" indent="0">
              <a:buNone/>
            </a:pPr>
            <a:endParaRPr lang="en-US" baseline="0" dirty="0" smtClean="0"/>
          </a:p>
          <a:p>
            <a:pPr marL="0" indent="0">
              <a:buNone/>
            </a:pPr>
            <a:r>
              <a:rPr lang="en-US" baseline="0" dirty="0" smtClean="0"/>
              <a:t>Each Tax-Aide Assignment describes the role of a volunteer and the location where the volunteer performs that role.  In the Assignment example shown here, the volunteer is the District Coordinator for District 1 in Ohio-2, which is in Region 5 (the Great Lakes region).</a:t>
            </a:r>
          </a:p>
          <a:p>
            <a:pPr marL="0" indent="0">
              <a:buNone/>
            </a:pPr>
            <a:endParaRPr lang="en-US" baseline="0" dirty="0" smtClean="0"/>
          </a:p>
          <a:p>
            <a:pPr marL="0" indent="0">
              <a:buNone/>
            </a:pPr>
            <a:r>
              <a:rPr lang="en-US" baseline="0" dirty="0" smtClean="0"/>
              <a:t>Volunteers with multiple assignments will occupy multiple positions in the organization.  For example, a District Coordinator can also be a Local Coordinator and a Counselor.</a:t>
            </a:r>
          </a:p>
          <a:p>
            <a:pPr marL="0" indent="0">
              <a:buNone/>
            </a:pPr>
            <a:endParaRPr lang="en-US" baseline="0" dirty="0" smtClean="0"/>
          </a:p>
          <a:p>
            <a:pPr marL="0" indent="0">
              <a:buNone/>
            </a:pPr>
            <a:r>
              <a:rPr lang="en-US" baseline="0" dirty="0" smtClean="0"/>
              <a:t>An exception, for the current season, is that non-leaders will have only one site-level assignment, even though they work at multiple sites.  A Counselor who regularly volunteers at two different sites will have only one Counselor assignment – at their primary site.  This is very similar to past years, where a Counselor had only one supervisor even though they worked at multiple sites.</a:t>
            </a:r>
          </a:p>
          <a:p>
            <a:pPr marL="0" indent="0">
              <a:buNone/>
            </a:pPr>
            <a:endParaRPr lang="en-US" baseline="0" dirty="0" smtClean="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The pre-defined organization structure means that supervisor positions are also pre-defined.  Every</a:t>
            </a:r>
            <a:r>
              <a:rPr lang="en-US" baseline="0" dirty="0" smtClean="0"/>
              <a:t> p</a:t>
            </a:r>
            <a:r>
              <a:rPr lang="en-US" dirty="0" smtClean="0"/>
              <a:t>osition reports to predefined supervisory positions instead of volunteers reporting to specific individuals.  This</a:t>
            </a:r>
            <a:r>
              <a:rPr lang="en-US" baseline="0" dirty="0" smtClean="0"/>
              <a:t> means that</a:t>
            </a:r>
            <a:r>
              <a:rPr lang="en-US" dirty="0" smtClean="0"/>
              <a:t> there is no need to reassign</a:t>
            </a:r>
            <a:r>
              <a:rPr lang="en-US" baseline="0" dirty="0" smtClean="0"/>
              <a:t> supervisors to volunteers when supervisors change assignments.</a:t>
            </a:r>
          </a:p>
          <a:p>
            <a:pPr marL="0" indent="0">
              <a:buNone/>
            </a:pPr>
            <a:endParaRPr lang="en-US" baseline="0" dirty="0" smtClean="0"/>
          </a:p>
          <a:p>
            <a:pPr marL="0" indent="0">
              <a:buNone/>
            </a:pPr>
            <a:r>
              <a:rPr lang="en-US" baseline="0" dirty="0" smtClean="0"/>
              <a:t>In the new system, for example, Counselors report to the Local Coordinator position, not to Mary Smith.  This is an important distinction, because when Mary Smith is replaced by Jerry Jones, the Counselors continue to report to the Local Coordinator position with no further changes required.</a:t>
            </a:r>
          </a:p>
          <a:p>
            <a:pPr marL="0" indent="0">
              <a:buNone/>
            </a:pPr>
            <a:endParaRPr lang="en-US" baseline="0" dirty="0" smtClean="0"/>
          </a:p>
          <a:p>
            <a:pPr marL="0" indent="0">
              <a:buNone/>
            </a:pPr>
            <a:r>
              <a:rPr lang="en-US" baseline="0" dirty="0" smtClean="0"/>
              <a:t>All volunteers are encouraged to update their own personal data in the Volunteer Portal.</a:t>
            </a: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66612">
              <a:buNone/>
              <a:defRPr/>
            </a:pPr>
            <a:r>
              <a:rPr lang="en-US" sz="1300" dirty="0"/>
              <a:t>The ADS and the DC also have access to update volunteer personal data in the Volunteer Portal.  Note that the DC may optionally delegate this responsibility to an Administration Coordinator.</a:t>
            </a:r>
          </a:p>
          <a:p>
            <a:pPr marL="0" indent="0" defTabSz="966612">
              <a:buNone/>
              <a:defRPr/>
            </a:pPr>
            <a:endParaRPr lang="en-US" sz="1300" dirty="0"/>
          </a:p>
          <a:p>
            <a:pPr marL="0" indent="0" defTabSz="966612">
              <a:buNone/>
              <a:defRPr/>
            </a:pPr>
            <a:r>
              <a:rPr lang="en-US" sz="1300" dirty="0"/>
              <a:t>A number of tasks are best handled by the ADS.  These tasks include:</a:t>
            </a:r>
          </a:p>
          <a:p>
            <a:pPr marL="181240" indent="-181240" defTabSz="966612">
              <a:defRPr/>
            </a:pPr>
            <a:r>
              <a:rPr lang="en-US" sz="1300" dirty="0"/>
              <a:t>Adding a new assignment for a current volunteer</a:t>
            </a:r>
          </a:p>
          <a:p>
            <a:pPr marL="181240" indent="-181240" defTabSz="966612">
              <a:defRPr/>
            </a:pPr>
            <a:r>
              <a:rPr lang="en-US" sz="1300" dirty="0"/>
              <a:t>Ending a Volunteer’s job assignment</a:t>
            </a:r>
          </a:p>
          <a:p>
            <a:pPr marL="181240" indent="-181240" defTabSz="966612">
              <a:defRPr/>
            </a:pPr>
            <a:r>
              <a:rPr lang="en-US" sz="1300" dirty="0"/>
              <a:t>Transferring a volunteer to a different district or a different split state</a:t>
            </a:r>
          </a:p>
          <a:p>
            <a:pPr marL="0" indent="0" defTabSz="966612">
              <a:buNone/>
              <a:defRPr/>
            </a:pPr>
            <a:endParaRPr lang="en-US" sz="1300" dirty="0"/>
          </a:p>
          <a:p>
            <a:pPr marL="0" indent="0" defTabSz="966612">
              <a:buNone/>
              <a:defRPr/>
            </a:pPr>
            <a:r>
              <a:rPr lang="en-US" sz="1300" dirty="0"/>
              <a:t>Either the ADS or the DC can make the necessary changes to record the death of a volunteer</a:t>
            </a:r>
          </a:p>
          <a:p>
            <a:pPr marL="0" inden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400" dirty="0"/>
              <a:t>A number of components are used to contain the information about volunteers  This chart shows the relationships that exist between these components:</a:t>
            </a:r>
          </a:p>
          <a:p>
            <a:pPr lvl="0"/>
            <a:r>
              <a:rPr lang="en-US" sz="1400" b="1" dirty="0"/>
              <a:t>Program:</a:t>
            </a:r>
            <a:r>
              <a:rPr lang="en-US" sz="1400" dirty="0"/>
              <a:t> Describes the Tax-Aide organization in terms of Region, Split-state, District and Site. </a:t>
            </a:r>
          </a:p>
          <a:p>
            <a:pPr lvl="0"/>
            <a:r>
              <a:rPr lang="en-US" sz="1400" b="1" dirty="0"/>
              <a:t>Role:</a:t>
            </a:r>
            <a:r>
              <a:rPr lang="en-US" sz="1400" dirty="0"/>
              <a:t> Defines a Tax-Aide </a:t>
            </a:r>
            <a:r>
              <a:rPr lang="en-US" sz="1400" smtClean="0"/>
              <a:t>job title.</a:t>
            </a:r>
            <a:endParaRPr lang="en-US" sz="1400" dirty="0"/>
          </a:p>
          <a:p>
            <a:pPr lvl="0"/>
            <a:r>
              <a:rPr lang="en-US" sz="1400" b="1" dirty="0"/>
              <a:t>Position:</a:t>
            </a:r>
            <a:r>
              <a:rPr lang="en-US" sz="1400" dirty="0"/>
              <a:t> A combination of the Program and Role that defines a Tax-Aide job within a specific site or area of responsibility.</a:t>
            </a:r>
          </a:p>
          <a:p>
            <a:pPr lvl="0"/>
            <a:r>
              <a:rPr lang="en-US" sz="1400" b="1" dirty="0"/>
              <a:t>Program Volunteer: </a:t>
            </a:r>
            <a:r>
              <a:rPr lang="en-US" sz="1400" dirty="0"/>
              <a:t>Defines the AARP volunteer program with which the volunteer is associated, i.e. Tax-Aide.</a:t>
            </a:r>
          </a:p>
          <a:p>
            <a:pPr lvl="0"/>
            <a:r>
              <a:rPr lang="en-US" sz="1400" b="1" dirty="0"/>
              <a:t>Contact: </a:t>
            </a:r>
            <a:r>
              <a:rPr lang="en-US" sz="1400" dirty="0"/>
              <a:t>Describes a Tax-Aide Volunteer, including the information entered when a Prospective Volunteer registers at www.aarp.org.</a:t>
            </a:r>
          </a:p>
          <a:p>
            <a:pPr lvl="0"/>
            <a:r>
              <a:rPr lang="en-US" sz="1400" b="1" dirty="0"/>
              <a:t>Addresses: </a:t>
            </a:r>
            <a:r>
              <a:rPr lang="en-US" sz="1400" dirty="0"/>
              <a:t>Lists a Volunteer’s addresses – mailing address, residential address, seasonal address.</a:t>
            </a:r>
          </a:p>
          <a:p>
            <a:pPr lvl="0"/>
            <a:r>
              <a:rPr lang="en-US" sz="1400" b="1" dirty="0"/>
              <a:t>Assignment:</a:t>
            </a:r>
            <a:r>
              <a:rPr lang="en-US" sz="1400" dirty="0"/>
              <a:t> Describes a specific volunteer filling a position, i.e. Jane Smith assigned as a Counselor to Connecticut 1 District 01 Site S10053138.</a:t>
            </a:r>
          </a:p>
          <a:p>
            <a:pPr lvl="0"/>
            <a:endParaRPr lang="en-US" sz="1400" dirty="0"/>
          </a:p>
          <a:p>
            <a:pPr marL="0" indent="0">
              <a:buNone/>
            </a:pPr>
            <a:r>
              <a:rPr lang="en-US" sz="1400" dirty="0"/>
              <a:t>Programs, Roles, and Positions are pre-defined and created by the Tax-Aide National Office.</a:t>
            </a:r>
          </a:p>
          <a:p>
            <a:pPr marL="0" inden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340057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300" dirty="0"/>
              <a:t>Volunteer information can be accessed from the Dashboard.  The center column of this Dashboard displays a preview of the volunteer data.  Clicking on the Volunteers column will create a Volunteers report for the selected split-state.</a:t>
            </a:r>
          </a:p>
        </p:txBody>
      </p:sp>
      <p:sp>
        <p:nvSpPr>
          <p:cNvPr id="4" name="Slide Number Placeholder 3"/>
          <p:cNvSpPr>
            <a:spLocks noGrp="1"/>
          </p:cNvSpPr>
          <p:nvPr>
            <p:ph type="sldNum" sz="quarter" idx="10"/>
          </p:nvPr>
        </p:nvSpPr>
        <p:spPr/>
        <p:txBody>
          <a:bodyPr/>
          <a:lstStyle/>
          <a:p>
            <a:fld id="{B7D0B48D-7C17-4F63-8F9F-545A852520DA}" type="slidenum">
              <a:rPr lang="en-US" smtClean="0"/>
              <a:pPr/>
              <a:t>7</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This is a portion</a:t>
            </a:r>
            <a:r>
              <a:rPr lang="en-US" baseline="0" dirty="0" smtClean="0"/>
              <a:t> of the Volunteers report for New York 2.  It is sorted to first show state-level volunteers, then district-level volunteers, then site-level volunteers.</a:t>
            </a:r>
          </a:p>
          <a:p>
            <a:pPr marL="0" indent="0">
              <a:buNone/>
            </a:pPr>
            <a:endParaRPr lang="en-US" baseline="0" dirty="0" smtClean="0"/>
          </a:p>
          <a:p>
            <a:pPr marL="0" indent="0">
              <a:buNone/>
            </a:pPr>
            <a:endParaRPr lang="en-US" dirty="0"/>
          </a:p>
        </p:txBody>
      </p:sp>
      <p:sp>
        <p:nvSpPr>
          <p:cNvPr id="4" name="Slide Number Placeholder 3"/>
          <p:cNvSpPr>
            <a:spLocks noGrp="1"/>
          </p:cNvSpPr>
          <p:nvPr>
            <p:ph type="sldNum" sz="quarter" idx="10"/>
          </p:nvPr>
        </p:nvSpPr>
        <p:spPr/>
        <p:txBody>
          <a:bodyPr/>
          <a:lstStyle/>
          <a:p>
            <a:fld id="{B7D0B48D-7C17-4F63-8F9F-545A852520DA}" type="slidenum">
              <a:rPr lang="en-US" smtClean="0"/>
              <a:pPr/>
              <a:t>8</a:t>
            </a:fld>
            <a:endParaRPr lang="en-US" dirty="0"/>
          </a:p>
        </p:txBody>
      </p:sp>
    </p:spTree>
    <p:extLst>
      <p:ext uri="{BB962C8B-B14F-4D97-AF65-F5344CB8AC3E}">
        <p14:creationId xmlns:p14="http://schemas.microsoft.com/office/powerpoint/2010/main" val="3340057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b="0" i="0" baseline="0" dirty="0" smtClean="0"/>
          </a:p>
        </p:txBody>
      </p:sp>
      <p:sp>
        <p:nvSpPr>
          <p:cNvPr id="4" name="Slide Number Placeholder 3"/>
          <p:cNvSpPr>
            <a:spLocks noGrp="1"/>
          </p:cNvSpPr>
          <p:nvPr>
            <p:ph type="sldNum" sz="quarter" idx="10"/>
          </p:nvPr>
        </p:nvSpPr>
        <p:spPr/>
        <p:txBody>
          <a:bodyPr/>
          <a:lstStyle/>
          <a:p>
            <a:fld id="{B17FA6C6-15BE-4674-9639-D8EF5C27E8C5}" type="slidenum">
              <a:rPr lang="en-US" smtClean="0"/>
              <a:pPr/>
              <a:t>9</a:t>
            </a:fld>
            <a:endParaRPr lang="en-US" dirty="0"/>
          </a:p>
        </p:txBody>
      </p:sp>
    </p:spTree>
    <p:extLst>
      <p:ext uri="{BB962C8B-B14F-4D97-AF65-F5344CB8AC3E}">
        <p14:creationId xmlns:p14="http://schemas.microsoft.com/office/powerpoint/2010/main" val="17588909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3.xml"/><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4.xml"/><Relationship Id="rId4" Type="http://schemas.openxmlformats.org/officeDocument/2006/relationships/image" Target="../media/image2.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5.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11117643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2213502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34318629"/>
      </p:ext>
    </p:extLst>
  </p:cSld>
  <p:clrMapOvr>
    <a:masterClrMapping/>
  </p:clrMapOvr>
  <p:transition advClick="0"/>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40348993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58670790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60291200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34370879"/>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88011881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4155561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1349324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2879155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6597903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3839707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7589760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13255343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09213204"/>
      </p:ext>
    </p:extLst>
  </p:cSld>
  <p:clrMapOvr>
    <a:masterClrMapping/>
  </p:clrMapOvr>
  <p:transition advClick="0"/>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41416891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98839192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4197387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7212742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27852399"/>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052877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605636804"/>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30880736"/>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9352637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19786183"/>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00671314"/>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2029420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42584913"/>
      </p:ext>
    </p:extLst>
  </p:cSld>
  <p:clrMapOvr>
    <a:masterClrMapping/>
  </p:clrMapOvr>
  <p:transition advClick="0"/>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77801413"/>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988391922"/>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41973872"/>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721274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5142709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27852399"/>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05287715"/>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30880736"/>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93526376"/>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19786183"/>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0067131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20294208"/>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42584913"/>
      </p:ext>
    </p:extLst>
  </p:cSld>
  <p:clrMapOvr>
    <a:masterClrMapping/>
  </p:clrMapOvr>
  <p:transition advClick="0"/>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77801413"/>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sz="40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1"/>
            <a:ext cx="6400800" cy="838199"/>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8" name="Rectangle 7"/>
          <p:cNvSpPr/>
          <p:nvPr userDrawn="1"/>
        </p:nvSpPr>
        <p:spPr>
          <a:xfrm>
            <a:off x="4566443" y="381000"/>
            <a:ext cx="4577557" cy="84216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7"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pic>
        <p:nvPicPr>
          <p:cNvPr id="9" name="Picture 2" descr="AARP-RP-LockUp-CMYK"/>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09800" y="5410199"/>
            <a:ext cx="2057499" cy="52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1" descr="C:\Documents and Settings\mtsmith\My Documents\My Pictures\Fdn_485.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333999" y="5410199"/>
            <a:ext cx="1720818" cy="517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Content Placeholder 13"/>
          <p:cNvSpPr>
            <a:spLocks noGrp="1"/>
          </p:cNvSpPr>
          <p:nvPr>
            <p:ph sz="quarter" idx="12" hasCustomPrompt="1"/>
          </p:nvPr>
        </p:nvSpPr>
        <p:spPr>
          <a:xfrm>
            <a:off x="3048000" y="4800600"/>
            <a:ext cx="3048000" cy="457200"/>
          </a:xfrm>
        </p:spPr>
        <p:txBody>
          <a:bodyPr>
            <a:noAutofit/>
          </a:bodyPr>
          <a:lstStyle>
            <a:lvl1pPr marL="0" indent="0" algn="ctr">
              <a:buNone/>
              <a:defRPr sz="2400" baseline="0"/>
            </a:lvl1pPr>
            <a:lvl2pPr>
              <a:defRPr sz="2400"/>
            </a:lvl2pPr>
            <a:lvl3pPr>
              <a:defRPr sz="2000"/>
            </a:lvl3pPr>
            <a:lvl4pPr>
              <a:defRPr sz="1800"/>
            </a:lvl4pPr>
            <a:lvl5pPr>
              <a:defRPr sz="1800"/>
            </a:lvl5pPr>
          </a:lstStyle>
          <a:p>
            <a:pPr lvl="0"/>
            <a:r>
              <a:rPr lang="en-US" dirty="0" smtClean="0"/>
              <a:t>Enter date</a:t>
            </a:r>
            <a:endParaRPr lang="en-US" dirty="0"/>
          </a:p>
        </p:txBody>
      </p:sp>
    </p:spTree>
    <p:extLst>
      <p:ext uri="{BB962C8B-B14F-4D97-AF65-F5344CB8AC3E}">
        <p14:creationId xmlns:p14="http://schemas.microsoft.com/office/powerpoint/2010/main" val="2988391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2982311806"/>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2024" y="274320"/>
            <a:ext cx="5857467" cy="487362"/>
          </a:xfrm>
        </p:spPr>
        <p:txBody>
          <a:bodyPr/>
          <a:lstStyle>
            <a:lvl1pPr>
              <a:defRPr b="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83841"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
        <p:nvSpPr>
          <p:cNvPr id="5" name="Slide Number Placeholder 5"/>
          <p:cNvSpPr txBox="1">
            <a:spLocks/>
          </p:cNvSpPr>
          <p:nvPr userDrawn="1"/>
        </p:nvSpPr>
        <p:spPr>
          <a:xfrm>
            <a:off x="0" y="6487968"/>
            <a:ext cx="2133600" cy="365125"/>
          </a:xfrm>
          <a:prstGeom prst="rect">
            <a:avLst/>
          </a:prstGeom>
        </p:spPr>
        <p:txBody>
          <a:bodyPr/>
          <a:lstStyle>
            <a:defPPr>
              <a:defRPr lang="en-US"/>
            </a:defPPr>
            <a:lvl1pPr marL="0" algn="r" defTabSz="914400" rtl="0" eaLnBrk="1" latinLnBrk="0" hangingPunct="1">
              <a:defRPr sz="1200" b="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smtClean="0">
                <a:solidFill>
                  <a:prstClr val="white"/>
                </a:solidFill>
              </a:rPr>
              <a:t>AARP Foundation Tax-Aide</a:t>
            </a:r>
            <a:endParaRPr lang="en-US" dirty="0">
              <a:solidFill>
                <a:prstClr val="white"/>
              </a:solidFill>
            </a:endParaRPr>
          </a:p>
        </p:txBody>
      </p:sp>
    </p:spTree>
    <p:extLst>
      <p:ext uri="{BB962C8B-B14F-4D97-AF65-F5344CB8AC3E}">
        <p14:creationId xmlns:p14="http://schemas.microsoft.com/office/powerpoint/2010/main" val="141973872"/>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72127428"/>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914400"/>
            <a:ext cx="4038600" cy="521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a:xfrm>
            <a:off x="6619467" y="6492875"/>
            <a:ext cx="2133600" cy="365125"/>
          </a:xfrm>
          <a:prstGeom prst="rect">
            <a:avLst/>
          </a:prstGeom>
        </p:spPr>
        <p:txBody>
          <a:bodyPr/>
          <a:lstStyle>
            <a:lvl1pPr>
              <a:defRPr sz="120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27852399"/>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9144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554162"/>
            <a:ext cx="4040188"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144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54162"/>
            <a:ext cx="4041775" cy="45418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105287715"/>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330880736"/>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93526376"/>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719786183"/>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40067131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720294208"/>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5" name="Picture 5" descr="AARP_CaseStudy_bkgd_FINAL"/>
          <p:cNvPicPr>
            <a:picLocks noChangeAspect="1" noChangeArrowheads="1"/>
          </p:cNvPicPr>
          <p:nvPr userDrawn="1"/>
        </p:nvPicPr>
        <p:blipFill>
          <a:blip r:embed="rId2" cstate="print">
            <a:clrChange>
              <a:clrFrom>
                <a:srgbClr val="FFFFFF"/>
              </a:clrFrom>
              <a:clrTo>
                <a:srgbClr val="FFFFFF">
                  <a:alpha val="0"/>
                </a:srgbClr>
              </a:clrTo>
            </a:clrChange>
          </a:blip>
          <a:srcRect l="2238" t="7390" r="2238" b="74246"/>
          <a:stretch>
            <a:fillRect/>
          </a:stretch>
        </p:blipFill>
        <p:spPr bwMode="auto">
          <a:xfrm>
            <a:off x="-11113" y="0"/>
            <a:ext cx="9155113" cy="2446338"/>
          </a:xfrm>
          <a:prstGeom prst="rect">
            <a:avLst/>
          </a:prstGeom>
          <a:noFill/>
          <a:ln w="9525">
            <a:noFill/>
            <a:miter lim="800000"/>
            <a:headEnd/>
            <a:tailEnd/>
          </a:ln>
        </p:spPr>
      </p:pic>
      <p:sp>
        <p:nvSpPr>
          <p:cNvPr id="756739" name="Rectangle 3"/>
          <p:cNvSpPr>
            <a:spLocks noGrp="1" noChangeArrowheads="1"/>
          </p:cNvSpPr>
          <p:nvPr>
            <p:ph type="ctrTitle"/>
          </p:nvPr>
        </p:nvSpPr>
        <p:spPr bwMode="auto">
          <a:xfrm>
            <a:off x="685800" y="2130425"/>
            <a:ext cx="7772400" cy="1470025"/>
          </a:xfrm>
        </p:spPr>
        <p:txBody>
          <a:bodyPr lIns="91440" tIns="45720" rIns="91440" bIns="45720"/>
          <a:lstStyle>
            <a:lvl1pPr>
              <a:defRPr sz="3600">
                <a:solidFill>
                  <a:schemeClr val="bg1"/>
                </a:solidFill>
              </a:defRPr>
            </a:lvl1pPr>
          </a:lstStyle>
          <a:p>
            <a:r>
              <a:rPr lang="en-US"/>
              <a:t>Click to edit Master title style</a:t>
            </a:r>
          </a:p>
        </p:txBody>
      </p:sp>
      <p:sp>
        <p:nvSpPr>
          <p:cNvPr id="756740" name="Rectangle 4"/>
          <p:cNvSpPr>
            <a:spLocks noGrp="1" noChangeArrowheads="1"/>
          </p:cNvSpPr>
          <p:nvPr>
            <p:ph type="subTitle" idx="1"/>
          </p:nvPr>
        </p:nvSpPr>
        <p:spPr bwMode="auto">
          <a:xfrm>
            <a:off x="1371600" y="3733800"/>
            <a:ext cx="6400800" cy="685800"/>
          </a:xfrm>
          <a:prstGeom prst="rect">
            <a:avLst/>
          </a:prstGeom>
          <a:ln/>
        </p:spPr>
        <p:txBody>
          <a:bodyPr lIns="91440" tIns="45720" rIns="91440" bIns="45720"/>
          <a:lstStyle>
            <a:lvl1pPr marL="0" indent="0">
              <a:buFontTx/>
              <a:buNone/>
              <a:defRPr>
                <a:solidFill>
                  <a:schemeClr val="bg1"/>
                </a:solidFill>
              </a:defRPr>
            </a:lvl1pPr>
          </a:lstStyle>
          <a:p>
            <a:r>
              <a:rPr lang="en-US"/>
              <a:t>Click to edit Master subtitle style</a:t>
            </a:r>
          </a:p>
        </p:txBody>
      </p:sp>
      <p:sp>
        <p:nvSpPr>
          <p:cNvPr id="2" name="Slide Number Placeholder 1"/>
          <p:cNvSpPr>
            <a:spLocks noGrp="1"/>
          </p:cNvSpPr>
          <p:nvPr>
            <p:ph type="sldNum" sz="quarter" idx="10"/>
          </p:nvPr>
        </p:nvSpPr>
        <p:spPr/>
        <p:txBody>
          <a:bodyPr/>
          <a:lstStyle/>
          <a:p>
            <a:fld id="{69344605-BA3C-4BD5-9E6D-0C051B1E7F8A}"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42584913"/>
      </p:ext>
    </p:extLst>
  </p:cSld>
  <p:clrMapOvr>
    <a:masterClrMapping/>
  </p:clrMapOvr>
  <p:transition advClick="0"/>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322625392"/>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4" name="Picture 6" descr="Gradient BG_3.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userDrawn="1"/>
        </p:nvSpPr>
        <p:spPr>
          <a:xfrm>
            <a:off x="5638800" y="5889625"/>
            <a:ext cx="1066800" cy="369888"/>
          </a:xfrm>
          <a:prstGeom prst="rect">
            <a:avLst/>
          </a:prstGeom>
          <a:noFill/>
        </p:spPr>
        <p:txBody>
          <a:bodyPr>
            <a:spAutoFit/>
          </a:bodyPr>
          <a:lstStyle/>
          <a:p>
            <a:pPr algn="ctr">
              <a:defRPr/>
            </a:pPr>
            <a:r>
              <a:rPr lang="en-US" b="1" kern="0" cap="small" spc="-100" dirty="0">
                <a:solidFill>
                  <a:prstClr val="white"/>
                </a:solidFill>
                <a:latin typeface="Aharoni" panose="02010803020104030203" pitchFamily="2" charset="-79"/>
                <a:cs typeface="Aharoni" panose="02010803020104030203" pitchFamily="2" charset="-79"/>
              </a:rPr>
              <a:t>Tax-Aide</a:t>
            </a:r>
          </a:p>
        </p:txBody>
      </p:sp>
      <p:sp>
        <p:nvSpPr>
          <p:cNvPr id="2" name="Title 1"/>
          <p:cNvSpPr>
            <a:spLocks noGrp="1"/>
          </p:cNvSpPr>
          <p:nvPr>
            <p:ph type="ctrTitle"/>
          </p:nvPr>
        </p:nvSpPr>
        <p:spPr>
          <a:xfrm>
            <a:off x="457200" y="1524000"/>
            <a:ext cx="8229600" cy="1752600"/>
          </a:xfrm>
          <a:prstGeom prst="rect">
            <a:avLst/>
          </a:prstGeom>
        </p:spPr>
        <p:txBody>
          <a:bodyPr>
            <a:noAutofit/>
          </a:bodyPr>
          <a:lstStyle>
            <a:lvl1pPr algn="l">
              <a:defRPr sz="5400" b="1" i="0" baseline="0">
                <a:solidFill>
                  <a:schemeClr val="bg1"/>
                </a:solidFill>
                <a:latin typeface="Cambria" panose="02040503050406030204" pitchFamily="18" charset="0"/>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7285316" cy="762000"/>
          </a:xfrm>
          <a:prstGeom prst="rect">
            <a:avLst/>
          </a:prstGeom>
        </p:spPr>
        <p:txBody>
          <a:bodyPr>
            <a:noAutofit/>
          </a:bodyPr>
          <a:lstStyle>
            <a:lvl1pPr marL="0" indent="0" algn="l">
              <a:buNone/>
              <a:defRPr sz="4000" b="0" i="0">
                <a:solidFill>
                  <a:schemeClr val="bg1"/>
                </a:solidFill>
                <a:latin typeface="+mj-lt"/>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27780141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162648122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96751328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2"/>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0652759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2.png"/><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5" Type="http://schemas.openxmlformats.org/officeDocument/2006/relationships/image" Target="../media/image2.png"/><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61448792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3514335974"/>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51676605"/>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51676605"/>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p:nvSpPr>
        <p:spPr bwMode="auto">
          <a:xfrm>
            <a:off x="0" y="6457890"/>
            <a:ext cx="9144000" cy="400110"/>
          </a:xfrm>
          <a:prstGeom prst="rect">
            <a:avLst/>
          </a:prstGeom>
          <a:solidFill>
            <a:srgbClr val="EE1D24"/>
          </a:solidFill>
          <a:ln w="12700" algn="ctr">
            <a:noFill/>
            <a:miter lim="800000"/>
            <a:headEnd/>
            <a:tailEnd/>
          </a:ln>
          <a:effectLst/>
        </p:spPr>
        <p:txBody>
          <a:bodyPr>
            <a:spAutoFit/>
          </a:bodyPr>
          <a:lstStyle/>
          <a:p>
            <a:pPr algn="ctr" defTabSz="939800">
              <a:spcBef>
                <a:spcPct val="50000"/>
              </a:spcBef>
              <a:buClr>
                <a:srgbClr val="C0504D"/>
              </a:buClr>
              <a:buFont typeface="Arial" charset="0"/>
              <a:buNone/>
              <a:defRPr/>
            </a:pPr>
            <a:endParaRPr lang="en-US" sz="800" b="1" i="1" dirty="0" smtClean="0">
              <a:solidFill>
                <a:prstClr val="white"/>
              </a:solidFill>
              <a:latin typeface="Arial" charset="0"/>
              <a:ea typeface="ＭＳ Ｐゴシック" pitchFamily="-105" charset="-128"/>
            </a:endParaRPr>
          </a:p>
          <a:p>
            <a:pPr algn="ctr" defTabSz="939800">
              <a:spcBef>
                <a:spcPct val="50000"/>
              </a:spcBef>
              <a:buClr>
                <a:srgbClr val="C0504D"/>
              </a:buClr>
              <a:buFont typeface="Arial" charset="0"/>
              <a:buNone/>
              <a:defRPr/>
            </a:pPr>
            <a:endParaRPr lang="en-US" sz="800" b="1" i="1" dirty="0">
              <a:solidFill>
                <a:prstClr val="white"/>
              </a:solidFill>
              <a:latin typeface="Arial" charset="0"/>
              <a:ea typeface="ＭＳ Ｐゴシック" pitchFamily="-105" charset="-128"/>
            </a:endParaRPr>
          </a:p>
        </p:txBody>
      </p:sp>
      <p:sp>
        <p:nvSpPr>
          <p:cNvPr id="2" name="Title Placeholder 1"/>
          <p:cNvSpPr>
            <a:spLocks noGrp="1"/>
          </p:cNvSpPr>
          <p:nvPr>
            <p:ph type="title"/>
          </p:nvPr>
        </p:nvSpPr>
        <p:spPr>
          <a:xfrm>
            <a:off x="457199" y="274320"/>
            <a:ext cx="5857467" cy="487362"/>
          </a:xfrm>
          <a:prstGeom prst="rect">
            <a:avLst/>
          </a:prstGeom>
        </p:spPr>
        <p:txBody>
          <a:bodyPr vert="horz" lIns="91440" tIns="45720" rIns="91440" bIns="45720" rtlCol="0" anchor="ctr">
            <a:noAutofit/>
          </a:bodyPr>
          <a:lstStyle/>
          <a:p>
            <a:r>
              <a:rPr lang="en-US" smtClean="0"/>
              <a:t>Click to edit Master title style</a:t>
            </a:r>
            <a:endParaRPr lang="en-US"/>
          </a:p>
        </p:txBody>
      </p:sp>
      <p:sp>
        <p:nvSpPr>
          <p:cNvPr id="3" name="Text Placeholder 2"/>
          <p:cNvSpPr>
            <a:spLocks noGrp="1"/>
          </p:cNvSpPr>
          <p:nvPr>
            <p:ph type="body" idx="1"/>
          </p:nvPr>
        </p:nvSpPr>
        <p:spPr>
          <a:xfrm>
            <a:off x="457200" y="990600"/>
            <a:ext cx="82296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grpSp>
        <p:nvGrpSpPr>
          <p:cNvPr id="7" name="Group 7"/>
          <p:cNvGrpSpPr>
            <a:grpSpLocks/>
          </p:cNvGrpSpPr>
          <p:nvPr/>
        </p:nvGrpSpPr>
        <p:grpSpPr bwMode="auto">
          <a:xfrm>
            <a:off x="304800" y="762000"/>
            <a:ext cx="8534400" cy="76200"/>
            <a:chOff x="2880" y="-720"/>
            <a:chExt cx="1968" cy="144"/>
          </a:xfrm>
        </p:grpSpPr>
        <p:sp>
          <p:nvSpPr>
            <p:cNvPr id="8" name="Rectangle 8"/>
            <p:cNvSpPr>
              <a:spLocks noChangeArrowheads="1"/>
            </p:cNvSpPr>
            <p:nvPr userDrawn="1"/>
          </p:nvSpPr>
          <p:spPr bwMode="auto">
            <a:xfrm>
              <a:off x="2880" y="-720"/>
              <a:ext cx="1968" cy="114"/>
            </a:xfrm>
            <a:prstGeom prst="rect">
              <a:avLst/>
            </a:prstGeom>
            <a:solidFill>
              <a:srgbClr val="EE2D24"/>
            </a:solidFill>
            <a:ln w="12700" algn="ctr">
              <a:solidFill>
                <a:srgbClr val="EE2D24"/>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sp>
          <p:nvSpPr>
            <p:cNvPr id="9" name="Rectangle 9"/>
            <p:cNvSpPr>
              <a:spLocks noChangeArrowheads="1"/>
            </p:cNvSpPr>
            <p:nvPr userDrawn="1"/>
          </p:nvSpPr>
          <p:spPr bwMode="auto">
            <a:xfrm>
              <a:off x="2880" y="-603"/>
              <a:ext cx="1968" cy="27"/>
            </a:xfrm>
            <a:prstGeom prst="rect">
              <a:avLst/>
            </a:prstGeom>
            <a:solidFill>
              <a:schemeClr val="accent2"/>
            </a:solidFill>
            <a:ln w="12700" algn="ctr">
              <a:solidFill>
                <a:schemeClr val="accent2"/>
              </a:solidFill>
              <a:miter lim="800000"/>
              <a:headEnd/>
              <a:tailEnd/>
            </a:ln>
            <a:effectLst/>
          </p:spPr>
          <p:txBody>
            <a:bodyPr wrap="none" anchor="ctr"/>
            <a:lstStyle/>
            <a:p>
              <a:pPr algn="ctr" eaLnBrk="0" hangingPunct="0">
                <a:buFont typeface="Wingdings" pitchFamily="2" charset="2"/>
                <a:buNone/>
                <a:defRPr/>
              </a:pPr>
              <a:endParaRPr lang="en-US" dirty="0">
                <a:solidFill>
                  <a:prstClr val="black"/>
                </a:solidFill>
                <a:ea typeface="ＭＳ Ｐゴシック" pitchFamily="-105" charset="-128"/>
              </a:endParaRPr>
            </a:p>
          </p:txBody>
        </p:sp>
      </p:grpSp>
      <p:pic>
        <p:nvPicPr>
          <p:cNvPr id="10" name="Picture 2" descr="AARP-RP-LockUp-CMY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14667" y="331787"/>
            <a:ext cx="137160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1" descr="C:\Documents and Settings\mtsmith\My Documents\My Pictures\Fdn_485.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686267" y="331787"/>
            <a:ext cx="114617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p:cNvSpPr txBox="1"/>
          <p:nvPr/>
        </p:nvSpPr>
        <p:spPr>
          <a:xfrm>
            <a:off x="3492634" y="6504056"/>
            <a:ext cx="1869935" cy="276999"/>
          </a:xfrm>
          <a:prstGeom prst="rect">
            <a:avLst/>
          </a:prstGeom>
          <a:noFill/>
        </p:spPr>
        <p:txBody>
          <a:bodyPr wrap="none" rtlCol="0">
            <a:spAutoFit/>
          </a:bodyPr>
          <a:lstStyle/>
          <a:p>
            <a:pPr>
              <a:defRPr/>
            </a:pPr>
            <a:r>
              <a:rPr lang="en-US" sz="1200" b="1" dirty="0" smtClean="0">
                <a:solidFill>
                  <a:prstClr val="white"/>
                </a:solidFill>
              </a:rPr>
              <a:t>Confidential &amp; Proprietary</a:t>
            </a:r>
            <a:endParaRPr lang="en-US" sz="1600" b="1" dirty="0" smtClean="0">
              <a:solidFill>
                <a:prstClr val="white"/>
              </a:solidFill>
            </a:endParaRPr>
          </a:p>
        </p:txBody>
      </p:sp>
      <p:sp>
        <p:nvSpPr>
          <p:cNvPr id="14" name="Slide Number Placeholder 5"/>
          <p:cNvSpPr>
            <a:spLocks noGrp="1"/>
          </p:cNvSpPr>
          <p:nvPr>
            <p:ph type="sldNum" sz="quarter" idx="4"/>
          </p:nvPr>
        </p:nvSpPr>
        <p:spPr>
          <a:xfrm>
            <a:off x="6619467" y="6492875"/>
            <a:ext cx="2133600" cy="365125"/>
          </a:xfrm>
          <a:prstGeom prst="rect">
            <a:avLst/>
          </a:prstGeom>
        </p:spPr>
        <p:txBody>
          <a:bodyPr/>
          <a:lstStyle>
            <a:lvl1pPr algn="r">
              <a:defRPr sz="1200" b="0">
                <a:solidFill>
                  <a:schemeClr val="bg1"/>
                </a:solidFill>
              </a:defRPr>
            </a:lvl1pPr>
          </a:lstStyle>
          <a:p>
            <a:r>
              <a:rPr lang="en-US" dirty="0" smtClean="0">
                <a:solidFill>
                  <a:prstClr val="white"/>
                </a:solidFill>
              </a:rPr>
              <a:t>Page </a:t>
            </a:r>
            <a:fld id="{56856005-70BF-4897-BEE7-F06D51F21211}"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45167660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Lst>
  <p:timing>
    <p:tnLst>
      <p:par>
        <p:cTn id="1" dur="indefinite" restart="never" nodeType="tmRoot"/>
      </p:par>
    </p:tnLst>
  </p:timing>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0.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0.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5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ubtitle 2"/>
          <p:cNvSpPr>
            <a:spLocks noGrp="1"/>
          </p:cNvSpPr>
          <p:nvPr>
            <p:ph type="subTitle" idx="1"/>
          </p:nvPr>
        </p:nvSpPr>
        <p:spPr>
          <a:xfrm>
            <a:off x="882482" y="3429000"/>
            <a:ext cx="7248062" cy="762000"/>
          </a:xfrm>
        </p:spPr>
        <p:txBody>
          <a:bodyPr/>
          <a:lstStyle/>
          <a:p>
            <a:pPr algn="ctr"/>
            <a:r>
              <a:rPr lang="en-US" altLang="en-US" sz="4500" b="1" dirty="0" smtClean="0">
                <a:latin typeface="Arial" panose="020B0604020202020204" pitchFamily="34" charset="0"/>
                <a:cs typeface="Arial" panose="020B0604020202020204" pitchFamily="34" charset="0"/>
              </a:rPr>
              <a:t>DC Volunteer Management Training</a:t>
            </a:r>
          </a:p>
        </p:txBody>
      </p:sp>
      <p:grpSp>
        <p:nvGrpSpPr>
          <p:cNvPr id="4" name="Group 3"/>
          <p:cNvGrpSpPr/>
          <p:nvPr/>
        </p:nvGrpSpPr>
        <p:grpSpPr>
          <a:xfrm>
            <a:off x="483250" y="920819"/>
            <a:ext cx="4589813" cy="803365"/>
            <a:chOff x="685800" y="1143000"/>
            <a:chExt cx="7467600" cy="1524000"/>
          </a:xfrm>
        </p:grpSpPr>
        <p:sp>
          <p:nvSpPr>
            <p:cNvPr id="3" name="Rounded Rectangle 2"/>
            <p:cNvSpPr/>
            <p:nvPr/>
          </p:nvSpPr>
          <p:spPr>
            <a:xfrm>
              <a:off x="685800" y="1143000"/>
              <a:ext cx="7467600" cy="152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5348" y="1394923"/>
              <a:ext cx="6244703" cy="1005377"/>
            </a:xfrm>
            <a:prstGeom prst="rect">
              <a:avLst/>
            </a:prstGeom>
          </p:spPr>
        </p:pic>
      </p:grpSp>
      <p:sp>
        <p:nvSpPr>
          <p:cNvPr id="2" name="TextBox 1"/>
          <p:cNvSpPr txBox="1"/>
          <p:nvPr/>
        </p:nvSpPr>
        <p:spPr>
          <a:xfrm>
            <a:off x="381000" y="6172200"/>
            <a:ext cx="3200400" cy="477054"/>
          </a:xfrm>
          <a:prstGeom prst="rect">
            <a:avLst/>
          </a:prstGeom>
          <a:noFill/>
        </p:spPr>
        <p:txBody>
          <a:bodyPr wrap="square" rtlCol="0">
            <a:spAutoFit/>
          </a:bodyPr>
          <a:lstStyle/>
          <a:p>
            <a:r>
              <a:rPr lang="en-US" sz="2500" b="1" dirty="0" smtClean="0">
                <a:solidFill>
                  <a:schemeClr val="bg1"/>
                </a:solidFill>
              </a:rPr>
              <a:t>Chapter  5</a:t>
            </a:r>
            <a:endParaRPr lang="en-US" sz="2500" b="1" dirty="0">
              <a:solidFill>
                <a:schemeClr val="bg1"/>
              </a:solidFill>
            </a:endParaRPr>
          </a:p>
        </p:txBody>
      </p:sp>
    </p:spTree>
    <p:extLst>
      <p:ext uri="{BB962C8B-B14F-4D97-AF65-F5344CB8AC3E}">
        <p14:creationId xmlns:p14="http://schemas.microsoft.com/office/powerpoint/2010/main" val="1228474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APPLICABLE ROLES: </a:t>
            </a:r>
            <a:r>
              <a:rPr lang="en-US" dirty="0" smtClean="0"/>
              <a:t>DC, AC, ADS</a:t>
            </a:r>
            <a:endParaRPr lang="en-US" b="1" dirty="0" smtClean="0"/>
          </a:p>
          <a:p>
            <a:pPr marL="0" indent="0">
              <a:buNone/>
            </a:pPr>
            <a:endParaRPr lang="en-US" dirty="0"/>
          </a:p>
          <a:p>
            <a:pPr marL="0" indent="0">
              <a:buNone/>
            </a:pPr>
            <a:r>
              <a:rPr lang="en-US" b="1" dirty="0" smtClean="0"/>
              <a:t>SCENARIO:</a:t>
            </a:r>
            <a:endParaRPr lang="en-US" b="1" dirty="0"/>
          </a:p>
          <a:p>
            <a:pPr marL="0" indent="0">
              <a:buNone/>
            </a:pPr>
            <a:r>
              <a:rPr lang="en-US" dirty="0"/>
              <a:t>It is recommended that all personal contact info </a:t>
            </a:r>
            <a:r>
              <a:rPr lang="en-US" dirty="0" smtClean="0"/>
              <a:t>be </a:t>
            </a:r>
            <a:r>
              <a:rPr lang="en-US" dirty="0"/>
              <a:t>updated by the volunteer themselves, however as a DC/AC/ADS you may be asked by the </a:t>
            </a:r>
            <a:r>
              <a:rPr lang="en-US" dirty="0" smtClean="0"/>
              <a:t>volunteer to update on behalf. </a:t>
            </a:r>
          </a:p>
          <a:p>
            <a:pPr marL="0" indent="0">
              <a:buNone/>
            </a:pPr>
            <a:endParaRPr lang="en-US" dirty="0" smtClean="0"/>
          </a:p>
          <a:p>
            <a:pPr marL="0" indent="0">
              <a:buNone/>
            </a:pPr>
            <a:r>
              <a:rPr lang="en-US" dirty="0" smtClean="0"/>
              <a:t>In this demo, we will go through the steps </a:t>
            </a:r>
            <a:r>
              <a:rPr lang="en-US" dirty="0"/>
              <a:t>to </a:t>
            </a:r>
            <a:r>
              <a:rPr lang="en-US" dirty="0" smtClean="0"/>
              <a:t>update an address </a:t>
            </a:r>
            <a:r>
              <a:rPr lang="en-US" dirty="0"/>
              <a:t>and phone #. </a:t>
            </a:r>
            <a:endParaRPr lang="en-US" dirty="0" smtClean="0"/>
          </a:p>
          <a:p>
            <a:pPr marL="0" indent="0">
              <a:buNone/>
            </a:pPr>
            <a:endParaRPr lang="en-US" dirty="0" smtClean="0"/>
          </a:p>
          <a:p>
            <a:pPr marL="0" indent="0">
              <a:buNone/>
            </a:pPr>
            <a:r>
              <a:rPr lang="en-US" dirty="0" smtClean="0"/>
              <a:t>Note:  Email address can only be updated by the volunteer themselves </a:t>
            </a:r>
            <a:r>
              <a:rPr lang="en-US" dirty="0"/>
              <a:t>through </a:t>
            </a:r>
            <a:r>
              <a:rPr lang="en-US" dirty="0" smtClean="0"/>
              <a:t>AARP.ORG.  Separate </a:t>
            </a:r>
            <a:r>
              <a:rPr lang="en-US" dirty="0"/>
              <a:t>steps will be provided </a:t>
            </a:r>
            <a:r>
              <a:rPr lang="en-US" dirty="0" smtClean="0"/>
              <a:t>in welcome package. </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10</a:t>
            </a:fld>
            <a:endParaRPr lang="en-US" dirty="0">
              <a:solidFill>
                <a:prstClr val="white"/>
              </a:solidFill>
            </a:endParaRPr>
          </a:p>
        </p:txBody>
      </p:sp>
    </p:spTree>
    <p:extLst>
      <p:ext uri="{BB962C8B-B14F-4D97-AF65-F5344CB8AC3E}">
        <p14:creationId xmlns:p14="http://schemas.microsoft.com/office/powerpoint/2010/main" val="36250724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b="1" dirty="0" smtClean="0"/>
              <a:t>STEPS:</a:t>
            </a:r>
          </a:p>
          <a:p>
            <a:pPr marL="514350" indent="-514350">
              <a:buFont typeface="+mj-lt"/>
              <a:buAutoNum type="arabicPeriod"/>
            </a:pPr>
            <a:r>
              <a:rPr lang="en-US" dirty="0" smtClean="0">
                <a:solidFill>
                  <a:srgbClr val="000000"/>
                </a:solidFill>
                <a:latin typeface="Calibri" panose="020F0502020204030204" pitchFamily="34" charset="0"/>
              </a:rPr>
              <a:t>From </a:t>
            </a:r>
            <a:r>
              <a:rPr lang="en-US" dirty="0">
                <a:solidFill>
                  <a:srgbClr val="000000"/>
                </a:solidFill>
                <a:latin typeface="Calibri" panose="020F0502020204030204" pitchFamily="34" charset="0"/>
              </a:rPr>
              <a:t>the portal homepage, enter the volunteer's name </a:t>
            </a:r>
            <a:r>
              <a:rPr lang="en-US" dirty="0" smtClean="0">
                <a:solidFill>
                  <a:srgbClr val="000000"/>
                </a:solidFill>
                <a:latin typeface="Calibri" panose="020F0502020204030204" pitchFamily="34" charset="0"/>
              </a:rPr>
              <a:t> or volunteer ID in </a:t>
            </a:r>
            <a:r>
              <a:rPr lang="en-US" dirty="0">
                <a:solidFill>
                  <a:srgbClr val="000000"/>
                </a:solidFill>
                <a:latin typeface="Calibri" panose="020F0502020204030204" pitchFamily="34" charset="0"/>
              </a:rPr>
              <a:t>the search bar, and click search</a:t>
            </a:r>
            <a:r>
              <a:rPr lang="en-US" dirty="0" smtClean="0">
                <a:solidFill>
                  <a:srgbClr val="000000"/>
                </a:solidFill>
                <a:latin typeface="Calibri" panose="020F0502020204030204" pitchFamily="34" charset="0"/>
              </a:rPr>
              <a:t>.</a:t>
            </a:r>
          </a:p>
          <a:p>
            <a:pPr marL="514350" indent="-514350">
              <a:buFont typeface="+mj-lt"/>
              <a:buAutoNum type="arabicPeriod"/>
            </a:pPr>
            <a:r>
              <a:rPr lang="en-US" dirty="0" smtClean="0">
                <a:solidFill>
                  <a:srgbClr val="000000"/>
                </a:solidFill>
                <a:latin typeface="Calibri" panose="020F0502020204030204" pitchFamily="34" charset="0"/>
              </a:rPr>
              <a:t>Locate the volunteer and </a:t>
            </a:r>
            <a:r>
              <a:rPr lang="en-US" dirty="0">
                <a:solidFill>
                  <a:srgbClr val="000000"/>
                </a:solidFill>
                <a:latin typeface="Calibri" panose="020F0502020204030204" pitchFamily="34" charset="0"/>
              </a:rPr>
              <a:t>click on their name in the </a:t>
            </a:r>
            <a:r>
              <a:rPr lang="en-US" dirty="0" smtClean="0">
                <a:solidFill>
                  <a:srgbClr val="000000"/>
                </a:solidFill>
                <a:latin typeface="Calibri" panose="020F0502020204030204" pitchFamily="34" charset="0"/>
              </a:rPr>
              <a:t>Contacts </a:t>
            </a:r>
            <a:r>
              <a:rPr lang="en-US" dirty="0">
                <a:solidFill>
                  <a:srgbClr val="000000"/>
                </a:solidFill>
                <a:latin typeface="Calibri" panose="020F0502020204030204" pitchFamily="34" charset="0"/>
              </a:rPr>
              <a:t>section. </a:t>
            </a:r>
            <a:r>
              <a:rPr lang="en-US" dirty="0" smtClean="0">
                <a:solidFill>
                  <a:srgbClr val="000000"/>
                </a:solidFill>
                <a:latin typeface="Calibri" panose="020F0502020204030204" pitchFamily="34" charset="0"/>
              </a:rPr>
              <a:t>Review the volunteer contact info and assignment(s) to make sure this is the volunteer record you wish to edit. </a:t>
            </a:r>
          </a:p>
          <a:p>
            <a:pPr marL="514350" indent="-514350">
              <a:buFont typeface="+mj-lt"/>
              <a:buAutoNum type="arabicPeriod"/>
            </a:pPr>
            <a:r>
              <a:rPr lang="en-US" dirty="0" smtClean="0">
                <a:solidFill>
                  <a:srgbClr val="000000"/>
                </a:solidFill>
                <a:latin typeface="Calibri" panose="020F0502020204030204" pitchFamily="34" charset="0"/>
              </a:rPr>
              <a:t>Click </a:t>
            </a:r>
            <a:r>
              <a:rPr lang="en-US" dirty="0">
                <a:solidFill>
                  <a:srgbClr val="000000"/>
                </a:solidFill>
                <a:latin typeface="Calibri" panose="020F0502020204030204" pitchFamily="34" charset="0"/>
              </a:rPr>
              <a:t>the edit button</a:t>
            </a:r>
            <a:r>
              <a:rPr lang="en-US" dirty="0" smtClean="0">
                <a:solidFill>
                  <a:srgbClr val="000000"/>
                </a:solidFill>
                <a:latin typeface="Calibri" panose="020F0502020204030204" pitchFamily="34" charset="0"/>
              </a:rPr>
              <a:t>.</a:t>
            </a:r>
          </a:p>
          <a:p>
            <a:pPr marL="514350" indent="-514350">
              <a:buFont typeface="+mj-lt"/>
              <a:buAutoNum type="arabicPeriod"/>
            </a:pPr>
            <a:r>
              <a:rPr lang="en-US" dirty="0" smtClean="0">
                <a:solidFill>
                  <a:srgbClr val="000000"/>
                </a:solidFill>
                <a:latin typeface="Calibri" panose="020F0502020204030204" pitchFamily="34" charset="0"/>
              </a:rPr>
              <a:t>Change </a:t>
            </a:r>
            <a:r>
              <a:rPr lang="en-US" dirty="0">
                <a:solidFill>
                  <a:srgbClr val="000000"/>
                </a:solidFill>
                <a:latin typeface="Calibri" panose="020F0502020204030204" pitchFamily="34" charset="0"/>
              </a:rPr>
              <a:t>the phone number, and click save</a:t>
            </a:r>
            <a:r>
              <a:rPr lang="en-US" dirty="0" smtClean="0">
                <a:solidFill>
                  <a:srgbClr val="000000"/>
                </a:solidFill>
                <a:latin typeface="Calibri" panose="020F0502020204030204" pitchFamily="34" charset="0"/>
              </a:rPr>
              <a:t>.</a:t>
            </a:r>
          </a:p>
          <a:p>
            <a:pPr marL="514350" indent="-514350">
              <a:buFont typeface="+mj-lt"/>
              <a:buAutoNum type="arabicPeriod"/>
            </a:pPr>
            <a:r>
              <a:rPr lang="en-US" dirty="0" smtClean="0">
                <a:solidFill>
                  <a:srgbClr val="000000"/>
                </a:solidFill>
                <a:latin typeface="Calibri" panose="020F0502020204030204" pitchFamily="34" charset="0"/>
              </a:rPr>
              <a:t>To </a:t>
            </a:r>
            <a:r>
              <a:rPr lang="en-US" dirty="0">
                <a:solidFill>
                  <a:srgbClr val="000000"/>
                </a:solidFill>
                <a:latin typeface="Calibri" panose="020F0502020204030204" pitchFamily="34" charset="0"/>
              </a:rPr>
              <a:t>update/change the address, scroll down to the addresses section of the contact record, and click edit. </a:t>
            </a:r>
            <a:endParaRPr lang="en-US" dirty="0" smtClean="0">
              <a:solidFill>
                <a:srgbClr val="000000"/>
              </a:solidFill>
              <a:latin typeface="Calibri" panose="020F0502020204030204" pitchFamily="34" charset="0"/>
            </a:endParaRPr>
          </a:p>
          <a:p>
            <a:pPr marL="514350" indent="-514350">
              <a:buFont typeface="+mj-lt"/>
              <a:buAutoNum type="arabicPeriod"/>
            </a:pPr>
            <a:r>
              <a:rPr lang="en-US" dirty="0" smtClean="0">
                <a:solidFill>
                  <a:srgbClr val="000000"/>
                </a:solidFill>
                <a:latin typeface="Calibri" panose="020F0502020204030204" pitchFamily="34" charset="0"/>
              </a:rPr>
              <a:t>Change </a:t>
            </a:r>
            <a:r>
              <a:rPr lang="en-US" dirty="0">
                <a:solidFill>
                  <a:srgbClr val="000000"/>
                </a:solidFill>
                <a:latin typeface="Calibri" panose="020F0502020204030204" pitchFamily="34" charset="0"/>
              </a:rPr>
              <a:t>the address, and click save.</a:t>
            </a:r>
            <a:r>
              <a:rPr lang="en-US" dirty="0"/>
              <a:t> </a:t>
            </a:r>
          </a:p>
          <a:p>
            <a:pPr marL="0" indent="0">
              <a:buNone/>
            </a:pPr>
            <a:endParaRPr lang="en-US" dirty="0"/>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11</a:t>
            </a:fld>
            <a:endParaRPr lang="en-US" dirty="0">
              <a:solidFill>
                <a:prstClr val="white"/>
              </a:solidFill>
            </a:endParaRPr>
          </a:p>
        </p:txBody>
      </p:sp>
      <p:sp>
        <p:nvSpPr>
          <p:cNvPr id="5" name="Title 1"/>
          <p:cNvSpPr>
            <a:spLocks noGrp="1"/>
          </p:cNvSpPr>
          <p:nvPr>
            <p:ph type="title"/>
          </p:nvPr>
        </p:nvSpPr>
        <p:spPr/>
        <p:txBody>
          <a:bodyPr/>
          <a:lstStyle/>
          <a:p>
            <a:r>
              <a:rPr lang="en-US" sz="2400" dirty="0" smtClean="0"/>
              <a:t>Updating Volunteer Contact Information</a:t>
            </a:r>
            <a:endParaRPr lang="en-US" sz="2400" dirty="0"/>
          </a:p>
        </p:txBody>
      </p:sp>
    </p:spTree>
    <p:extLst>
      <p:ext uri="{BB962C8B-B14F-4D97-AF65-F5344CB8AC3E}">
        <p14:creationId xmlns:p14="http://schemas.microsoft.com/office/powerpoint/2010/main" val="1555054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smtClean="0"/>
              <a:t>DEMO: updating </a:t>
            </a:r>
            <a:r>
              <a:rPr lang="en-US" dirty="0"/>
              <a:t>a deceased volunteer’s record</a:t>
            </a:r>
            <a:br>
              <a:rPr lang="en-US" dirty="0"/>
            </a:b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t>Page </a:t>
            </a:r>
            <a:fld id="{56856005-70BF-4897-BEE7-F06D51F21211}" type="slidenum">
              <a:rPr lang="en-US" smtClean="0"/>
              <a:pPr/>
              <a:t>12</a:t>
            </a:fld>
            <a:endParaRPr lang="en-US" dirty="0"/>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Tree>
    <p:extLst>
      <p:ext uri="{BB962C8B-B14F-4D97-AF65-F5344CB8AC3E}">
        <p14:creationId xmlns:p14="http://schemas.microsoft.com/office/powerpoint/2010/main" val="20646267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smtClean="0"/>
              <a:t>APPLICABLE ROLES: </a:t>
            </a:r>
            <a:r>
              <a:rPr lang="en-US" dirty="0"/>
              <a:t>DC/AC/ADS</a:t>
            </a:r>
            <a:r>
              <a:rPr lang="en-US" b="1" dirty="0"/>
              <a:t> </a:t>
            </a:r>
            <a:endParaRPr lang="en-US" b="1" dirty="0" smtClean="0"/>
          </a:p>
          <a:p>
            <a:pPr marL="0" indent="0">
              <a:buNone/>
            </a:pPr>
            <a:endParaRPr lang="en-US" dirty="0"/>
          </a:p>
          <a:p>
            <a:pPr marL="0" indent="0">
              <a:buNone/>
            </a:pPr>
            <a:r>
              <a:rPr lang="en-US" b="1" dirty="0" smtClean="0"/>
              <a:t>SCENARIO:</a:t>
            </a:r>
            <a:endParaRPr lang="en-US" b="1" dirty="0"/>
          </a:p>
          <a:p>
            <a:pPr marL="0" indent="0">
              <a:buNone/>
            </a:pPr>
            <a:r>
              <a:rPr lang="en-US" dirty="0"/>
              <a:t>Unfortunately, you received a notification that a volunteer has passed away.  In this demo we will go through the steps to properly </a:t>
            </a:r>
            <a:r>
              <a:rPr lang="en-US" dirty="0" smtClean="0"/>
              <a:t>documented the </a:t>
            </a:r>
            <a:r>
              <a:rPr lang="en-US" dirty="0"/>
              <a:t>volunteer's passing on the contact record. </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2478711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135563"/>
          </a:xfrm>
        </p:spPr>
        <p:txBody>
          <a:bodyPr>
            <a:normAutofit/>
          </a:bodyPr>
          <a:lstStyle/>
          <a:p>
            <a:pPr marL="0" indent="0">
              <a:buNone/>
            </a:pPr>
            <a:r>
              <a:rPr lang="en-US" sz="2000" b="1" dirty="0" smtClean="0"/>
              <a:t>STEPS:</a:t>
            </a:r>
          </a:p>
          <a:p>
            <a:pPr marL="514350" indent="-514350">
              <a:buFont typeface="+mj-lt"/>
              <a:buAutoNum type="arabicPeriod"/>
            </a:pPr>
            <a:r>
              <a:rPr lang="en-US" sz="2000" dirty="0" smtClean="0">
                <a:solidFill>
                  <a:srgbClr val="000000"/>
                </a:solidFill>
                <a:latin typeface="Calibri" panose="020F0502020204030204" pitchFamily="34" charset="0"/>
              </a:rPr>
              <a:t>From </a:t>
            </a:r>
            <a:r>
              <a:rPr lang="en-US" sz="2000" dirty="0">
                <a:solidFill>
                  <a:srgbClr val="000000"/>
                </a:solidFill>
                <a:latin typeface="Calibri" panose="020F0502020204030204" pitchFamily="34" charset="0"/>
              </a:rPr>
              <a:t>the portal homepage, enter the volunteer's name in the search bar, and click search. </a:t>
            </a:r>
            <a:endParaRPr lang="en-US" sz="2000" dirty="0" smtClean="0">
              <a:solidFill>
                <a:srgbClr val="000000"/>
              </a:solidFill>
              <a:latin typeface="Calibri" panose="020F0502020204030204" pitchFamily="34" charset="0"/>
            </a:endParaRPr>
          </a:p>
          <a:p>
            <a:pPr marL="514350" indent="-514350">
              <a:buFont typeface="+mj-lt"/>
              <a:buAutoNum type="arabicPeriod"/>
            </a:pPr>
            <a:r>
              <a:rPr lang="en-US" sz="2000" dirty="0" smtClean="0">
                <a:solidFill>
                  <a:srgbClr val="000000"/>
                </a:solidFill>
                <a:latin typeface="Calibri" panose="020F0502020204030204" pitchFamily="34" charset="0"/>
              </a:rPr>
              <a:t>Search </a:t>
            </a:r>
            <a:r>
              <a:rPr lang="en-US" sz="2000" dirty="0">
                <a:solidFill>
                  <a:srgbClr val="000000"/>
                </a:solidFill>
                <a:latin typeface="Calibri" panose="020F0502020204030204" pitchFamily="34" charset="0"/>
              </a:rPr>
              <a:t>for the volunteer's name and click on their name. </a:t>
            </a:r>
            <a:endParaRPr lang="en-US" sz="2000" dirty="0" smtClean="0">
              <a:solidFill>
                <a:srgbClr val="000000"/>
              </a:solidFill>
              <a:latin typeface="Calibri" panose="020F0502020204030204" pitchFamily="34" charset="0"/>
            </a:endParaRPr>
          </a:p>
          <a:p>
            <a:pPr marL="514350" indent="-514350">
              <a:buFont typeface="+mj-lt"/>
              <a:buAutoNum type="arabicPeriod"/>
            </a:pPr>
            <a:r>
              <a:rPr lang="en-US" sz="2000" dirty="0" smtClean="0">
                <a:solidFill>
                  <a:srgbClr val="000000"/>
                </a:solidFill>
                <a:latin typeface="Calibri" panose="020F0502020204030204" pitchFamily="34" charset="0"/>
              </a:rPr>
              <a:t>Scroll </a:t>
            </a:r>
            <a:r>
              <a:rPr lang="en-US" sz="2000" dirty="0">
                <a:solidFill>
                  <a:srgbClr val="000000"/>
                </a:solidFill>
                <a:latin typeface="Calibri" panose="020F0502020204030204" pitchFamily="34" charset="0"/>
              </a:rPr>
              <a:t>down to the Volunteer Assignment </a:t>
            </a:r>
            <a:r>
              <a:rPr lang="en-US" sz="2000" dirty="0" smtClean="0">
                <a:solidFill>
                  <a:srgbClr val="000000"/>
                </a:solidFill>
                <a:latin typeface="Calibri" panose="020F0502020204030204" pitchFamily="34" charset="0"/>
              </a:rPr>
              <a:t>section.</a:t>
            </a:r>
          </a:p>
          <a:p>
            <a:pPr marL="514350" indent="-514350">
              <a:buFont typeface="+mj-lt"/>
              <a:buAutoNum type="arabicPeriod"/>
            </a:pPr>
            <a:r>
              <a:rPr lang="en-US" sz="2000" dirty="0" smtClean="0">
                <a:solidFill>
                  <a:srgbClr val="000000"/>
                </a:solidFill>
                <a:latin typeface="Calibri" panose="020F0502020204030204" pitchFamily="34" charset="0"/>
              </a:rPr>
              <a:t>Click </a:t>
            </a:r>
            <a:r>
              <a:rPr lang="en-US" sz="2000" dirty="0">
                <a:solidFill>
                  <a:srgbClr val="000000"/>
                </a:solidFill>
                <a:latin typeface="Calibri" panose="020F0502020204030204" pitchFamily="34" charset="0"/>
              </a:rPr>
              <a:t>Edit. </a:t>
            </a:r>
            <a:endParaRPr lang="en-US" sz="2000" dirty="0" smtClean="0">
              <a:solidFill>
                <a:srgbClr val="000000"/>
              </a:solidFill>
              <a:latin typeface="Calibri" panose="020F0502020204030204" pitchFamily="34" charset="0"/>
            </a:endParaRPr>
          </a:p>
          <a:p>
            <a:pPr marL="514350" indent="-514350">
              <a:buFont typeface="+mj-lt"/>
              <a:buAutoNum type="arabicPeriod"/>
            </a:pPr>
            <a:r>
              <a:rPr lang="en-US" sz="2000" dirty="0" smtClean="0">
                <a:solidFill>
                  <a:srgbClr val="000000"/>
                </a:solidFill>
                <a:latin typeface="Calibri" panose="020F0502020204030204" pitchFamily="34" charset="0"/>
              </a:rPr>
              <a:t>On </a:t>
            </a:r>
            <a:r>
              <a:rPr lang="en-US" sz="2000" dirty="0">
                <a:solidFill>
                  <a:srgbClr val="000000"/>
                </a:solidFill>
                <a:latin typeface="Calibri" panose="020F0502020204030204" pitchFamily="34" charset="0"/>
              </a:rPr>
              <a:t>the Volunteer Assignment Edit page, </a:t>
            </a:r>
            <a:r>
              <a:rPr lang="en-US" sz="2000" dirty="0"/>
              <a:t>e</a:t>
            </a:r>
            <a:r>
              <a:rPr lang="en-US" sz="2000" dirty="0" smtClean="0"/>
              <a:t>nd </a:t>
            </a:r>
            <a:r>
              <a:rPr lang="en-US" sz="2000" dirty="0"/>
              <a:t>all Tax-Aide assignment. </a:t>
            </a:r>
            <a:r>
              <a:rPr lang="en-US" sz="2000" i="1" dirty="0" smtClean="0"/>
              <a:t>If </a:t>
            </a:r>
            <a:r>
              <a:rPr lang="en-US" sz="2000" i="1" dirty="0"/>
              <a:t>PV status =Deceased/Under Consideration, change it to </a:t>
            </a:r>
            <a:r>
              <a:rPr lang="en-US" sz="2000" i="1" dirty="0" smtClean="0"/>
              <a:t>Volunteer so that you can and </a:t>
            </a:r>
            <a:r>
              <a:rPr lang="en-US" sz="2000" i="1" dirty="0"/>
              <a:t>end all assignments. </a:t>
            </a:r>
            <a:r>
              <a:rPr lang="en-US" sz="2000" i="1" dirty="0" smtClean="0"/>
              <a:t> </a:t>
            </a:r>
          </a:p>
          <a:p>
            <a:pPr marL="514350" indent="-514350">
              <a:buFont typeface="+mj-lt"/>
              <a:buAutoNum type="arabicPeriod"/>
            </a:pPr>
            <a:r>
              <a:rPr lang="en-US" sz="2000" dirty="0" smtClean="0"/>
              <a:t>On Contact page, scroll down to Program Volunteer section. </a:t>
            </a:r>
          </a:p>
          <a:p>
            <a:pPr marL="514350" indent="-514350">
              <a:buFont typeface="+mj-lt"/>
              <a:buAutoNum type="arabicPeriod"/>
            </a:pPr>
            <a:r>
              <a:rPr lang="en-US" sz="2000" dirty="0" smtClean="0"/>
              <a:t>Click Edit</a:t>
            </a:r>
          </a:p>
          <a:p>
            <a:pPr marL="514350" indent="-514350">
              <a:buFont typeface="+mj-lt"/>
              <a:buAutoNum type="arabicPeriod"/>
            </a:pPr>
            <a:r>
              <a:rPr lang="en-US" sz="2000" dirty="0" smtClean="0"/>
              <a:t>Change </a:t>
            </a:r>
            <a:r>
              <a:rPr lang="en-US" sz="2000" dirty="0"/>
              <a:t>Program Volunteer status = </a:t>
            </a:r>
            <a:r>
              <a:rPr lang="en-US" sz="2000" dirty="0" smtClean="0"/>
              <a:t>Deceased</a:t>
            </a:r>
          </a:p>
          <a:p>
            <a:pPr marL="514350" indent="-514350">
              <a:buFont typeface="+mj-lt"/>
              <a:buAutoNum type="arabicPeriod"/>
            </a:pPr>
            <a:r>
              <a:rPr lang="en-US" sz="2000" i="1" dirty="0" smtClean="0"/>
              <a:t>Click on Save. </a:t>
            </a:r>
            <a:endParaRPr lang="en-US" sz="2000" i="1" dirty="0"/>
          </a:p>
          <a:p>
            <a:pPr marL="0" indent="0">
              <a:buNone/>
            </a:pPr>
            <a:r>
              <a:rPr lang="en-US" sz="2000" dirty="0"/>
              <a:t> </a:t>
            </a:r>
          </a:p>
          <a:p>
            <a:pPr marL="0" indent="0">
              <a:buNone/>
            </a:pPr>
            <a:endParaRPr lang="en-US" sz="2000" dirty="0"/>
          </a:p>
        </p:txBody>
      </p:sp>
      <p:sp>
        <p:nvSpPr>
          <p:cNvPr id="4" name="Slide Number Placeholder 3"/>
          <p:cNvSpPr>
            <a:spLocks noGrp="1"/>
          </p:cNvSpPr>
          <p:nvPr>
            <p:ph type="sldNum" sz="quarter" idx="12"/>
          </p:nvPr>
        </p:nvSpPr>
        <p:spPr/>
        <p:txBody>
          <a:bodyPr/>
          <a:lstStyle/>
          <a:p>
            <a:r>
              <a:rPr lang="en-US" smtClean="0">
                <a:solidFill>
                  <a:prstClr val="white"/>
                </a:solidFill>
              </a:rPr>
              <a:t>Page </a:t>
            </a:r>
            <a:fld id="{56856005-70BF-4897-BEE7-F06D51F21211}" type="slidenum">
              <a:rPr lang="en-US" smtClean="0">
                <a:solidFill>
                  <a:prstClr val="white"/>
                </a:solidFill>
              </a:rPr>
              <a:pPr/>
              <a:t>14</a:t>
            </a:fld>
            <a:endParaRPr lang="en-US" dirty="0">
              <a:solidFill>
                <a:prstClr val="white"/>
              </a:solidFill>
            </a:endParaRPr>
          </a:p>
        </p:txBody>
      </p:sp>
      <p:sp>
        <p:nvSpPr>
          <p:cNvPr id="5" name="Title 1"/>
          <p:cNvSpPr>
            <a:spLocks noGrp="1"/>
          </p:cNvSpPr>
          <p:nvPr>
            <p:ph type="title"/>
          </p:nvPr>
        </p:nvSpPr>
        <p:spPr/>
        <p:txBody>
          <a:bodyPr/>
          <a:lstStyle/>
          <a:p>
            <a:r>
              <a:rPr lang="en-US" dirty="0" smtClean="0"/>
              <a:t>Updating Deceased </a:t>
            </a:r>
            <a:r>
              <a:rPr lang="en-US" smtClean="0"/>
              <a:t>Volunteer’s Record</a:t>
            </a:r>
            <a:endParaRPr lang="en-US" dirty="0"/>
          </a:p>
        </p:txBody>
      </p:sp>
    </p:spTree>
    <p:extLst>
      <p:ext uri="{BB962C8B-B14F-4D97-AF65-F5344CB8AC3E}">
        <p14:creationId xmlns:p14="http://schemas.microsoft.com/office/powerpoint/2010/main" val="2304771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Content Covered</a:t>
            </a:r>
            <a:endParaRPr lang="en-US" sz="4000" dirty="0"/>
          </a:p>
        </p:txBody>
      </p:sp>
      <p:sp>
        <p:nvSpPr>
          <p:cNvPr id="7" name="Content Placeholder 6"/>
          <p:cNvSpPr>
            <a:spLocks noGrp="1"/>
          </p:cNvSpPr>
          <p:nvPr>
            <p:ph idx="1"/>
          </p:nvPr>
        </p:nvSpPr>
        <p:spPr>
          <a:xfrm>
            <a:off x="457200" y="914400"/>
            <a:ext cx="8229600" cy="5135563"/>
          </a:xfrm>
        </p:spPr>
        <p:txBody>
          <a:bodyPr>
            <a:noAutofit/>
          </a:bodyPr>
          <a:lstStyle/>
          <a:p>
            <a:pPr marL="53975" indent="0">
              <a:spcBef>
                <a:spcPts val="600"/>
              </a:spcBef>
              <a:spcAft>
                <a:spcPts val="600"/>
              </a:spcAft>
              <a:buNone/>
            </a:pPr>
            <a:r>
              <a:rPr lang="en-US" sz="2800" dirty="0"/>
              <a:t>In this training you will learn how to…</a:t>
            </a:r>
          </a:p>
          <a:p>
            <a:pPr>
              <a:spcBef>
                <a:spcPts val="600"/>
              </a:spcBef>
              <a:spcAft>
                <a:spcPts val="600"/>
              </a:spcAft>
            </a:pPr>
            <a:r>
              <a:rPr lang="en-US" sz="2800" dirty="0" smtClean="0"/>
              <a:t>How volunteer information is structured within the New Volunteer Portal</a:t>
            </a:r>
          </a:p>
          <a:p>
            <a:pPr>
              <a:spcBef>
                <a:spcPts val="600"/>
              </a:spcBef>
              <a:spcAft>
                <a:spcPts val="600"/>
              </a:spcAft>
            </a:pPr>
            <a:r>
              <a:rPr lang="en-US" sz="2800" dirty="0" smtClean="0"/>
              <a:t>Roles for volunteer management and when to contact ADS</a:t>
            </a:r>
          </a:p>
          <a:p>
            <a:pPr>
              <a:spcBef>
                <a:spcPts val="600"/>
              </a:spcBef>
              <a:spcAft>
                <a:spcPts val="600"/>
              </a:spcAft>
            </a:pPr>
            <a:r>
              <a:rPr lang="en-US" sz="2800" dirty="0" smtClean="0"/>
              <a:t>Update </a:t>
            </a:r>
            <a:r>
              <a:rPr lang="en-US" sz="2800" dirty="0"/>
              <a:t>volunteer contact information</a:t>
            </a:r>
          </a:p>
          <a:p>
            <a:pPr marL="0" indent="0">
              <a:spcBef>
                <a:spcPts val="600"/>
              </a:spcBef>
              <a:spcAft>
                <a:spcPts val="600"/>
              </a:spcAft>
              <a:buNone/>
            </a:pPr>
            <a:endParaRPr lang="en-US" sz="2800" dirty="0"/>
          </a:p>
          <a:p>
            <a:pPr marL="53975" indent="0">
              <a:spcBef>
                <a:spcPts val="600"/>
              </a:spcBef>
              <a:spcAft>
                <a:spcPts val="600"/>
              </a:spcAft>
              <a:buNone/>
            </a:pPr>
            <a:endParaRPr lang="en-US" sz="2800" dirty="0"/>
          </a:p>
          <a:p>
            <a:pPr marL="514350" indent="-514350">
              <a:spcBef>
                <a:spcPts val="600"/>
              </a:spcBef>
              <a:spcAft>
                <a:spcPts val="600"/>
              </a:spcAft>
              <a:buFont typeface="+mj-lt"/>
              <a:buAutoNum type="romanUcPeriod"/>
            </a:pPr>
            <a:endParaRPr lang="en-US" sz="28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2</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8720684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What’s New? </a:t>
            </a:r>
            <a:endParaRPr lang="en-US" sz="4000" dirty="0"/>
          </a:p>
        </p:txBody>
      </p:sp>
      <p:sp>
        <p:nvSpPr>
          <p:cNvPr id="7" name="Content Placeholder 6"/>
          <p:cNvSpPr>
            <a:spLocks noGrp="1"/>
          </p:cNvSpPr>
          <p:nvPr>
            <p:ph idx="1"/>
          </p:nvPr>
        </p:nvSpPr>
        <p:spPr>
          <a:xfrm>
            <a:off x="457200" y="914400"/>
            <a:ext cx="8229600" cy="5290593"/>
          </a:xfrm>
        </p:spPr>
        <p:txBody>
          <a:bodyPr>
            <a:noAutofit/>
          </a:bodyPr>
          <a:lstStyle/>
          <a:p>
            <a:pPr marL="0" indent="0">
              <a:spcBef>
                <a:spcPts val="0"/>
              </a:spcBef>
              <a:spcAft>
                <a:spcPts val="600"/>
              </a:spcAft>
              <a:buNone/>
            </a:pPr>
            <a:r>
              <a:rPr lang="en-US" sz="2800" u="sng" dirty="0" smtClean="0"/>
              <a:t>Assignments: </a:t>
            </a:r>
          </a:p>
          <a:p>
            <a:pPr>
              <a:spcBef>
                <a:spcPts val="0"/>
              </a:spcBef>
              <a:spcAft>
                <a:spcPts val="600"/>
              </a:spcAft>
            </a:pPr>
            <a:r>
              <a:rPr lang="en-US" sz="2800" dirty="0" smtClean="0"/>
              <a:t>Assignment </a:t>
            </a:r>
            <a:r>
              <a:rPr lang="en-US" sz="2800" dirty="0"/>
              <a:t>includes respective program level (e.g. TA-R05-OH2-D01 District Coordinator)</a:t>
            </a:r>
          </a:p>
          <a:p>
            <a:pPr>
              <a:spcBef>
                <a:spcPts val="0"/>
              </a:spcBef>
              <a:spcAft>
                <a:spcPts val="600"/>
              </a:spcAft>
            </a:pPr>
            <a:r>
              <a:rPr lang="en-US" sz="2800" dirty="0"/>
              <a:t>Volunteer </a:t>
            </a:r>
            <a:r>
              <a:rPr lang="en-US" sz="2800" dirty="0" smtClean="0"/>
              <a:t>leaders </a:t>
            </a:r>
            <a:r>
              <a:rPr lang="en-US" sz="2800" dirty="0"/>
              <a:t>can hold more than one </a:t>
            </a:r>
            <a:r>
              <a:rPr lang="en-US" sz="2800" dirty="0" smtClean="0"/>
              <a:t>assignment </a:t>
            </a:r>
            <a:r>
              <a:rPr lang="en-US" sz="2800" dirty="0"/>
              <a:t>under the same </a:t>
            </a:r>
            <a:r>
              <a:rPr lang="en-US" sz="2800" dirty="0" smtClean="0"/>
              <a:t>role</a:t>
            </a:r>
          </a:p>
          <a:p>
            <a:pPr lvl="1">
              <a:spcBef>
                <a:spcPts val="0"/>
              </a:spcBef>
              <a:spcAft>
                <a:spcPts val="600"/>
              </a:spcAft>
            </a:pPr>
            <a:r>
              <a:rPr lang="en-US" dirty="0" smtClean="0"/>
              <a:t>i.e. a </a:t>
            </a:r>
            <a:r>
              <a:rPr lang="en-US" dirty="0"/>
              <a:t>volunteer who is a LC for </a:t>
            </a:r>
            <a:r>
              <a:rPr lang="en-US" dirty="0" smtClean="0"/>
              <a:t>two </a:t>
            </a:r>
            <a:r>
              <a:rPr lang="en-US" dirty="0"/>
              <a:t>sites will have </a:t>
            </a:r>
            <a:r>
              <a:rPr lang="en-US" dirty="0" smtClean="0"/>
              <a:t>two </a:t>
            </a:r>
            <a:r>
              <a:rPr lang="en-US" dirty="0"/>
              <a:t>LC assignments</a:t>
            </a:r>
          </a:p>
          <a:p>
            <a:pPr>
              <a:spcBef>
                <a:spcPts val="0"/>
              </a:spcBef>
              <a:spcAft>
                <a:spcPts val="600"/>
              </a:spcAft>
            </a:pPr>
            <a:r>
              <a:rPr lang="en-US" sz="2800" dirty="0"/>
              <a:t>For the 2015-2016 season, </a:t>
            </a:r>
            <a:r>
              <a:rPr lang="en-US" sz="2800" dirty="0" smtClean="0"/>
              <a:t>non-leaders </a:t>
            </a:r>
            <a:r>
              <a:rPr lang="en-US" sz="2800" dirty="0"/>
              <a:t>will have only one </a:t>
            </a:r>
            <a:r>
              <a:rPr lang="en-US" sz="2800" dirty="0" smtClean="0"/>
              <a:t>assignment </a:t>
            </a:r>
            <a:r>
              <a:rPr lang="en-US" sz="2800" dirty="0"/>
              <a:t>regardless </a:t>
            </a:r>
            <a:r>
              <a:rPr lang="en-US" sz="2800" dirty="0" smtClean="0"/>
              <a:t>of how </a:t>
            </a:r>
            <a:r>
              <a:rPr lang="en-US" sz="2800" dirty="0"/>
              <a:t>many </a:t>
            </a:r>
            <a:r>
              <a:rPr lang="en-US" sz="2800" dirty="0" smtClean="0"/>
              <a:t>sites </a:t>
            </a:r>
            <a:r>
              <a:rPr lang="en-US" sz="2800" dirty="0"/>
              <a:t>they </a:t>
            </a:r>
            <a:r>
              <a:rPr lang="en-US" sz="2800" dirty="0" smtClean="0"/>
              <a:t>work at </a:t>
            </a:r>
          </a:p>
          <a:p>
            <a:pPr>
              <a:spcBef>
                <a:spcPts val="0"/>
              </a:spcBef>
              <a:spcAft>
                <a:spcPts val="600"/>
              </a:spcAft>
            </a:pPr>
            <a:endParaRPr lang="en-US" sz="2800" dirty="0"/>
          </a:p>
          <a:p>
            <a:pPr>
              <a:spcBef>
                <a:spcPts val="0"/>
              </a:spcBef>
              <a:spcAft>
                <a:spcPts val="600"/>
              </a:spcAft>
            </a:pPr>
            <a:endParaRPr lang="en-US" sz="2800" dirty="0"/>
          </a:p>
          <a:p>
            <a:pPr>
              <a:spcBef>
                <a:spcPts val="0"/>
              </a:spcBef>
              <a:spcAft>
                <a:spcPts val="600"/>
              </a:spcAft>
            </a:pPr>
            <a:endParaRPr lang="en-US" sz="2800" dirty="0"/>
          </a:p>
          <a:p>
            <a:pPr marL="514350" indent="-514350">
              <a:spcBef>
                <a:spcPts val="0"/>
              </a:spcBef>
              <a:spcAft>
                <a:spcPts val="600"/>
              </a:spcAft>
              <a:buFont typeface="+mj-lt"/>
              <a:buAutoNum type="romanUcPeriod"/>
            </a:pPr>
            <a:endParaRPr lang="en-US" sz="28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3</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158869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What’s New? (Cont’d) </a:t>
            </a:r>
            <a:endParaRPr lang="en-US" sz="4000" dirty="0"/>
          </a:p>
        </p:txBody>
      </p:sp>
      <p:sp>
        <p:nvSpPr>
          <p:cNvPr id="7" name="Content Placeholder 6"/>
          <p:cNvSpPr>
            <a:spLocks noGrp="1"/>
          </p:cNvSpPr>
          <p:nvPr>
            <p:ph idx="1"/>
          </p:nvPr>
        </p:nvSpPr>
        <p:spPr>
          <a:xfrm>
            <a:off x="457200" y="914400"/>
            <a:ext cx="8229600" cy="5290593"/>
          </a:xfrm>
        </p:spPr>
        <p:txBody>
          <a:bodyPr>
            <a:noAutofit/>
          </a:bodyPr>
          <a:lstStyle/>
          <a:p>
            <a:pPr marL="0" indent="0">
              <a:spcBef>
                <a:spcPts val="0"/>
              </a:spcBef>
              <a:spcAft>
                <a:spcPts val="600"/>
              </a:spcAft>
              <a:buNone/>
            </a:pPr>
            <a:r>
              <a:rPr lang="en-US" sz="2800" u="sng" dirty="0" smtClean="0"/>
              <a:t>Supervisor:</a:t>
            </a:r>
            <a:endParaRPr lang="en-US" sz="2800" u="sng" dirty="0"/>
          </a:p>
          <a:p>
            <a:pPr>
              <a:spcBef>
                <a:spcPts val="0"/>
              </a:spcBef>
              <a:spcAft>
                <a:spcPts val="600"/>
              </a:spcAft>
            </a:pPr>
            <a:r>
              <a:rPr lang="en-US" sz="2800" dirty="0"/>
              <a:t>P</a:t>
            </a:r>
            <a:r>
              <a:rPr lang="en-US" sz="2800" dirty="0" smtClean="0"/>
              <a:t>re-determined </a:t>
            </a:r>
            <a:r>
              <a:rPr lang="en-US" sz="2800" dirty="0"/>
              <a:t>by the assigned position </a:t>
            </a:r>
          </a:p>
          <a:p>
            <a:pPr>
              <a:spcBef>
                <a:spcPts val="0"/>
              </a:spcBef>
              <a:spcAft>
                <a:spcPts val="600"/>
              </a:spcAft>
            </a:pPr>
            <a:r>
              <a:rPr lang="en-US" sz="2800" dirty="0"/>
              <a:t>No need to move subordinates when volunteer in supervisory position </a:t>
            </a:r>
            <a:r>
              <a:rPr lang="en-US" sz="2800" dirty="0" smtClean="0"/>
              <a:t>changes</a:t>
            </a:r>
          </a:p>
          <a:p>
            <a:pPr marL="0" indent="0">
              <a:spcBef>
                <a:spcPts val="0"/>
              </a:spcBef>
              <a:spcAft>
                <a:spcPts val="600"/>
              </a:spcAft>
              <a:buNone/>
            </a:pPr>
            <a:r>
              <a:rPr lang="en-US" sz="2800" u="sng" dirty="0" smtClean="0"/>
              <a:t>Data Update: </a:t>
            </a:r>
          </a:p>
          <a:p>
            <a:pPr>
              <a:spcBef>
                <a:spcPts val="0"/>
              </a:spcBef>
              <a:spcAft>
                <a:spcPts val="600"/>
              </a:spcAft>
            </a:pPr>
            <a:r>
              <a:rPr lang="en-US" sz="2800" dirty="0" smtClean="0"/>
              <a:t>Volunteers </a:t>
            </a:r>
            <a:r>
              <a:rPr lang="en-US" sz="2800" dirty="0"/>
              <a:t>can modify their own </a:t>
            </a:r>
            <a:r>
              <a:rPr lang="en-US" sz="2800" dirty="0" smtClean="0"/>
              <a:t>personal data</a:t>
            </a:r>
            <a:endParaRPr lang="en-US" sz="2800" dirty="0"/>
          </a:p>
          <a:p>
            <a:pPr>
              <a:spcBef>
                <a:spcPts val="0"/>
              </a:spcBef>
              <a:spcAft>
                <a:spcPts val="600"/>
              </a:spcAft>
            </a:pPr>
            <a:endParaRPr lang="en-US" sz="2800" dirty="0"/>
          </a:p>
          <a:p>
            <a:pPr>
              <a:spcBef>
                <a:spcPts val="0"/>
              </a:spcBef>
              <a:spcAft>
                <a:spcPts val="600"/>
              </a:spcAft>
            </a:pPr>
            <a:endParaRPr lang="en-US" sz="2800" dirty="0"/>
          </a:p>
          <a:p>
            <a:pPr>
              <a:spcBef>
                <a:spcPts val="0"/>
              </a:spcBef>
              <a:spcAft>
                <a:spcPts val="600"/>
              </a:spcAft>
            </a:pPr>
            <a:endParaRPr lang="en-US" sz="2800" dirty="0"/>
          </a:p>
          <a:p>
            <a:pPr marL="514350" indent="-514350">
              <a:spcBef>
                <a:spcPts val="0"/>
              </a:spcBef>
              <a:spcAft>
                <a:spcPts val="600"/>
              </a:spcAft>
              <a:buFont typeface="+mj-lt"/>
              <a:buAutoNum type="romanUcPeriod"/>
            </a:pPr>
            <a:endParaRPr lang="en-US" sz="2800" dirty="0"/>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4</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38217858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2024" y="274320"/>
            <a:ext cx="6208776" cy="487362"/>
          </a:xfrm>
        </p:spPr>
        <p:txBody>
          <a:bodyPr/>
          <a:lstStyle/>
          <a:p>
            <a:r>
              <a:rPr lang="en-US" sz="3500" dirty="0" smtClean="0"/>
              <a:t>Roles </a:t>
            </a:r>
            <a:r>
              <a:rPr lang="en-US" sz="3500" dirty="0"/>
              <a:t>for Volunteer Management</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43356118"/>
              </p:ext>
            </p:extLst>
          </p:nvPr>
        </p:nvGraphicFramePr>
        <p:xfrm>
          <a:off x="304797" y="1298575"/>
          <a:ext cx="8610603" cy="3282753"/>
        </p:xfrm>
        <a:graphic>
          <a:graphicData uri="http://schemas.openxmlformats.org/drawingml/2006/table">
            <a:tbl>
              <a:tblPr firstRow="1" bandRow="1">
                <a:tableStyleId>{073A0DAA-6AF3-43AB-8588-CEC1D06C72B9}</a:tableStyleId>
              </a:tblPr>
              <a:tblGrid>
                <a:gridCol w="5181600"/>
                <a:gridCol w="1524001"/>
                <a:gridCol w="1905002"/>
              </a:tblGrid>
              <a:tr h="382410">
                <a:tc>
                  <a:txBody>
                    <a:bodyPr/>
                    <a:lstStyle/>
                    <a:p>
                      <a:pPr algn="l"/>
                      <a:endParaRPr lang="en-US" sz="2400" dirty="0"/>
                    </a:p>
                  </a:txBody>
                  <a:tcPr marT="45693" marB="45693"/>
                </a:tc>
                <a:tc>
                  <a:txBody>
                    <a:bodyPr/>
                    <a:lstStyle/>
                    <a:p>
                      <a:pPr algn="ctr"/>
                      <a:r>
                        <a:rPr lang="en-US" sz="2400" dirty="0" smtClean="0"/>
                        <a:t>ADS</a:t>
                      </a:r>
                      <a:endParaRPr lang="en-US" sz="2400" dirty="0"/>
                    </a:p>
                  </a:txBody>
                  <a:tcPr marT="45693" marB="45693"/>
                </a:tc>
                <a:tc>
                  <a:txBody>
                    <a:bodyPr/>
                    <a:lstStyle/>
                    <a:p>
                      <a:pPr algn="ctr"/>
                      <a:r>
                        <a:rPr lang="en-US" sz="2400" dirty="0" smtClean="0"/>
                        <a:t>DC</a:t>
                      </a:r>
                      <a:endParaRPr lang="en-US" sz="2400" dirty="0"/>
                    </a:p>
                  </a:txBody>
                  <a:tcPr marT="45693" marB="45693"/>
                </a:tc>
              </a:tr>
              <a:tr h="454079">
                <a:tc>
                  <a:txBody>
                    <a:bodyPr/>
                    <a:lstStyle/>
                    <a:p>
                      <a:r>
                        <a:rPr lang="en-US" sz="2400" dirty="0" smtClean="0"/>
                        <a:t>Update volunteer contact information</a:t>
                      </a:r>
                    </a:p>
                  </a:txBody>
                  <a:tcPr marT="45693" marB="45693"/>
                </a:tc>
                <a:tc>
                  <a:txBody>
                    <a:bodyPr/>
                    <a:lstStyle/>
                    <a:p>
                      <a:pPr marL="0" indent="0" algn="ctr">
                        <a:buFont typeface="Arial" pitchFamily="34" charset="0"/>
                        <a:buNone/>
                      </a:pPr>
                      <a:r>
                        <a:rPr lang="en-US" sz="2400" dirty="0" smtClean="0"/>
                        <a:t>X</a:t>
                      </a:r>
                      <a:endParaRPr lang="en-US" sz="2400" dirty="0"/>
                    </a:p>
                  </a:txBody>
                  <a:tcPr marT="45693" marB="45693" anchor="ctr"/>
                </a:tc>
                <a:tc>
                  <a:txBody>
                    <a:bodyPr/>
                    <a:lstStyle/>
                    <a:p>
                      <a:pPr algn="ctr"/>
                      <a:r>
                        <a:rPr lang="en-US" sz="2400" dirty="0" smtClean="0"/>
                        <a:t>X</a:t>
                      </a:r>
                      <a:endParaRPr lang="en-US" sz="2400" dirty="0"/>
                    </a:p>
                  </a:txBody>
                  <a:tcPr marT="45693" marB="45693" anchor="ctr"/>
                </a:tc>
              </a:tr>
              <a:tr h="382410">
                <a:tc>
                  <a:txBody>
                    <a:bodyPr/>
                    <a:lstStyle/>
                    <a:p>
                      <a:r>
                        <a:rPr lang="en-US" sz="2400" dirty="0" smtClean="0"/>
                        <a:t>Add a volunteer job assignment</a:t>
                      </a:r>
                      <a:endParaRPr lang="en-US" sz="2400" dirty="0"/>
                    </a:p>
                  </a:txBody>
                  <a:tcPr marT="45693" marB="45693"/>
                </a:tc>
                <a:tc>
                  <a:txBody>
                    <a:bodyPr/>
                    <a:lstStyle/>
                    <a:p>
                      <a:pPr algn="ctr"/>
                      <a:r>
                        <a:rPr lang="en-US" sz="2400" dirty="0" smtClean="0"/>
                        <a:t>X</a:t>
                      </a:r>
                      <a:endParaRPr lang="en-US" sz="2400" dirty="0"/>
                    </a:p>
                  </a:txBody>
                  <a:tcPr marT="45693" marB="45693" anchor="ctr"/>
                </a:tc>
                <a:tc rowSpan="3">
                  <a:txBody>
                    <a:bodyPr/>
                    <a:lstStyle/>
                    <a:p>
                      <a:r>
                        <a:rPr lang="en-US" sz="2400" dirty="0" smtClean="0"/>
                        <a:t>Contact your ADS</a:t>
                      </a:r>
                      <a:r>
                        <a:rPr lang="en-US" sz="2400" baseline="0" dirty="0" smtClean="0"/>
                        <a:t> for these functions</a:t>
                      </a:r>
                      <a:endParaRPr lang="en-US" sz="2400" dirty="0" smtClean="0"/>
                    </a:p>
                  </a:txBody>
                  <a:tcPr marT="45693" marB="45693" anchor="ctr"/>
                </a:tc>
              </a:tr>
              <a:tr h="561049">
                <a:tc>
                  <a:txBody>
                    <a:bodyPr/>
                    <a:lstStyle/>
                    <a:p>
                      <a:r>
                        <a:rPr lang="en-US" sz="2400" dirty="0" smtClean="0"/>
                        <a:t>Ending a volunteer job assignment</a:t>
                      </a:r>
                    </a:p>
                  </a:txBody>
                  <a:tcPr marT="45693" marB="45693"/>
                </a:tc>
                <a:tc>
                  <a:txBody>
                    <a:bodyPr/>
                    <a:lstStyle/>
                    <a:p>
                      <a:pPr marL="0" indent="0" algn="ctr">
                        <a:buFont typeface="Arial" pitchFamily="34" charset="0"/>
                        <a:buNone/>
                      </a:pPr>
                      <a:r>
                        <a:rPr lang="en-US" sz="2400" dirty="0" smtClean="0"/>
                        <a:t>X</a:t>
                      </a:r>
                      <a:endParaRPr lang="en-US" sz="2400" dirty="0"/>
                    </a:p>
                  </a:txBody>
                  <a:tcPr marT="45693" marB="45693" anchor="ctr"/>
                </a:tc>
                <a:tc vMerge="1">
                  <a:txBody>
                    <a:bodyPr/>
                    <a:lstStyle/>
                    <a:p>
                      <a:endParaRPr lang="en-US" sz="1800" dirty="0"/>
                    </a:p>
                  </a:txBody>
                  <a:tcPr marT="45693" marB="45693"/>
                </a:tc>
              </a:tr>
              <a:tr h="669259">
                <a:tc>
                  <a:txBody>
                    <a:bodyPr/>
                    <a:lstStyle/>
                    <a:p>
                      <a:r>
                        <a:rPr lang="en-US" sz="2400" baseline="0" dirty="0" smtClean="0"/>
                        <a:t>Transfer a volunteer to a different district or split-state</a:t>
                      </a:r>
                    </a:p>
                  </a:txBody>
                  <a:tcPr marT="45693" marB="45693"/>
                </a:tc>
                <a:tc>
                  <a:txBody>
                    <a:bodyPr/>
                    <a:lstStyle/>
                    <a:p>
                      <a:pPr algn="ctr"/>
                      <a:r>
                        <a:rPr lang="en-US" sz="2400" dirty="0" smtClean="0"/>
                        <a:t>X</a:t>
                      </a:r>
                      <a:endParaRPr lang="en-US" sz="2400" dirty="0"/>
                    </a:p>
                  </a:txBody>
                  <a:tcPr marT="45693" marB="45693" anchor="ctr"/>
                </a:tc>
                <a:tc vMerge="1">
                  <a:txBody>
                    <a:bodyPr/>
                    <a:lstStyle/>
                    <a:p>
                      <a:endParaRPr lang="en-US" sz="1800" dirty="0"/>
                    </a:p>
                  </a:txBody>
                  <a:tcPr marT="45693" marB="45693"/>
                </a:tc>
              </a:tr>
              <a:tr h="5273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Update a deceased volunteer’s record</a:t>
                      </a:r>
                    </a:p>
                  </a:txBody>
                  <a:tcPr marT="45693" marB="45693"/>
                </a:tc>
                <a:tc>
                  <a:txBody>
                    <a:bodyPr/>
                    <a:lstStyle/>
                    <a:p>
                      <a:pPr algn="ctr"/>
                      <a:r>
                        <a:rPr lang="en-US" sz="2400" dirty="0" smtClean="0"/>
                        <a:t>X</a:t>
                      </a:r>
                      <a:endParaRPr lang="en-US" sz="2400" dirty="0"/>
                    </a:p>
                  </a:txBody>
                  <a:tcPr marT="45693" marB="45693"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X</a:t>
                      </a:r>
                      <a:endParaRPr lang="en-US" sz="2400" dirty="0"/>
                    </a:p>
                  </a:txBody>
                  <a:tcPr marT="45693" marB="45693" anchor="ctr"/>
                </a:tc>
              </a:tr>
            </a:tbl>
          </a:graphicData>
        </a:graphic>
      </p:graphicFrame>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5</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spTree>
    <p:extLst>
      <p:ext uri="{BB962C8B-B14F-4D97-AF65-F5344CB8AC3E}">
        <p14:creationId xmlns:p14="http://schemas.microsoft.com/office/powerpoint/2010/main" val="2158869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Information </a:t>
            </a:r>
            <a:r>
              <a:rPr lang="en-US" sz="4000" dirty="0"/>
              <a:t>Structure</a:t>
            </a:r>
          </a:p>
        </p:txBody>
      </p:sp>
      <p:sp>
        <p:nvSpPr>
          <p:cNvPr id="5" name="Slide Number Placeholder 4"/>
          <p:cNvSpPr>
            <a:spLocks noGrp="1"/>
          </p:cNvSpPr>
          <p:nvPr>
            <p:ph type="sldNum" sz="quarter" idx="12"/>
          </p:nvPr>
        </p:nvSpPr>
        <p:spPr>
          <a:xfrm>
            <a:off x="6583841" y="6492875"/>
            <a:ext cx="2133600" cy="365125"/>
          </a:xfrm>
        </p:spPr>
        <p:txBody>
          <a:bodyPr/>
          <a:lstStyle/>
          <a:p>
            <a:r>
              <a:rPr lang="en-US" dirty="0" smtClean="0">
                <a:solidFill>
                  <a:prstClr val="white"/>
                </a:solidFill>
              </a:rPr>
              <a:t>Page </a:t>
            </a:r>
            <a:fld id="{56856005-70BF-4897-BEE7-F06D51F21211}" type="slidenum">
              <a:rPr lang="en-US" smtClean="0">
                <a:solidFill>
                  <a:prstClr val="white"/>
                </a:solidFill>
              </a:rPr>
              <a:pPr/>
              <a:t>6</a:t>
            </a:fld>
            <a:endParaRPr lang="en-US" dirty="0">
              <a:solidFill>
                <a:prstClr val="white"/>
              </a:solidFill>
            </a:endParaRPr>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prstClr val="white"/>
                </a:solidFill>
              </a:rPr>
              <a:t>AARP Foundation Tax-Aide</a:t>
            </a:r>
            <a:endParaRPr lang="en-US" sz="1200" dirty="0">
              <a:solidFill>
                <a:prstClr val="white"/>
              </a:solidFill>
            </a:endParaRPr>
          </a:p>
        </p:txBody>
      </p:sp>
      <p:grpSp>
        <p:nvGrpSpPr>
          <p:cNvPr id="8" name="Group 7"/>
          <p:cNvGrpSpPr>
            <a:grpSpLocks/>
          </p:cNvGrpSpPr>
          <p:nvPr/>
        </p:nvGrpSpPr>
        <p:grpSpPr bwMode="auto">
          <a:xfrm>
            <a:off x="615991" y="952276"/>
            <a:ext cx="7772399" cy="5410537"/>
            <a:chOff x="1995" y="2306"/>
            <a:chExt cx="7799" cy="8212"/>
          </a:xfrm>
        </p:grpSpPr>
        <p:cxnSp>
          <p:nvCxnSpPr>
            <p:cNvPr id="9" name="Straight Connector 8"/>
            <p:cNvCxnSpPr/>
            <p:nvPr/>
          </p:nvCxnSpPr>
          <p:spPr bwMode="auto">
            <a:xfrm>
              <a:off x="3615" y="5198"/>
              <a:ext cx="0" cy="2984"/>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10" name="Straight Connector 9"/>
            <p:cNvCxnSpPr/>
            <p:nvPr/>
          </p:nvCxnSpPr>
          <p:spPr bwMode="auto">
            <a:xfrm>
              <a:off x="5220" y="7858"/>
              <a:ext cx="2085" cy="0"/>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11" name="Straight Connector 10"/>
            <p:cNvCxnSpPr/>
            <p:nvPr/>
          </p:nvCxnSpPr>
          <p:spPr bwMode="auto">
            <a:xfrm>
              <a:off x="5220" y="7148"/>
              <a:ext cx="0" cy="710"/>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12" name="Straight Connector 11"/>
            <p:cNvCxnSpPr/>
            <p:nvPr/>
          </p:nvCxnSpPr>
          <p:spPr bwMode="auto">
            <a:xfrm>
              <a:off x="8340" y="3202"/>
              <a:ext cx="0" cy="465"/>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13" name="Straight Connector 12"/>
            <p:cNvCxnSpPr/>
            <p:nvPr/>
          </p:nvCxnSpPr>
          <p:spPr bwMode="auto">
            <a:xfrm>
              <a:off x="7305" y="3667"/>
              <a:ext cx="0" cy="5730"/>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cxnSp>
          <p:nvCxnSpPr>
            <p:cNvPr id="14" name="Straight Connector 13"/>
            <p:cNvCxnSpPr/>
            <p:nvPr/>
          </p:nvCxnSpPr>
          <p:spPr bwMode="auto">
            <a:xfrm>
              <a:off x="4215" y="3187"/>
              <a:ext cx="0" cy="488"/>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grpSp>
          <p:nvGrpSpPr>
            <p:cNvPr id="15" name="Group 14"/>
            <p:cNvGrpSpPr>
              <a:grpSpLocks/>
            </p:cNvGrpSpPr>
            <p:nvPr/>
          </p:nvGrpSpPr>
          <p:grpSpPr bwMode="auto">
            <a:xfrm>
              <a:off x="1995" y="2306"/>
              <a:ext cx="7799" cy="8212"/>
              <a:chOff x="1995" y="2306"/>
              <a:chExt cx="7799" cy="8212"/>
            </a:xfrm>
          </p:grpSpPr>
          <p:cxnSp>
            <p:nvCxnSpPr>
              <p:cNvPr id="16" name="Straight Connector 15"/>
              <p:cNvCxnSpPr/>
              <p:nvPr/>
            </p:nvCxnSpPr>
            <p:spPr bwMode="auto">
              <a:xfrm flipH="1" flipV="1">
                <a:off x="4215" y="3667"/>
                <a:ext cx="4125" cy="8"/>
              </a:xfrm>
              <a:prstGeom prst="line">
                <a:avLst/>
              </a:prstGeom>
              <a:noFill/>
              <a:ln w="15875">
                <a:solidFill>
                  <a:schemeClr val="tx1">
                    <a:lumMod val="100000"/>
                    <a:lumOff val="0"/>
                  </a:schemeClr>
                </a:solidFill>
                <a:round/>
                <a:headEnd/>
                <a:tailEnd/>
              </a:ln>
              <a:extLst>
                <a:ext uri="{909E8E84-426E-40DD-AFC4-6F175D3DCCD1}">
                  <a14:hiddenFill xmlns:a14="http://schemas.microsoft.com/office/drawing/2010/main">
                    <a:noFill/>
                  </a14:hiddenFill>
                </a:ext>
              </a:extLst>
            </p:spPr>
          </p:cxnSp>
          <p:sp>
            <p:nvSpPr>
              <p:cNvPr id="17" name="AutoShape 8"/>
              <p:cNvSpPr>
                <a:spLocks noChangeArrowheads="1"/>
              </p:cNvSpPr>
              <p:nvPr/>
            </p:nvSpPr>
            <p:spPr bwMode="auto">
              <a:xfrm>
                <a:off x="6900" y="2306"/>
                <a:ext cx="2894" cy="1147"/>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Role</a:t>
                </a:r>
                <a:r>
                  <a:rPr lang="en-US" dirty="0">
                    <a:effectLst/>
                    <a:latin typeface="Cambria"/>
                    <a:ea typeface="Times New Roman"/>
                    <a:cs typeface="Times New Roman"/>
                  </a:rPr>
                  <a:t> - Job </a:t>
                </a:r>
                <a:r>
                  <a:rPr lang="en-US" dirty="0" smtClean="0">
                    <a:effectLst/>
                    <a:latin typeface="Cambria"/>
                    <a:ea typeface="Times New Roman"/>
                    <a:cs typeface="Times New Roman"/>
                  </a:rPr>
                  <a:t>Title</a:t>
                </a:r>
                <a:endParaRPr lang="en-US" dirty="0">
                  <a:effectLst/>
                  <a:latin typeface="Cambria"/>
                  <a:ea typeface="Times New Roman"/>
                  <a:cs typeface="Times New Roman"/>
                </a:endParaRPr>
              </a:p>
              <a:p>
                <a:pPr marL="0" marR="0">
                  <a:spcBef>
                    <a:spcPts val="0"/>
                  </a:spcBef>
                  <a:spcAft>
                    <a:spcPts val="0"/>
                  </a:spcAft>
                </a:pPr>
                <a:r>
                  <a:rPr lang="en-US" dirty="0">
                    <a:effectLst/>
                    <a:latin typeface="Cambria"/>
                    <a:ea typeface="Times New Roman"/>
                    <a:cs typeface="Times New Roman"/>
                  </a:rPr>
                  <a:t>(example: Counselor)</a:t>
                </a:r>
              </a:p>
            </p:txBody>
          </p:sp>
          <p:sp>
            <p:nvSpPr>
              <p:cNvPr id="18" name="Rounded Rectangle 17"/>
              <p:cNvSpPr>
                <a:spLocks noChangeArrowheads="1"/>
              </p:cNvSpPr>
              <p:nvPr/>
            </p:nvSpPr>
            <p:spPr bwMode="auto">
              <a:xfrm>
                <a:off x="3195" y="9273"/>
                <a:ext cx="6555" cy="1245"/>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Assignment</a:t>
                </a:r>
                <a:r>
                  <a:rPr lang="en-US" dirty="0">
                    <a:effectLst/>
                    <a:latin typeface="Cambria"/>
                    <a:ea typeface="Times New Roman"/>
                    <a:cs typeface="Times New Roman"/>
                  </a:rPr>
                  <a:t> - a specific volunteer filling a specific opening</a:t>
                </a:r>
              </a:p>
              <a:p>
                <a:pPr marL="0" marR="0">
                  <a:spcBef>
                    <a:spcPts val="0"/>
                  </a:spcBef>
                  <a:spcAft>
                    <a:spcPts val="0"/>
                  </a:spcAft>
                </a:pPr>
                <a:r>
                  <a:rPr lang="en-US" dirty="0">
                    <a:effectLst/>
                    <a:latin typeface="Cambria"/>
                    <a:ea typeface="Times New Roman"/>
                    <a:cs typeface="Times New Roman"/>
                  </a:rPr>
                  <a:t>(example: TA-R01-CT1-D01-S10053138 Counselor Jane Smith)</a:t>
                </a:r>
              </a:p>
            </p:txBody>
          </p:sp>
          <p:sp>
            <p:nvSpPr>
              <p:cNvPr id="19" name="Rounded Rectangle 18"/>
              <p:cNvSpPr>
                <a:spLocks noChangeArrowheads="1"/>
              </p:cNvSpPr>
              <p:nvPr/>
            </p:nvSpPr>
            <p:spPr bwMode="auto">
              <a:xfrm>
                <a:off x="3974" y="3810"/>
                <a:ext cx="5819" cy="1157"/>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Position</a:t>
                </a:r>
                <a:r>
                  <a:rPr lang="en-US" dirty="0">
                    <a:effectLst/>
                    <a:latin typeface="Cambria"/>
                    <a:ea typeface="Times New Roman"/>
                    <a:cs typeface="Times New Roman"/>
                  </a:rPr>
                  <a:t> - a specific opening on the organization chart</a:t>
                </a:r>
              </a:p>
              <a:p>
                <a:pPr marL="0" marR="0">
                  <a:spcBef>
                    <a:spcPts val="0"/>
                  </a:spcBef>
                  <a:spcAft>
                    <a:spcPts val="0"/>
                  </a:spcAft>
                </a:pPr>
                <a:r>
                  <a:rPr lang="en-US" dirty="0">
                    <a:effectLst/>
                    <a:latin typeface="Cambria"/>
                    <a:ea typeface="Times New Roman"/>
                    <a:cs typeface="Times New Roman"/>
                  </a:rPr>
                  <a:t>(example: TA-R01-CT1-D01-S10053138 Counselor)</a:t>
                </a:r>
              </a:p>
            </p:txBody>
          </p:sp>
          <p:sp>
            <p:nvSpPr>
              <p:cNvPr id="20" name="AutoShape 11"/>
              <p:cNvSpPr>
                <a:spLocks noChangeArrowheads="1"/>
              </p:cNvSpPr>
              <p:nvPr/>
            </p:nvSpPr>
            <p:spPr bwMode="auto">
              <a:xfrm>
                <a:off x="3178" y="6470"/>
                <a:ext cx="2564" cy="1124"/>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Contact</a:t>
                </a:r>
                <a:r>
                  <a:rPr lang="en-US" dirty="0">
                    <a:effectLst/>
                    <a:latin typeface="Cambria"/>
                    <a:ea typeface="Times New Roman"/>
                    <a:cs typeface="Times New Roman"/>
                  </a:rPr>
                  <a:t> - Volunteer </a:t>
                </a:r>
              </a:p>
              <a:p>
                <a:pPr marL="0" marR="0">
                  <a:spcBef>
                    <a:spcPts val="0"/>
                  </a:spcBef>
                  <a:spcAft>
                    <a:spcPts val="0"/>
                  </a:spcAft>
                </a:pPr>
                <a:r>
                  <a:rPr lang="en-US" dirty="0">
                    <a:effectLst/>
                    <a:latin typeface="Cambria"/>
                    <a:ea typeface="Times New Roman"/>
                    <a:cs typeface="Times New Roman"/>
                  </a:rPr>
                  <a:t>(example: Jane Smith) </a:t>
                </a:r>
              </a:p>
            </p:txBody>
          </p:sp>
          <p:sp>
            <p:nvSpPr>
              <p:cNvPr id="21" name="AutoShape 13"/>
              <p:cNvSpPr>
                <a:spLocks noChangeArrowheads="1"/>
              </p:cNvSpPr>
              <p:nvPr/>
            </p:nvSpPr>
            <p:spPr bwMode="auto">
              <a:xfrm>
                <a:off x="1995" y="2306"/>
                <a:ext cx="4395" cy="1157"/>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Program</a:t>
                </a:r>
                <a:r>
                  <a:rPr lang="en-US" dirty="0">
                    <a:effectLst/>
                    <a:latin typeface="Cambria"/>
                    <a:ea typeface="Times New Roman"/>
                    <a:cs typeface="Times New Roman"/>
                  </a:rPr>
                  <a:t> - Geographical location</a:t>
                </a:r>
              </a:p>
              <a:p>
                <a:pPr marL="0" marR="0">
                  <a:spcBef>
                    <a:spcPts val="0"/>
                  </a:spcBef>
                  <a:spcAft>
                    <a:spcPts val="0"/>
                  </a:spcAft>
                </a:pPr>
                <a:r>
                  <a:rPr lang="en-US" dirty="0">
                    <a:effectLst/>
                    <a:latin typeface="Cambria"/>
                    <a:ea typeface="Times New Roman"/>
                    <a:cs typeface="Times New Roman"/>
                  </a:rPr>
                  <a:t>(example: TA-R01-CT1-D01-S10053138</a:t>
                </a:r>
                <a:r>
                  <a:rPr lang="en-US" sz="1500" dirty="0">
                    <a:effectLst/>
                    <a:latin typeface="Cambria"/>
                    <a:ea typeface="Times New Roman"/>
                    <a:cs typeface="Times New Roman"/>
                  </a:rPr>
                  <a:t>)</a:t>
                </a:r>
              </a:p>
            </p:txBody>
          </p:sp>
          <p:sp>
            <p:nvSpPr>
              <p:cNvPr id="22" name="AutoShape 14"/>
              <p:cNvSpPr>
                <a:spLocks noChangeArrowheads="1"/>
              </p:cNvSpPr>
              <p:nvPr/>
            </p:nvSpPr>
            <p:spPr bwMode="auto">
              <a:xfrm>
                <a:off x="3195" y="7973"/>
                <a:ext cx="3660" cy="1087"/>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Addresses</a:t>
                </a:r>
                <a:r>
                  <a:rPr lang="en-US" dirty="0">
                    <a:effectLst/>
                    <a:latin typeface="Cambria"/>
                    <a:ea typeface="Times New Roman"/>
                    <a:cs typeface="Times New Roman"/>
                  </a:rPr>
                  <a:t> – Volunteer mailing, residence, seasonal addresses </a:t>
                </a:r>
              </a:p>
            </p:txBody>
          </p:sp>
          <p:sp>
            <p:nvSpPr>
              <p:cNvPr id="23" name="Rounded Rectangle 22"/>
              <p:cNvSpPr>
                <a:spLocks noChangeArrowheads="1"/>
              </p:cNvSpPr>
              <p:nvPr/>
            </p:nvSpPr>
            <p:spPr bwMode="auto">
              <a:xfrm>
                <a:off x="3195" y="5198"/>
                <a:ext cx="2894" cy="1041"/>
              </a:xfrm>
              <a:prstGeom prst="roundRect">
                <a:avLst>
                  <a:gd name="adj" fmla="val 16667"/>
                </a:avLst>
              </a:prstGeom>
              <a:solidFill>
                <a:schemeClr val="accent1">
                  <a:lumMod val="20000"/>
                  <a:lumOff val="80000"/>
                </a:schemeClr>
              </a:solidFill>
              <a:ln w="25400">
                <a:solidFill>
                  <a:schemeClr val="tx1">
                    <a:lumMod val="100000"/>
                    <a:lumOff val="0"/>
                  </a:schemeClr>
                </a:solidFill>
                <a:round/>
                <a:headEnd/>
                <a:tailEnd/>
              </a:ln>
            </p:spPr>
            <p:txBody>
              <a:bodyPr rot="0" vert="horz" wrap="square" lIns="91440" tIns="45720" rIns="91440" bIns="45720" anchor="t" anchorCtr="0" upright="1">
                <a:noAutofit/>
              </a:bodyPr>
              <a:lstStyle/>
              <a:p>
                <a:pPr marL="0" marR="0">
                  <a:spcBef>
                    <a:spcPts val="0"/>
                  </a:spcBef>
                  <a:spcAft>
                    <a:spcPts val="0"/>
                  </a:spcAft>
                </a:pPr>
                <a:r>
                  <a:rPr lang="en-US" b="1" dirty="0">
                    <a:effectLst/>
                    <a:latin typeface="Cambria"/>
                    <a:ea typeface="Times New Roman"/>
                    <a:cs typeface="Times New Roman"/>
                  </a:rPr>
                  <a:t>Program Volunteer</a:t>
                </a:r>
                <a:r>
                  <a:rPr lang="en-US" dirty="0">
                    <a:effectLst/>
                    <a:latin typeface="Cambria"/>
                    <a:ea typeface="Times New Roman"/>
                    <a:cs typeface="Times New Roman"/>
                  </a:rPr>
                  <a:t> - (example: Tax-Aide)</a:t>
                </a:r>
              </a:p>
            </p:txBody>
          </p:sp>
        </p:grpSp>
      </p:grpSp>
    </p:spTree>
    <p:extLst>
      <p:ext uri="{BB962C8B-B14F-4D97-AF65-F5344CB8AC3E}">
        <p14:creationId xmlns:p14="http://schemas.microsoft.com/office/powerpoint/2010/main" val="2158869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Dashboards</a:t>
            </a:r>
            <a:endParaRPr lang="en-US" sz="4000" dirty="0"/>
          </a:p>
        </p:txBody>
      </p:sp>
      <p:sp>
        <p:nvSpPr>
          <p:cNvPr id="5" name="Slide Number Placeholder 4"/>
          <p:cNvSpPr>
            <a:spLocks noGrp="1"/>
          </p:cNvSpPr>
          <p:nvPr>
            <p:ph type="sldNum" sz="quarter" idx="12"/>
          </p:nvPr>
        </p:nvSpPr>
        <p:spPr>
          <a:xfrm>
            <a:off x="6583841" y="6492875"/>
            <a:ext cx="2133600" cy="365125"/>
          </a:xfrm>
        </p:spPr>
        <p:txBody>
          <a:bodyPr/>
          <a:lstStyle/>
          <a:p>
            <a:pPr algn="r"/>
            <a:r>
              <a:rPr lang="en-US" dirty="0" smtClean="0"/>
              <a:t>Page </a:t>
            </a:r>
            <a:fld id="{56856005-70BF-4897-BEE7-F06D51F21211}" type="slidenum">
              <a:rPr lang="en-US" smtClean="0"/>
              <a:pPr algn="r"/>
              <a:t>7</a:t>
            </a:fld>
            <a:endParaRPr lang="en-US" dirty="0"/>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
        <p:nvSpPr>
          <p:cNvPr id="13" name="Rectangle 12" hidden="1"/>
          <p:cNvSpPr/>
          <p:nvPr/>
        </p:nvSpPr>
        <p:spPr>
          <a:xfrm>
            <a:off x="304800" y="5410200"/>
            <a:ext cx="8610600" cy="538609"/>
          </a:xfrm>
          <a:prstGeom prst="rect">
            <a:avLst/>
          </a:prstGeom>
        </p:spPr>
        <p:txBody>
          <a:bodyPr wrap="square">
            <a:spAutoFit/>
          </a:bodyPr>
          <a:lstStyle/>
          <a:p>
            <a:pPr marL="53975" indent="0">
              <a:buFont typeface="Arial" panose="020B0604020202020204" pitchFamily="34" charset="0"/>
              <a:buNone/>
            </a:pPr>
            <a:r>
              <a:rPr lang="en-US" sz="2900" b="1" dirty="0" smtClean="0"/>
              <a:t>Dashboards</a:t>
            </a:r>
            <a:r>
              <a:rPr lang="en-US" sz="2900" dirty="0" smtClean="0"/>
              <a:t> populate prospective Tax-Aide Volunteers.</a:t>
            </a:r>
          </a:p>
        </p:txBody>
      </p:sp>
      <p:grpSp>
        <p:nvGrpSpPr>
          <p:cNvPr id="4" name="Group 3"/>
          <p:cNvGrpSpPr/>
          <p:nvPr/>
        </p:nvGrpSpPr>
        <p:grpSpPr>
          <a:xfrm>
            <a:off x="114300" y="1207476"/>
            <a:ext cx="8839200" cy="4687219"/>
            <a:chOff x="114300" y="1207476"/>
            <a:chExt cx="8839200" cy="4687219"/>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 y="1207476"/>
              <a:ext cx="8839200" cy="3059724"/>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grpSp>
          <p:nvGrpSpPr>
            <p:cNvPr id="30" name="Group 29"/>
            <p:cNvGrpSpPr/>
            <p:nvPr/>
          </p:nvGrpSpPr>
          <p:grpSpPr>
            <a:xfrm>
              <a:off x="114300" y="2438400"/>
              <a:ext cx="8839200" cy="3456295"/>
              <a:chOff x="114300" y="2628900"/>
              <a:chExt cx="8839200" cy="3456295"/>
            </a:xfrm>
          </p:grpSpPr>
          <p:sp>
            <p:nvSpPr>
              <p:cNvPr id="8" name="Rectangle 7"/>
              <p:cNvSpPr/>
              <p:nvPr/>
            </p:nvSpPr>
            <p:spPr>
              <a:xfrm>
                <a:off x="3048000" y="2628900"/>
                <a:ext cx="2971800" cy="19431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114300" y="4838700"/>
                <a:ext cx="8839200" cy="1246495"/>
              </a:xfrm>
              <a:prstGeom prst="rect">
                <a:avLst/>
              </a:prstGeom>
            </p:spPr>
            <p:txBody>
              <a:bodyPr wrap="square">
                <a:spAutoFit/>
              </a:bodyPr>
              <a:lstStyle/>
              <a:p>
                <a:r>
                  <a:rPr lang="en-US" sz="2500" dirty="0" smtClean="0"/>
                  <a:t>The </a:t>
                </a:r>
                <a:r>
                  <a:rPr lang="en-US" sz="2500" b="1" dirty="0" smtClean="0"/>
                  <a:t>Volunteers </a:t>
                </a:r>
                <a:r>
                  <a:rPr lang="en-US" sz="2500" dirty="0" smtClean="0"/>
                  <a:t>column shows a preview of the </a:t>
                </a:r>
                <a:r>
                  <a:rPr lang="en-US" sz="2500" b="1" dirty="0" smtClean="0"/>
                  <a:t>Volunteers Report</a:t>
                </a:r>
                <a:r>
                  <a:rPr lang="en-US" sz="2500" dirty="0" smtClean="0"/>
                  <a:t>. To access the </a:t>
                </a:r>
                <a:r>
                  <a:rPr lang="en-US" sz="2500" b="1" dirty="0" smtClean="0"/>
                  <a:t>Volunteers Report</a:t>
                </a:r>
                <a:r>
                  <a:rPr lang="en-US" sz="2500" dirty="0" smtClean="0"/>
                  <a:t>, click any line in the </a:t>
                </a:r>
                <a:r>
                  <a:rPr lang="en-US" sz="2500" b="1" dirty="0" smtClean="0"/>
                  <a:t>Volunteers</a:t>
                </a:r>
                <a:r>
                  <a:rPr lang="en-US" sz="2500" dirty="0" smtClean="0"/>
                  <a:t> preview. </a:t>
                </a:r>
              </a:p>
            </p:txBody>
          </p:sp>
        </p:grpSp>
      </p:grpSp>
    </p:spTree>
    <p:extLst>
      <p:ext uri="{BB962C8B-B14F-4D97-AF65-F5344CB8AC3E}">
        <p14:creationId xmlns:p14="http://schemas.microsoft.com/office/powerpoint/2010/main" val="17773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000" dirty="0" smtClean="0"/>
              <a:t>Volunteers Report</a:t>
            </a:r>
            <a:endParaRPr lang="en-US" sz="4000" dirty="0"/>
          </a:p>
        </p:txBody>
      </p:sp>
      <p:sp>
        <p:nvSpPr>
          <p:cNvPr id="5" name="Slide Number Placeholder 4"/>
          <p:cNvSpPr>
            <a:spLocks noGrp="1"/>
          </p:cNvSpPr>
          <p:nvPr>
            <p:ph type="sldNum" sz="quarter" idx="12"/>
          </p:nvPr>
        </p:nvSpPr>
        <p:spPr>
          <a:xfrm>
            <a:off x="6583841" y="6492875"/>
            <a:ext cx="2133600" cy="365125"/>
          </a:xfrm>
        </p:spPr>
        <p:txBody>
          <a:bodyPr/>
          <a:lstStyle/>
          <a:p>
            <a:pPr algn="r"/>
            <a:r>
              <a:rPr lang="en-US" dirty="0" smtClean="0"/>
              <a:t>Page </a:t>
            </a:r>
            <a:fld id="{56856005-70BF-4897-BEE7-F06D51F21211}" type="slidenum">
              <a:rPr lang="en-US" smtClean="0"/>
              <a:pPr algn="r"/>
              <a:t>8</a:t>
            </a:fld>
            <a:endParaRPr lang="en-US" dirty="0"/>
          </a:p>
        </p:txBody>
      </p:sp>
      <p:sp>
        <p:nvSpPr>
          <p:cNvPr id="2" name="Rectangle 1"/>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grpSp>
        <p:nvGrpSpPr>
          <p:cNvPr id="3" name="Group 24"/>
          <p:cNvGrpSpPr/>
          <p:nvPr/>
        </p:nvGrpSpPr>
        <p:grpSpPr>
          <a:xfrm>
            <a:off x="304800" y="1028701"/>
            <a:ext cx="8534400" cy="5219699"/>
            <a:chOff x="304800" y="1029497"/>
            <a:chExt cx="8534400" cy="5256115"/>
          </a:xfrm>
        </p:grpSpPr>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1029497"/>
              <a:ext cx="8107228" cy="4220238"/>
            </a:xfrm>
            <a:prstGeom prst="rect">
              <a:avLst/>
            </a:prstGeom>
            <a:noFill/>
            <a:ln w="9525">
              <a:solidFill>
                <a:schemeClr val="tx1"/>
              </a:solidFill>
              <a:miter lim="800000"/>
              <a:headEnd/>
              <a:tailEnd/>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Lst>
          </p:spPr>
        </p:pic>
        <p:sp>
          <p:nvSpPr>
            <p:cNvPr id="23" name="TextBox 22"/>
            <p:cNvSpPr txBox="1"/>
            <p:nvPr/>
          </p:nvSpPr>
          <p:spPr>
            <a:xfrm>
              <a:off x="304800" y="5448817"/>
              <a:ext cx="8534400" cy="836795"/>
            </a:xfrm>
            <a:prstGeom prst="rect">
              <a:avLst/>
            </a:prstGeom>
            <a:noFill/>
          </p:spPr>
          <p:txBody>
            <a:bodyPr wrap="square" rtlCol="0">
              <a:spAutoFit/>
            </a:bodyPr>
            <a:lstStyle/>
            <a:p>
              <a:r>
                <a:rPr lang="en-US" sz="2400" dirty="0" smtClean="0"/>
                <a:t>The </a:t>
              </a:r>
              <a:r>
                <a:rPr lang="en-US" sz="2400" b="1" dirty="0" smtClean="0"/>
                <a:t>Volunteers Report </a:t>
              </a:r>
              <a:r>
                <a:rPr lang="en-US" sz="2400" dirty="0" smtClean="0"/>
                <a:t>lists all current volunteers and information from their Contact record. </a:t>
              </a:r>
              <a:endParaRPr lang="en-US" sz="2400" dirty="0"/>
            </a:p>
          </p:txBody>
        </p:sp>
      </p:grpSp>
    </p:spTree>
    <p:extLst>
      <p:ext uri="{BB962C8B-B14F-4D97-AF65-F5344CB8AC3E}">
        <p14:creationId xmlns:p14="http://schemas.microsoft.com/office/powerpoint/2010/main" val="177732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3003769"/>
            <a:ext cx="7772400" cy="1362075"/>
          </a:xfrm>
        </p:spPr>
        <p:txBody>
          <a:bodyPr/>
          <a:lstStyle/>
          <a:p>
            <a:r>
              <a:rPr lang="en-US" dirty="0" smtClean="0"/>
              <a:t>DEMO: Updating Volunteer Contact Information</a:t>
            </a:r>
            <a:endParaRPr lang="en-US" dirty="0"/>
          </a:p>
        </p:txBody>
      </p:sp>
      <p:sp>
        <p:nvSpPr>
          <p:cNvPr id="4" name="Slide Number Placeholder 3"/>
          <p:cNvSpPr>
            <a:spLocks noGrp="1"/>
          </p:cNvSpPr>
          <p:nvPr>
            <p:ph type="sldNum" sz="quarter" idx="12"/>
          </p:nvPr>
        </p:nvSpPr>
        <p:spPr>
          <a:xfrm>
            <a:off x="6572169" y="6492875"/>
            <a:ext cx="2133600" cy="365125"/>
          </a:xfrm>
        </p:spPr>
        <p:txBody>
          <a:bodyPr/>
          <a:lstStyle/>
          <a:p>
            <a:r>
              <a:rPr lang="en-US" dirty="0" smtClean="0"/>
              <a:t>Page </a:t>
            </a:r>
            <a:fld id="{56856005-70BF-4897-BEE7-F06D51F21211}" type="slidenum">
              <a:rPr lang="en-US" smtClean="0"/>
              <a:pPr/>
              <a:t>9</a:t>
            </a:fld>
            <a:endParaRPr lang="en-US" dirty="0"/>
          </a:p>
        </p:txBody>
      </p:sp>
      <p:sp>
        <p:nvSpPr>
          <p:cNvPr id="5" name="Rectangle 4"/>
          <p:cNvSpPr/>
          <p:nvPr/>
        </p:nvSpPr>
        <p:spPr>
          <a:xfrm>
            <a:off x="15756" y="6495392"/>
            <a:ext cx="2254469" cy="346841"/>
          </a:xfrm>
          <a:prstGeom prst="rect">
            <a:avLst/>
          </a:prstGeom>
          <a:solidFill>
            <a:srgbClr val="ED23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AARP Foundation Tax-Aide</a:t>
            </a:r>
            <a:endParaRPr lang="en-US" sz="1200" dirty="0"/>
          </a:p>
        </p:txBody>
      </p:sp>
    </p:spTree>
    <p:extLst>
      <p:ext uri="{BB962C8B-B14F-4D97-AF65-F5344CB8AC3E}">
        <p14:creationId xmlns:p14="http://schemas.microsoft.com/office/powerpoint/2010/main" val="911202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4344</TotalTime>
  <Words>1344</Words>
  <Application>Microsoft Office PowerPoint</Application>
  <PresentationFormat>On-screen Show (4:3)</PresentationFormat>
  <Paragraphs>162</Paragraphs>
  <Slides>14</Slides>
  <Notes>13</Notes>
  <HiddenSlides>4</HiddenSlides>
  <MMClips>0</MMClips>
  <ScaleCrop>false</ScaleCrop>
  <HeadingPairs>
    <vt:vector size="4" baseType="variant">
      <vt:variant>
        <vt:lpstr>Theme</vt:lpstr>
      </vt:variant>
      <vt:variant>
        <vt:i4>5</vt:i4>
      </vt:variant>
      <vt:variant>
        <vt:lpstr>Slide Titles</vt:lpstr>
      </vt:variant>
      <vt:variant>
        <vt:i4>14</vt:i4>
      </vt:variant>
    </vt:vector>
  </HeadingPairs>
  <TitlesOfParts>
    <vt:vector size="19" baseType="lpstr">
      <vt:lpstr>Office Theme</vt:lpstr>
      <vt:lpstr>1_Office Theme</vt:lpstr>
      <vt:lpstr>2_Office Theme</vt:lpstr>
      <vt:lpstr>3_Office Theme</vt:lpstr>
      <vt:lpstr>4_Office Theme</vt:lpstr>
      <vt:lpstr>PowerPoint Presentation</vt:lpstr>
      <vt:lpstr>Content Covered</vt:lpstr>
      <vt:lpstr>What’s New? </vt:lpstr>
      <vt:lpstr>What’s New? (Cont’d) </vt:lpstr>
      <vt:lpstr>Roles for Volunteer Management</vt:lpstr>
      <vt:lpstr>Information Structure</vt:lpstr>
      <vt:lpstr>Dashboards</vt:lpstr>
      <vt:lpstr>Volunteers Report</vt:lpstr>
      <vt:lpstr>DEMO: Updating Volunteer Contact Information</vt:lpstr>
      <vt:lpstr>PowerPoint Presentation</vt:lpstr>
      <vt:lpstr>Updating Volunteer Contact Information</vt:lpstr>
      <vt:lpstr>DEMO: updating a deceased volunteer’s record </vt:lpstr>
      <vt:lpstr>PowerPoint Presentation</vt:lpstr>
      <vt:lpstr>Updating Deceased Volunteer’s Record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NOC New Volunteer Portal Standard</dc:title>
  <dc:creator>Elizabeth Hitomi</dc:creator>
  <cp:lastModifiedBy>Max</cp:lastModifiedBy>
  <cp:revision>288</cp:revision>
  <cp:lastPrinted>2015-10-02T02:02:38Z</cp:lastPrinted>
  <dcterms:created xsi:type="dcterms:W3CDTF">2013-05-27T22:06:43Z</dcterms:created>
  <dcterms:modified xsi:type="dcterms:W3CDTF">2016-01-01T18:45:38Z</dcterms:modified>
</cp:coreProperties>
</file>