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4358" r:id="rId1"/>
  </p:sldMasterIdLst>
  <p:notesMasterIdLst>
    <p:notesMasterId r:id="rId21"/>
  </p:notesMasterIdLst>
  <p:handoutMasterIdLst>
    <p:handoutMasterId r:id="rId22"/>
  </p:handoutMasterIdLst>
  <p:sldIdLst>
    <p:sldId id="310" r:id="rId2"/>
    <p:sldId id="344" r:id="rId3"/>
    <p:sldId id="345" r:id="rId4"/>
    <p:sldId id="314" r:id="rId5"/>
    <p:sldId id="327" r:id="rId6"/>
    <p:sldId id="331" r:id="rId7"/>
    <p:sldId id="332" r:id="rId8"/>
    <p:sldId id="346" r:id="rId9"/>
    <p:sldId id="347" r:id="rId10"/>
    <p:sldId id="329" r:id="rId11"/>
    <p:sldId id="343" r:id="rId12"/>
    <p:sldId id="330" r:id="rId13"/>
    <p:sldId id="348" r:id="rId14"/>
    <p:sldId id="349" r:id="rId15"/>
    <p:sldId id="350" r:id="rId16"/>
    <p:sldId id="351" r:id="rId17"/>
    <p:sldId id="352" r:id="rId18"/>
    <p:sldId id="353" r:id="rId19"/>
    <p:sldId id="35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93">
          <p15:clr>
            <a:srgbClr val="A4A3A4"/>
          </p15:clr>
        </p15:guide>
        <p15:guide id="4"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1" autoAdjust="0"/>
    <p:restoredTop sz="74257" autoAdjust="0"/>
  </p:normalViewPr>
  <p:slideViewPr>
    <p:cSldViewPr>
      <p:cViewPr varScale="1">
        <p:scale>
          <a:sx n="81" d="100"/>
          <a:sy n="81" d="100"/>
        </p:scale>
        <p:origin x="1494" y="90"/>
      </p:cViewPr>
      <p:guideLst>
        <p:guide orient="horz" pos="2160"/>
        <p:guide pos="3840"/>
      </p:guideLst>
    </p:cSldViewPr>
  </p:slideViewPr>
  <p:outlineViewPr>
    <p:cViewPr varScale="1">
      <p:scale>
        <a:sx n="170" d="200"/>
        <a:sy n="170" d="200"/>
      </p:scale>
      <p:origin x="-780" y="-84"/>
    </p:cViewPr>
  </p:outlineViewPr>
  <p:notesTextViewPr>
    <p:cViewPr>
      <p:scale>
        <a:sx n="130" d="100"/>
        <a:sy n="130" d="100"/>
      </p:scale>
      <p:origin x="0" y="0"/>
    </p:cViewPr>
  </p:notesTextViewPr>
  <p:sorterViewPr>
    <p:cViewPr>
      <p:scale>
        <a:sx n="100" d="100"/>
        <a:sy n="100" d="100"/>
      </p:scale>
      <p:origin x="0" y="0"/>
    </p:cViewPr>
  </p:sorterViewPr>
  <p:notesViewPr>
    <p:cSldViewPr>
      <p:cViewPr varScale="1">
        <p:scale>
          <a:sx n="86" d="100"/>
          <a:sy n="86" d="100"/>
        </p:scale>
        <p:origin x="3030" y="66"/>
      </p:cViewPr>
      <p:guideLst>
        <p:guide orient="horz" pos="2880"/>
        <p:guide pos="2160"/>
        <p:guide orient="horz" pos="2993"/>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92"/>
          </a:xfrm>
          <a:prstGeom prst="rect">
            <a:avLst/>
          </a:prstGeom>
        </p:spPr>
        <p:txBody>
          <a:bodyPr vert="horz" wrap="square" lIns="96094" tIns="48047" rIns="96094" bIns="48047" numCol="1" anchor="t" anchorCtr="0" compatLnSpc="1">
            <a:prstTxWarp prst="textNoShape">
              <a:avLst/>
            </a:prstTxWarp>
          </a:bodyPr>
          <a:lstStyle>
            <a:lvl1pPr>
              <a:defRPr sz="1300">
                <a:latin typeface="Arial" panose="020B0604020202020204" pitchFamily="34" charset="0"/>
                <a:cs typeface="Arial" panose="020B0604020202020204" pitchFamily="34" charset="0"/>
              </a:defRPr>
            </a:lvl1pPr>
          </a:lstStyle>
          <a:p>
            <a:pPr>
              <a:defRPr/>
            </a:pPr>
            <a:endParaRPr lang="en-US" altLang="en-US" dirty="0">
              <a:latin typeface="Calibri" panose="020F0502020204030204" pitchFamily="34" charset="0"/>
              <a:cs typeface="Calibri" panose="020F0502020204030204" pitchFamily="34" charset="0"/>
            </a:endParaRPr>
          </a:p>
        </p:txBody>
      </p:sp>
      <p:sp>
        <p:nvSpPr>
          <p:cNvPr id="3" name="Date Placeholder 2"/>
          <p:cNvSpPr>
            <a:spLocks noGrp="1"/>
          </p:cNvSpPr>
          <p:nvPr>
            <p:ph type="dt" sz="quarter" idx="1"/>
          </p:nvPr>
        </p:nvSpPr>
        <p:spPr>
          <a:xfrm>
            <a:off x="4143587" y="0"/>
            <a:ext cx="3169920" cy="481792"/>
          </a:xfrm>
          <a:prstGeom prst="rect">
            <a:avLst/>
          </a:prstGeom>
        </p:spPr>
        <p:txBody>
          <a:bodyPr vert="horz" wrap="square" lIns="96094" tIns="48047" rIns="96094" bIns="48047" numCol="1" anchor="t" anchorCtr="0" compatLnSpc="1">
            <a:prstTxWarp prst="textNoShape">
              <a:avLst/>
            </a:prstTxWarp>
          </a:bodyPr>
          <a:lstStyle>
            <a:lvl1pPr algn="r">
              <a:defRPr sz="1300">
                <a:latin typeface="Arial" panose="020B0604020202020204" pitchFamily="34" charset="0"/>
                <a:cs typeface="Arial" panose="020B0604020202020204" pitchFamily="34" charset="0"/>
              </a:defRPr>
            </a:lvl1pPr>
          </a:lstStyle>
          <a:p>
            <a:pPr>
              <a:defRPr/>
            </a:pPr>
            <a:fld id="{B049D3CD-5865-4A8C-B87C-60678452E3BE}" type="datetimeFigureOut">
              <a:rPr lang="en-US" altLang="en-US">
                <a:latin typeface="Calibri" panose="020F0502020204030204" pitchFamily="34" charset="0"/>
                <a:cs typeface="Calibri" panose="020F0502020204030204" pitchFamily="34" charset="0"/>
              </a:rPr>
              <a:pPr>
                <a:defRPr/>
              </a:pPr>
              <a:t>12/3/2021</a:t>
            </a:fld>
            <a:endParaRPr lang="en-US" altLang="en-US" dirty="0">
              <a:latin typeface="Calibri" panose="020F0502020204030204" pitchFamily="34" charset="0"/>
              <a:cs typeface="Calibri" panose="020F0502020204030204" pitchFamily="34" charset="0"/>
            </a:endParaRPr>
          </a:p>
        </p:txBody>
      </p:sp>
      <p:sp>
        <p:nvSpPr>
          <p:cNvPr id="4" name="Footer Placeholder 3"/>
          <p:cNvSpPr>
            <a:spLocks noGrp="1"/>
          </p:cNvSpPr>
          <p:nvPr>
            <p:ph type="ftr" sz="quarter" idx="2"/>
          </p:nvPr>
        </p:nvSpPr>
        <p:spPr>
          <a:xfrm>
            <a:off x="0" y="9119408"/>
            <a:ext cx="3169920" cy="481792"/>
          </a:xfrm>
          <a:prstGeom prst="rect">
            <a:avLst/>
          </a:prstGeom>
        </p:spPr>
        <p:txBody>
          <a:bodyPr vert="horz" wrap="square" lIns="96094" tIns="48047" rIns="96094" bIns="48047" numCol="1" anchor="b" anchorCtr="0" compatLnSpc="1">
            <a:prstTxWarp prst="textNoShape">
              <a:avLst/>
            </a:prstTxWarp>
          </a:bodyPr>
          <a:lstStyle>
            <a:lvl1pPr>
              <a:defRPr sz="1300">
                <a:latin typeface="Arial" panose="020B0604020202020204" pitchFamily="34" charset="0"/>
                <a:cs typeface="Arial" panose="020B0604020202020204" pitchFamily="34" charset="0"/>
              </a:defRPr>
            </a:lvl1pPr>
          </a:lstStyle>
          <a:p>
            <a:pPr>
              <a:defRPr/>
            </a:pPr>
            <a:endParaRPr lang="en-US" altLang="en-US"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3"/>
          </p:nvPr>
        </p:nvSpPr>
        <p:spPr>
          <a:xfrm>
            <a:off x="4143587" y="9119408"/>
            <a:ext cx="3169920" cy="481792"/>
          </a:xfrm>
          <a:prstGeom prst="rect">
            <a:avLst/>
          </a:prstGeom>
        </p:spPr>
        <p:txBody>
          <a:bodyPr vert="horz" wrap="square" lIns="96094" tIns="48047" rIns="96094" bIns="48047" numCol="1" anchor="b" anchorCtr="0" compatLnSpc="1">
            <a:prstTxWarp prst="textNoShape">
              <a:avLst/>
            </a:prstTxWarp>
          </a:bodyPr>
          <a:lstStyle>
            <a:lvl1pPr algn="r">
              <a:defRPr sz="1300" smtClean="0"/>
            </a:lvl1pPr>
          </a:lstStyle>
          <a:p>
            <a:pPr>
              <a:defRPr/>
            </a:pPr>
            <a:fld id="{95A32519-5678-433F-B588-CD2A20111E6F}" type="slidenum">
              <a:rPr lang="en-US" altLang="en-US">
                <a:latin typeface="Calibri" panose="020F0502020204030204" pitchFamily="34" charset="0"/>
                <a:cs typeface="Calibri" panose="020F0502020204030204" pitchFamily="34" charset="0"/>
              </a:rPr>
              <a:pPr>
                <a:defRPr/>
              </a:pPr>
              <a:t>‹#›</a:t>
            </a:fld>
            <a:endParaRPr lang="en-US"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461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AutoShape 1"/>
          <p:cNvSpPr>
            <a:spLocks noChangeArrowheads="1"/>
          </p:cNvSpPr>
          <p:nvPr/>
        </p:nvSpPr>
        <p:spPr bwMode="auto">
          <a:xfrm>
            <a:off x="0" y="1"/>
            <a:ext cx="7315200" cy="96012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5123" name="AutoShape 2"/>
          <p:cNvSpPr>
            <a:spLocks noChangeArrowheads="1"/>
          </p:cNvSpPr>
          <p:nvPr/>
        </p:nvSpPr>
        <p:spPr bwMode="auto">
          <a:xfrm>
            <a:off x="0" y="1"/>
            <a:ext cx="7315200" cy="96012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5124" name="AutoShape 3"/>
          <p:cNvSpPr>
            <a:spLocks noChangeArrowheads="1"/>
          </p:cNvSpPr>
          <p:nvPr/>
        </p:nvSpPr>
        <p:spPr bwMode="auto">
          <a:xfrm>
            <a:off x="-6773" y="-8250"/>
            <a:ext cx="7315200" cy="96012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5125" name="Text Box 4"/>
          <p:cNvSpPr txBox="1">
            <a:spLocks noChangeArrowheads="1"/>
          </p:cNvSpPr>
          <p:nvPr/>
        </p:nvSpPr>
        <p:spPr bwMode="auto">
          <a:xfrm>
            <a:off x="0" y="1"/>
            <a:ext cx="3169920" cy="48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5126" name="Text Box 5"/>
          <p:cNvSpPr txBox="1">
            <a:spLocks noChangeArrowheads="1"/>
          </p:cNvSpPr>
          <p:nvPr/>
        </p:nvSpPr>
        <p:spPr bwMode="auto">
          <a:xfrm>
            <a:off x="4143587" y="1"/>
            <a:ext cx="3169920" cy="48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5129" name="Text Box 8"/>
          <p:cNvSpPr txBox="1">
            <a:spLocks noChangeArrowheads="1"/>
          </p:cNvSpPr>
          <p:nvPr/>
        </p:nvSpPr>
        <p:spPr bwMode="auto">
          <a:xfrm>
            <a:off x="0" y="9117758"/>
            <a:ext cx="3169920" cy="48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6094" tIns="48047" rIns="96094" bIns="48047" anchor="ctr"/>
          <a:lstStyle/>
          <a:p>
            <a:pPr eaLnBrk="1" hangingPunct="1">
              <a:buClr>
                <a:srgbClr val="000000"/>
              </a:buClr>
              <a:buSzPct val="100000"/>
              <a:buFont typeface="Times New Roman" panose="02020603050405020304" pitchFamily="18" charset="0"/>
              <a:buNone/>
            </a:pPr>
            <a:endParaRPr lang="en-US" altLang="en-US" dirty="0">
              <a:latin typeface="Calibri" panose="020F0502020204030204" pitchFamily="34" charset="0"/>
              <a:cs typeface="Calibri" panose="020F0502020204030204" pitchFamily="34" charset="0"/>
            </a:endParaRPr>
          </a:p>
        </p:txBody>
      </p:sp>
      <p:sp>
        <p:nvSpPr>
          <p:cNvPr id="2" name="Slide Image Placeholder 1"/>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3" name="Slide Number Placeholder 2"/>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7A03C1-AC4F-4536-8711-1A5013331000}" type="slidenum">
              <a:rPr lang="en-US" smtClean="0"/>
              <a:pPr/>
              <a:t>‹#›</a:t>
            </a:fld>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1169978"/>
      </p:ext>
    </p:extLst>
  </p:cSld>
  <p:clrMap bg1="lt1" tx1="dk1" bg2="lt2" tx2="dk2" accent1="accent1" accent2="accent2" accent3="accent3" accent4="accent4" accent5="accent5" accent6="accent6" hlink="hlink" folHlink="folHlink"/>
  <p:hf hdr="0" ftr="0" dt="0"/>
  <p:notesStyle>
    <a:lvl1pPr marL="171450" indent="-171450" algn="l" defTabSz="457200" rtl="0" eaLnBrk="0" fontAlgn="base" hangingPunct="0">
      <a:spcBef>
        <a:spcPct val="30000"/>
      </a:spcBef>
      <a:spcAft>
        <a:spcPct val="0"/>
      </a:spcAft>
      <a:buClr>
        <a:srgbClr val="000000"/>
      </a:buClr>
      <a:buSzPct val="100000"/>
      <a:buFont typeface="Arial" panose="020B0604020202020204" pitchFamily="34" charset="0"/>
      <a:buChar char="•"/>
      <a:defRPr sz="1200" b="1" kern="1200">
        <a:solidFill>
          <a:srgbClr val="000000"/>
        </a:solidFill>
        <a:latin typeface="Calibri" panose="020F0502020204030204" pitchFamily="34"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Arial" panose="020B0604020202020204" pitchFamily="34" charset="0"/>
      <a:buChar char="•"/>
      <a:defRPr sz="1200" b="1"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b="1"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Pub 4491 Training Guide What’s New section</a:t>
            </a:r>
          </a:p>
          <a:p>
            <a:r>
              <a:rPr lang="en-US" sz="1200" b="1" i="0" u="none" strike="noStrike" kern="1200" baseline="0" dirty="0">
                <a:solidFill>
                  <a:srgbClr val="000000"/>
                </a:solidFill>
                <a:latin typeface="Calibri" panose="020F0502020204030204" pitchFamily="34" charset="0"/>
                <a:ea typeface="+mn-ea"/>
                <a:cs typeface="+mn-cs"/>
              </a:rPr>
              <a:t>In TaxSlayer use Form 7202 to allow self-employed taxpayers to figure these credits. </a:t>
            </a:r>
          </a:p>
          <a:p>
            <a:pPr lvl="1"/>
            <a:r>
              <a:rPr lang="en-US" sz="1200" b="1" i="0" u="none" strike="noStrike" kern="1200" baseline="0" dirty="0">
                <a:solidFill>
                  <a:srgbClr val="000000"/>
                </a:solidFill>
                <a:latin typeface="Calibri" panose="020F0502020204030204" pitchFamily="34" charset="0"/>
                <a:ea typeface="+mn-ea"/>
                <a:cs typeface="+mn-cs"/>
              </a:rPr>
              <a:t>The two credits are included on Schedule 3 (Form 1040). </a:t>
            </a:r>
          </a:p>
          <a:p>
            <a:pPr lvl="1"/>
            <a:r>
              <a:rPr lang="en-US" sz="1200" b="1" i="0" u="none" strike="noStrike" kern="1200" baseline="0" dirty="0">
                <a:solidFill>
                  <a:srgbClr val="000000"/>
                </a:solidFill>
                <a:latin typeface="Calibri" panose="020F0502020204030204" pitchFamily="34" charset="0"/>
                <a:ea typeface="+mn-ea"/>
                <a:cs typeface="+mn-cs"/>
              </a:rPr>
              <a:t>Form 7202 is filed separately by each taxpayer with net self-employment earnings.</a:t>
            </a:r>
          </a:p>
          <a:p>
            <a:pPr lvl="1"/>
            <a:r>
              <a:rPr lang="en-US" sz="1200" b="1" i="0" u="none" strike="noStrike" kern="1200" baseline="0" dirty="0">
                <a:solidFill>
                  <a:srgbClr val="000000"/>
                </a:solidFill>
                <a:latin typeface="Calibri" panose="020F0502020204030204" pitchFamily="34" charset="0"/>
                <a:ea typeface="+mn-ea"/>
                <a:cs typeface="+mn-cs"/>
              </a:rPr>
              <a:t>A joint tax return may have two Forms 7202 attached.</a:t>
            </a:r>
          </a:p>
          <a:p>
            <a:pPr marL="57150" lvl="0" indent="-171450"/>
            <a:r>
              <a:rPr lang="en-US" sz="1200" b="1" i="0" u="none" strike="noStrike" kern="1200" baseline="0" dirty="0">
                <a:solidFill>
                  <a:srgbClr val="000000"/>
                </a:solidFill>
                <a:latin typeface="Calibri" panose="020F0502020204030204" pitchFamily="34" charset="0"/>
                <a:ea typeface="+mn-ea"/>
                <a:cs typeface="+mn-cs"/>
              </a:rPr>
              <a:t>Also see the NTTC Pub 4012 Volunteer Resource Guide, Tab H and </a:t>
            </a:r>
            <a:r>
              <a:rPr lang="en-US" sz="1200" b="1" i="0" u="sng" strike="noStrike" kern="1200" baseline="0" dirty="0">
                <a:solidFill>
                  <a:srgbClr val="0000FF"/>
                </a:solidFill>
                <a:latin typeface="Calibri" panose="020F0502020204030204" pitchFamily="34" charset="0"/>
                <a:ea typeface="+mn-ea"/>
                <a:cs typeface="+mn-cs"/>
              </a:rPr>
              <a:t>www.irs.gov/coronavirus-tax-relief-and-economic-impact-payments</a:t>
            </a:r>
          </a:p>
          <a:p>
            <a:endParaRPr lang="en-US" b="1"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1</a:t>
            </a:fld>
            <a:endParaRPr lang="en-US"/>
          </a:p>
        </p:txBody>
      </p:sp>
    </p:spTree>
    <p:extLst>
      <p:ext uri="{BB962C8B-B14F-4D97-AF65-F5344CB8AC3E}">
        <p14:creationId xmlns:p14="http://schemas.microsoft.com/office/powerpoint/2010/main" val="1237538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7A03C1-AC4F-4536-8711-1A5013331000}" type="slidenum">
              <a:rPr lang="en-US" smtClean="0"/>
              <a:pPr/>
              <a:t>16</a:t>
            </a:fld>
            <a:endParaRPr lang="en-US"/>
          </a:p>
        </p:txBody>
      </p:sp>
    </p:spTree>
    <p:extLst>
      <p:ext uri="{BB962C8B-B14F-4D97-AF65-F5344CB8AC3E}">
        <p14:creationId xmlns:p14="http://schemas.microsoft.com/office/powerpoint/2010/main" val="703982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7A03C1-AC4F-4536-8711-1A5013331000}" type="slidenum">
              <a:rPr lang="en-US" smtClean="0"/>
              <a:pPr/>
              <a:t>3</a:t>
            </a:fld>
            <a:endParaRPr lang="en-US"/>
          </a:p>
        </p:txBody>
      </p:sp>
    </p:spTree>
    <p:extLst>
      <p:ext uri="{BB962C8B-B14F-4D97-AF65-F5344CB8AC3E}">
        <p14:creationId xmlns:p14="http://schemas.microsoft.com/office/powerpoint/2010/main" val="79239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Taxpayer must provide the actual dates (MM/DD)</a:t>
            </a:r>
            <a:r>
              <a:rPr lang="en-US" baseline="0" dirty="0"/>
              <a:t> used for sick leave in 2021</a:t>
            </a:r>
          </a:p>
        </p:txBody>
      </p:sp>
      <p:sp>
        <p:nvSpPr>
          <p:cNvPr id="4" name="Slide Number Placeholder 3"/>
          <p:cNvSpPr>
            <a:spLocks noGrp="1"/>
          </p:cNvSpPr>
          <p:nvPr>
            <p:ph type="sldNum" sz="quarter" idx="10"/>
          </p:nvPr>
        </p:nvSpPr>
        <p:spPr/>
        <p:txBody>
          <a:bodyPr/>
          <a:lstStyle/>
          <a:p>
            <a:fld id="{897A03C1-AC4F-4536-8711-1A5013331000}" type="slidenum">
              <a:rPr lang="en-US" smtClean="0"/>
              <a:pPr/>
              <a:t>5</a:t>
            </a:fld>
            <a:endParaRPr lang="en-US"/>
          </a:p>
        </p:txBody>
      </p:sp>
    </p:spTree>
    <p:extLst>
      <p:ext uri="{BB962C8B-B14F-4D97-AF65-F5344CB8AC3E}">
        <p14:creationId xmlns:p14="http://schemas.microsoft.com/office/powerpoint/2010/main" val="154918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first part of the 2-page</a:t>
            </a:r>
            <a:r>
              <a:rPr lang="en-US" baseline="0" dirty="0"/>
              <a:t> worksheet showing the sick leave reasons for round 1</a:t>
            </a:r>
            <a:endParaRPr lang="en-US"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7</a:t>
            </a:fld>
            <a:endParaRPr lang="en-US"/>
          </a:p>
        </p:txBody>
      </p:sp>
    </p:spTree>
    <p:extLst>
      <p:ext uri="{BB962C8B-B14F-4D97-AF65-F5344CB8AC3E}">
        <p14:creationId xmlns:p14="http://schemas.microsoft.com/office/powerpoint/2010/main" val="1175193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t>Source: https://www.irs.gov/newsroom/tax-credits-for-paid-leave-under-the-american-rescue-plan-act-of-2021-specific-provisions-related-to-self-employed-individuals #108</a:t>
            </a:r>
            <a:endParaRPr lang="en-US" sz="3200" dirty="0"/>
          </a:p>
          <a:p>
            <a:endParaRPr lang="en-US" dirty="0"/>
          </a:p>
          <a:p>
            <a:endParaRPr lang="en-US"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8</a:t>
            </a:fld>
            <a:endParaRPr lang="en-US"/>
          </a:p>
        </p:txBody>
      </p:sp>
    </p:spTree>
    <p:extLst>
      <p:ext uri="{BB962C8B-B14F-4D97-AF65-F5344CB8AC3E}">
        <p14:creationId xmlns:p14="http://schemas.microsoft.com/office/powerpoint/2010/main" val="402469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t>Source: https://www.irs.gov/newsroom/tax-credits-for-paid-leave-under-the-american-rescue-plan-act-of-2021-specific-provisions-related-to-self-employed-individuals #108</a:t>
            </a:r>
            <a:endParaRPr lang="en-US" sz="3200" dirty="0"/>
          </a:p>
          <a:p>
            <a:endParaRPr lang="en-US" dirty="0"/>
          </a:p>
          <a:p>
            <a:endParaRPr lang="en-US"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9</a:t>
            </a:fld>
            <a:endParaRPr lang="en-US"/>
          </a:p>
        </p:txBody>
      </p:sp>
    </p:spTree>
    <p:extLst>
      <p:ext uri="{BB962C8B-B14F-4D97-AF65-F5344CB8AC3E}">
        <p14:creationId xmlns:p14="http://schemas.microsoft.com/office/powerpoint/2010/main" val="182802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t>Source: https://www.irs.gov/newsroom/tax-credits-for-paid-leave-under-the-american-rescue-plan-act-of-2021-specific-provisions-related-to-self-employed-individuals #108</a:t>
            </a:r>
            <a:endParaRPr lang="en-US" sz="3200" dirty="0"/>
          </a:p>
          <a:p>
            <a:endParaRPr lang="en-US"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10</a:t>
            </a:fld>
            <a:endParaRPr lang="en-US"/>
          </a:p>
        </p:txBody>
      </p:sp>
    </p:spTree>
    <p:extLst>
      <p:ext uri="{BB962C8B-B14F-4D97-AF65-F5344CB8AC3E}">
        <p14:creationId xmlns:p14="http://schemas.microsoft.com/office/powerpoint/2010/main" val="4250679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Family</a:t>
            </a:r>
            <a:r>
              <a:rPr lang="en-US" baseline="0" dirty="0"/>
              <a:t> leave for round 1 is limited to caring for a child whose school or place of care was closed or whose child care provider was unavailable due to COVID-19</a:t>
            </a:r>
            <a:endParaRPr lang="en-US" dirty="0"/>
          </a:p>
        </p:txBody>
      </p:sp>
      <p:sp>
        <p:nvSpPr>
          <p:cNvPr id="4" name="Slide Number Placeholder 3"/>
          <p:cNvSpPr>
            <a:spLocks noGrp="1"/>
          </p:cNvSpPr>
          <p:nvPr>
            <p:ph type="sldNum" sz="quarter" idx="10"/>
          </p:nvPr>
        </p:nvSpPr>
        <p:spPr/>
        <p:txBody>
          <a:bodyPr/>
          <a:lstStyle/>
          <a:p>
            <a:fld id="{897A03C1-AC4F-4536-8711-1A5013331000}" type="slidenum">
              <a:rPr lang="en-US" smtClean="0"/>
              <a:pPr/>
              <a:t>11</a:t>
            </a:fld>
            <a:endParaRPr lang="en-US"/>
          </a:p>
        </p:txBody>
      </p:sp>
    </p:spTree>
    <p:extLst>
      <p:ext uri="{BB962C8B-B14F-4D97-AF65-F5344CB8AC3E}">
        <p14:creationId xmlns:p14="http://schemas.microsoft.com/office/powerpoint/2010/main" val="2413773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Certain federal government employees</a:t>
            </a:r>
            <a:r>
              <a:rPr lang="en-US" baseline="0" dirty="0"/>
              <a:t> that have a business may not need to reduce the maximum credit limitation for employer-paid leave wages.</a:t>
            </a:r>
            <a:endParaRPr lang="en-US" dirty="0"/>
          </a:p>
        </p:txBody>
      </p:sp>
      <p:sp>
        <p:nvSpPr>
          <p:cNvPr id="4" name="Slide Number Placeholder 3"/>
          <p:cNvSpPr>
            <a:spLocks noGrp="1"/>
          </p:cNvSpPr>
          <p:nvPr>
            <p:ph type="sldNum" sz="quarter" idx="10"/>
          </p:nvPr>
        </p:nvSpPr>
        <p:spPr/>
        <p:txBody>
          <a:bodyPr/>
          <a:lstStyle/>
          <a:p>
            <a:fld id="{4D6A046E-4CD1-4968-A319-7B708A3C8F2A}" type="slidenum">
              <a:rPr lang="en-US" smtClean="0"/>
              <a:pPr/>
              <a:t>12</a:t>
            </a:fld>
            <a:endParaRPr lang="en-US" dirty="0"/>
          </a:p>
        </p:txBody>
      </p:sp>
    </p:spTree>
    <p:extLst>
      <p:ext uri="{BB962C8B-B14F-4D97-AF65-F5344CB8AC3E}">
        <p14:creationId xmlns:p14="http://schemas.microsoft.com/office/powerpoint/2010/main" val="291228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Rectangle 3"/>
          <p:cNvSpPr/>
          <p:nvPr/>
        </p:nvSpPr>
        <p:spPr>
          <a:xfrm>
            <a:off x="0" y="-17670"/>
            <a:ext cx="12192000" cy="13271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p:cNvSpPr/>
          <p:nvPr/>
        </p:nvSpPr>
        <p:spPr>
          <a:xfrm>
            <a:off x="3" y="1218977"/>
            <a:ext cx="8799444" cy="3901440"/>
          </a:xfrm>
          <a:prstGeom prst="rect">
            <a:avLst/>
          </a:prstGeom>
          <a:solidFill>
            <a:srgbClr val="CF2124"/>
          </a:solidFill>
          <a:ln>
            <a:solidFill>
              <a:srgbClr val="CF212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16503" y="3697339"/>
            <a:ext cx="6966440" cy="1112839"/>
          </a:xfrm>
          <a:prstGeom prst="rect">
            <a:avLst/>
          </a:prstGeom>
        </p:spPr>
        <p:txBody>
          <a:bodyPr anchor="ctr">
            <a:noAutofit/>
          </a:bodyPr>
          <a:lstStyle>
            <a:lvl1pPr marL="0" indent="0" algn="ctr">
              <a:spcBef>
                <a:spcPts val="0"/>
              </a:spcBef>
              <a:buNone/>
              <a:defRPr sz="320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8" name="Rectangle 7"/>
          <p:cNvSpPr/>
          <p:nvPr/>
        </p:nvSpPr>
        <p:spPr>
          <a:xfrm>
            <a:off x="3" y="5056020"/>
            <a:ext cx="8799444" cy="86815"/>
          </a:xfrm>
          <a:prstGeom prst="rect">
            <a:avLst/>
          </a:prstGeom>
          <a:solidFill>
            <a:srgbClr val="CF2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Rectangle 9"/>
          <p:cNvSpPr/>
          <p:nvPr/>
        </p:nvSpPr>
        <p:spPr>
          <a:xfrm>
            <a:off x="2" y="5056019"/>
            <a:ext cx="8799444" cy="86815"/>
          </a:xfrm>
          <a:prstGeom prst="rect">
            <a:avLst/>
          </a:prstGeom>
          <a:solidFill>
            <a:srgbClr val="CF2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5"/>
          <p:cNvSpPr>
            <a:spLocks noGrp="1"/>
          </p:cNvSpPr>
          <p:nvPr>
            <p:ph type="title"/>
          </p:nvPr>
        </p:nvSpPr>
        <p:spPr>
          <a:xfrm>
            <a:off x="914456" y="1875512"/>
            <a:ext cx="6970533" cy="1219200"/>
          </a:xfrm>
        </p:spPr>
        <p:txBody>
          <a:bodyPr>
            <a:noAutofit/>
          </a:bodyPr>
          <a:lstStyle>
            <a:lvl1pPr algn="ctr">
              <a:defRPr sz="4400"/>
            </a:lvl1pPr>
          </a:lstStyle>
          <a:p>
            <a:r>
              <a:rPr lang="en-US"/>
              <a:t>Click to edit Master title style</a:t>
            </a:r>
            <a:endParaRPr lang="en-US" dirty="0"/>
          </a:p>
        </p:txBody>
      </p:sp>
      <p:sp>
        <p:nvSpPr>
          <p:cNvPr id="9" name="Rectangle 8"/>
          <p:cNvSpPr/>
          <p:nvPr/>
        </p:nvSpPr>
        <p:spPr>
          <a:xfrm>
            <a:off x="1" y="5080552"/>
            <a:ext cx="8802624" cy="79733"/>
          </a:xfrm>
          <a:prstGeom prst="rect">
            <a:avLst/>
          </a:prstGeom>
          <a:solidFill>
            <a:srgbClr val="8417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55732637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9" name="Footer Placeholder 8"/>
          <p:cNvSpPr>
            <a:spLocks noGrp="1"/>
          </p:cNvSpPr>
          <p:nvPr>
            <p:ph type="ftr" sz="quarter" idx="10"/>
          </p:nvPr>
        </p:nvSpPr>
        <p:spPr/>
        <p:txBody>
          <a:bodyPr/>
          <a:lstStyle>
            <a:lvl1pPr>
              <a:defRPr>
                <a:latin typeface="+mn-lt"/>
              </a:defRPr>
            </a:lvl1pPr>
          </a:lstStyle>
          <a:p>
            <a:pPr>
              <a:defRPr/>
            </a:pPr>
            <a:r>
              <a:rPr lang="en-US"/>
              <a:t>NTTC Training – TY2021</a:t>
            </a:r>
            <a:endParaRPr lang="en-US" dirty="0"/>
          </a:p>
        </p:txBody>
      </p:sp>
      <p:sp>
        <p:nvSpPr>
          <p:cNvPr id="10" name="Slide Number Placeholder 9"/>
          <p:cNvSpPr>
            <a:spLocks noGrp="1"/>
          </p:cNvSpPr>
          <p:nvPr>
            <p:ph type="sldNum" sz="quarter" idx="11"/>
          </p:nvPr>
        </p:nvSpPr>
        <p:spPr/>
        <p:txBody>
          <a:bodyPr/>
          <a:lstStyle>
            <a:lvl1pPr>
              <a:defRPr>
                <a:latin typeface="+mn-lt"/>
              </a:defRPr>
            </a:lvl1pPr>
          </a:lstStyle>
          <a:p>
            <a:pPr>
              <a:defRPr/>
            </a:pPr>
            <a:fld id="{E4CE93CE-5A51-4820-B5B3-ADA4245C28E2}" type="slidenum">
              <a:rPr lang="en-US" altLang="en-US" smtClean="0"/>
              <a:pPr>
                <a:defRPr/>
              </a:pPr>
              <a:t>‹#›</a:t>
            </a:fld>
            <a:endParaRPr lang="en-US" altLang="en-US"/>
          </a:p>
        </p:txBody>
      </p:sp>
      <p:sp>
        <p:nvSpPr>
          <p:cNvPr id="4" name="Content Placeholder 3"/>
          <p:cNvSpPr>
            <a:spLocks noGrp="1"/>
          </p:cNvSpPr>
          <p:nvPr>
            <p:ph sz="quarter" idx="12"/>
          </p:nvPr>
        </p:nvSpPr>
        <p:spPr/>
        <p:txBody>
          <a:bodyPr/>
          <a:lstStyle>
            <a:lvl4pPr marL="1944688" indent="-227013">
              <a:defRPr/>
            </a:lvl4pPr>
            <a:lvl5pPr marL="2397125" indent="-227013">
              <a:tabLs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4804856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t>NTTC Training – TY2021</a:t>
            </a:r>
            <a:endParaRPr lang="en-US" dirty="0"/>
          </a:p>
        </p:txBody>
      </p:sp>
      <p:sp>
        <p:nvSpPr>
          <p:cNvPr id="5" name="Slide Number Placeholder 4"/>
          <p:cNvSpPr>
            <a:spLocks noGrp="1"/>
          </p:cNvSpPr>
          <p:nvPr>
            <p:ph type="sldNum" sz="quarter" idx="12"/>
          </p:nvPr>
        </p:nvSpPr>
        <p:spPr/>
        <p:txBody>
          <a:bodyPr/>
          <a:lstStyle/>
          <a:p>
            <a:pPr>
              <a:defRPr/>
            </a:pPr>
            <a:fld id="{CEF14A08-35F6-4F7D-9513-1E56C8312AF0}" type="slidenum">
              <a:rPr lang="en-US" altLang="en-US" smtClean="0"/>
              <a:pPr>
                <a:defRPr/>
              </a:pPr>
              <a:t>‹#›</a:t>
            </a:fld>
            <a:endParaRPr lang="en-US" altLang="en-US" dirty="0"/>
          </a:p>
        </p:txBody>
      </p:sp>
      <p:sp>
        <p:nvSpPr>
          <p:cNvPr id="6" name="Text Placeholder 5"/>
          <p:cNvSpPr>
            <a:spLocks noGrp="1"/>
          </p:cNvSpPr>
          <p:nvPr>
            <p:ph type="body" sz="quarter" idx="15"/>
          </p:nvPr>
        </p:nvSpPr>
        <p:spPr>
          <a:xfrm>
            <a:off x="1282700" y="1754188"/>
            <a:ext cx="4663440" cy="4022725"/>
          </a:xfrm>
        </p:spPr>
        <p:txBody>
          <a:bodyPr/>
          <a:lstStyle/>
          <a:p>
            <a:pPr lvl="0"/>
            <a:r>
              <a:rPr lang="en-US"/>
              <a:t>Click to edit Master text styles</a:t>
            </a:r>
          </a:p>
          <a:p>
            <a:pPr lvl="1"/>
            <a:r>
              <a:rPr lang="en-US"/>
              <a:t>Second level</a:t>
            </a:r>
          </a:p>
          <a:p>
            <a:pPr lvl="2"/>
            <a:r>
              <a:rPr lang="en-US"/>
              <a:t>Third level</a:t>
            </a:r>
          </a:p>
        </p:txBody>
      </p:sp>
      <p:sp>
        <p:nvSpPr>
          <p:cNvPr id="8" name="Text Placeholder 7"/>
          <p:cNvSpPr>
            <a:spLocks noGrp="1"/>
          </p:cNvSpPr>
          <p:nvPr>
            <p:ph type="body" sz="quarter" idx="16"/>
          </p:nvPr>
        </p:nvSpPr>
        <p:spPr>
          <a:xfrm>
            <a:off x="6396039" y="1754188"/>
            <a:ext cx="4663440" cy="4022725"/>
          </a:xfrm>
        </p:spPr>
        <p:txBody>
          <a:bodyPr/>
          <a:lstStyle/>
          <a:p>
            <a:pPr lvl="0"/>
            <a:r>
              <a:rPr lang="en-US"/>
              <a:t>Click to edit Master text styles</a:t>
            </a:r>
          </a:p>
          <a:p>
            <a:pPr lvl="1"/>
            <a:r>
              <a:rPr lang="en-US"/>
              <a:t>Second level</a:t>
            </a:r>
          </a:p>
          <a:p>
            <a:pPr lvl="2"/>
            <a:r>
              <a:rPr lang="en-US"/>
              <a:t>Third level</a:t>
            </a:r>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213641574"/>
      </p:ext>
    </p:extLst>
  </p:cSld>
  <p:clrMapOvr>
    <a:masterClrMapping/>
  </p:clrMapOvr>
  <p:extLst>
    <p:ext uri="{DCECCB84-F9BA-43D5-87BE-67443E8EF086}">
      <p15:sldGuideLst xmlns:p15="http://schemas.microsoft.com/office/powerpoint/2012/main">
        <p15:guide id="7" pos="800" userDrawn="1">
          <p15:clr>
            <a:srgbClr val="FBAE40"/>
          </p15:clr>
        </p15:guide>
        <p15:guide id="8" pos="6944" userDrawn="1">
          <p15:clr>
            <a:srgbClr val="FBAE40"/>
          </p15:clr>
        </p15:guide>
        <p15:guide id="9" orient="horz" pos="828" userDrawn="1">
          <p15:clr>
            <a:srgbClr val="FBAE40"/>
          </p15:clr>
        </p15:guide>
        <p15:guide id="10" pos="1067" userDrawn="1">
          <p15:clr>
            <a:srgbClr val="FBAE40"/>
          </p15:clr>
        </p15:guide>
        <p15:guide id="11" pos="925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70000" y="1535114"/>
            <a:ext cx="4663440" cy="639763"/>
          </a:xfrm>
          <a:prstGeom prst="rect">
            <a:avLst/>
          </a:prstGeom>
        </p:spPr>
        <p:txBody>
          <a:bodyPr anchor="b"/>
          <a:lstStyle>
            <a:lvl1pPr marL="0" indent="0">
              <a:buNone/>
              <a:defRPr sz="28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408616" y="1535114"/>
            <a:ext cx="4663440" cy="639763"/>
          </a:xfrm>
          <a:prstGeom prst="rect">
            <a:avLst/>
          </a:prstGeom>
        </p:spPr>
        <p:txBody>
          <a:bodyPr anchor="b">
            <a:noAutofit/>
          </a:bodyPr>
          <a:lstStyle>
            <a:lvl1pPr marL="0" indent="0">
              <a:buNone/>
              <a:defRPr sz="28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pPr>
              <a:defRPr/>
            </a:pPr>
            <a:r>
              <a:rPr lang="en-US"/>
              <a:t>NTTC Training – TY2021</a:t>
            </a:r>
            <a:endParaRPr lang="en-US" dirty="0"/>
          </a:p>
        </p:txBody>
      </p:sp>
      <p:sp>
        <p:nvSpPr>
          <p:cNvPr id="9" name="Slide Number Placeholder 8"/>
          <p:cNvSpPr>
            <a:spLocks noGrp="1"/>
          </p:cNvSpPr>
          <p:nvPr>
            <p:ph type="sldNum" sz="quarter" idx="12"/>
          </p:nvPr>
        </p:nvSpPr>
        <p:spPr/>
        <p:txBody>
          <a:bodyPr/>
          <a:lstStyle/>
          <a:p>
            <a:pPr>
              <a:defRPr/>
            </a:pPr>
            <a:fld id="{CEF14A08-35F6-4F7D-9513-1E56C8312AF0}" type="slidenum">
              <a:rPr lang="en-US" altLang="en-US" smtClean="0"/>
              <a:pPr>
                <a:defRPr/>
              </a:pPr>
              <a:t>‹#›</a:t>
            </a:fld>
            <a:endParaRPr lang="en-US" altLang="en-US" dirty="0"/>
          </a:p>
        </p:txBody>
      </p:sp>
      <p:sp>
        <p:nvSpPr>
          <p:cNvPr id="10" name="Text Placeholder 9"/>
          <p:cNvSpPr>
            <a:spLocks noGrp="1"/>
          </p:cNvSpPr>
          <p:nvPr>
            <p:ph type="body" sz="quarter" idx="13"/>
          </p:nvPr>
        </p:nvSpPr>
        <p:spPr>
          <a:xfrm>
            <a:off x="1270001" y="2174876"/>
            <a:ext cx="4664075" cy="3779839"/>
          </a:xfrm>
        </p:spPr>
        <p:txBody>
          <a:bodyPr>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p:txBody>
      </p:sp>
      <p:sp>
        <p:nvSpPr>
          <p:cNvPr id="13" name="Text Placeholder 12"/>
          <p:cNvSpPr>
            <a:spLocks noGrp="1"/>
          </p:cNvSpPr>
          <p:nvPr>
            <p:ph type="body" sz="quarter" idx="14"/>
          </p:nvPr>
        </p:nvSpPr>
        <p:spPr>
          <a:xfrm>
            <a:off x="6408616" y="2174876"/>
            <a:ext cx="4663440" cy="3779839"/>
          </a:xfrm>
        </p:spPr>
        <p:txBody>
          <a:bodyPr>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9417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Over">
    <p:spTree>
      <p:nvGrpSpPr>
        <p:cNvPr id="1" name=""/>
        <p:cNvGrpSpPr/>
        <p:nvPr/>
      </p:nvGrpSpPr>
      <p:grpSpPr>
        <a:xfrm>
          <a:off x="0" y="0"/>
          <a:ext cx="0" cy="0"/>
          <a:chOff x="0" y="0"/>
          <a:chExt cx="0" cy="0"/>
        </a:xfrm>
      </p:grpSpPr>
      <p:sp>
        <p:nvSpPr>
          <p:cNvPr id="9" name="Footer Placeholder 8"/>
          <p:cNvSpPr>
            <a:spLocks noGrp="1"/>
          </p:cNvSpPr>
          <p:nvPr>
            <p:ph type="ftr" sz="quarter" idx="10"/>
          </p:nvPr>
        </p:nvSpPr>
        <p:spPr/>
        <p:txBody>
          <a:bodyPr/>
          <a:lstStyle>
            <a:lvl1pPr>
              <a:defRPr>
                <a:latin typeface="+mn-lt"/>
              </a:defRPr>
            </a:lvl1pPr>
          </a:lstStyle>
          <a:p>
            <a:pPr>
              <a:defRPr/>
            </a:pPr>
            <a:r>
              <a:rPr lang="en-US"/>
              <a:t>NTTC Training – TY2021</a:t>
            </a:r>
            <a:endParaRPr lang="en-US" dirty="0"/>
          </a:p>
        </p:txBody>
      </p:sp>
      <p:sp>
        <p:nvSpPr>
          <p:cNvPr id="10" name="Slide Number Placeholder 9"/>
          <p:cNvSpPr>
            <a:spLocks noGrp="1"/>
          </p:cNvSpPr>
          <p:nvPr>
            <p:ph type="sldNum" sz="quarter" idx="11"/>
          </p:nvPr>
        </p:nvSpPr>
        <p:spPr/>
        <p:txBody>
          <a:bodyPr/>
          <a:lstStyle>
            <a:lvl1pPr>
              <a:defRPr>
                <a:latin typeface="+mn-lt"/>
              </a:defRPr>
            </a:lvl1pPr>
          </a:lstStyle>
          <a:p>
            <a:pPr>
              <a:defRPr/>
            </a:pPr>
            <a:fld id="{CEF14A08-35F6-4F7D-9513-1E56C8312AF0}" type="slidenum">
              <a:rPr lang="en-US" altLang="en-US" smtClean="0"/>
              <a:pPr>
                <a:defRPr/>
              </a:pPr>
              <a:t>‹#›</a:t>
            </a:fld>
            <a:endParaRPr lang="en-US" altLang="en-US" dirty="0"/>
          </a:p>
        </p:txBody>
      </p:sp>
      <p:sp>
        <p:nvSpPr>
          <p:cNvPr id="4" name="Content Placeholder 3"/>
          <p:cNvSpPr>
            <a:spLocks noGrp="1"/>
          </p:cNvSpPr>
          <p:nvPr>
            <p:ph sz="quarter" idx="12"/>
          </p:nvPr>
        </p:nvSpPr>
        <p:spPr>
          <a:xfrm>
            <a:off x="1278833" y="1761434"/>
            <a:ext cx="9753600" cy="2221287"/>
          </a:xfrm>
        </p:spPr>
        <p:txBody>
          <a:bodyPr/>
          <a:lstStyle/>
          <a:p>
            <a:pPr lvl="0"/>
            <a:r>
              <a:rPr lang="en-US"/>
              <a:t>Click to edit Master text styles</a:t>
            </a:r>
          </a:p>
          <a:p>
            <a:pPr lvl="1"/>
            <a:r>
              <a:rPr lang="en-US"/>
              <a:t>Second level</a:t>
            </a:r>
          </a:p>
          <a:p>
            <a:pPr lvl="2"/>
            <a:r>
              <a:rPr lang="en-US"/>
              <a:t>Third level</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3"/>
          </p:nvPr>
        </p:nvSpPr>
        <p:spPr>
          <a:xfrm>
            <a:off x="1278467" y="4108451"/>
            <a:ext cx="9753600" cy="1780116"/>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2646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a:t>NTTC Training – TY2021</a:t>
            </a:r>
            <a:endParaRPr lang="en-US" dirty="0"/>
          </a:p>
        </p:txBody>
      </p:sp>
      <p:sp>
        <p:nvSpPr>
          <p:cNvPr id="5" name="Slide Number Placeholder 4"/>
          <p:cNvSpPr>
            <a:spLocks noGrp="1"/>
          </p:cNvSpPr>
          <p:nvPr>
            <p:ph type="sldNum" sz="quarter" idx="12"/>
          </p:nvPr>
        </p:nvSpPr>
        <p:spPr/>
        <p:txBody>
          <a:bodyPr/>
          <a:lstStyle/>
          <a:p>
            <a:pPr>
              <a:defRPr/>
            </a:pPr>
            <a:fld id="{C13A6AC2-6BA2-4096-816C-5FB3A8659E19}" type="slidenum">
              <a:rPr lang="en-US" altLang="en-US" smtClean="0"/>
              <a:pPr>
                <a:defRPr/>
              </a:pPr>
              <a:t>‹#›</a:t>
            </a:fld>
            <a:endParaRPr lang="en-US" altLang="en-US"/>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90580874"/>
      </p:ext>
    </p:extLst>
  </p:cSld>
  <p:clrMapOvr>
    <a:masterClrMapping/>
  </p:clrMapOvr>
  <p:transition>
    <p:fade/>
  </p:transition>
  <p:extLst>
    <p:ext uri="{DCECCB84-F9BA-43D5-87BE-67443E8EF086}">
      <p15:sldGuideLst xmlns:p15="http://schemas.microsoft.com/office/powerpoint/2012/main">
        <p15:guide id="7" pos="800" userDrawn="1">
          <p15:clr>
            <a:srgbClr val="FBAE40"/>
          </p15:clr>
        </p15:guide>
        <p15:guide id="8" pos="6944" userDrawn="1">
          <p15:clr>
            <a:srgbClr val="FBAE40"/>
          </p15:clr>
        </p15:guide>
        <p15:guide id="9" orient="horz" pos="828" userDrawn="1">
          <p15:clr>
            <a:srgbClr val="FBAE40"/>
          </p15:clr>
        </p15:guide>
        <p15:guide id="10" pos="1067" userDrawn="1">
          <p15:clr>
            <a:srgbClr val="FBAE40"/>
          </p15:clr>
        </p15:guide>
        <p15:guide id="11" pos="925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pPr>
              <a:defRPr/>
            </a:pPr>
            <a:r>
              <a:rPr lang="en-US"/>
              <a:t>NTTC Training – TY2021</a:t>
            </a:r>
            <a:endParaRPr lang="en-US" dirty="0"/>
          </a:p>
        </p:txBody>
      </p:sp>
      <p:sp>
        <p:nvSpPr>
          <p:cNvPr id="4" name="Slide Number Placeholder 3"/>
          <p:cNvSpPr>
            <a:spLocks noGrp="1"/>
          </p:cNvSpPr>
          <p:nvPr>
            <p:ph type="sldNum" sz="quarter" idx="12"/>
          </p:nvPr>
        </p:nvSpPr>
        <p:spPr/>
        <p:txBody>
          <a:bodyPr/>
          <a:lstStyle/>
          <a:p>
            <a:pPr>
              <a:defRPr/>
            </a:pPr>
            <a:fld id="{319869EE-FC69-4CE5-8DE9-5F09D484C280}" type="slidenum">
              <a:rPr lang="en-US" altLang="en-US" smtClean="0"/>
              <a:pPr>
                <a:defRPr/>
              </a:pPr>
              <a:t>‹#›</a:t>
            </a:fld>
            <a:endParaRPr lang="en-US" altLang="en-US"/>
          </a:p>
        </p:txBody>
      </p:sp>
      <p:sp>
        <p:nvSpPr>
          <p:cNvPr id="5" name="Rectangle 4"/>
          <p:cNvSpPr/>
          <p:nvPr/>
        </p:nvSpPr>
        <p:spPr>
          <a:xfrm>
            <a:off x="0" y="-17670"/>
            <a:ext cx="12192000" cy="12280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Rectangle 5"/>
          <p:cNvSpPr/>
          <p:nvPr/>
        </p:nvSpPr>
        <p:spPr>
          <a:xfrm>
            <a:off x="0" y="-17670"/>
            <a:ext cx="12192000" cy="15258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2128154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ide Ba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pPr>
              <a:defRPr/>
            </a:pPr>
            <a:r>
              <a:rPr lang="en-US"/>
              <a:t>NTTC Training – TY2021</a:t>
            </a:r>
            <a:endParaRPr lang="en-US" dirty="0"/>
          </a:p>
        </p:txBody>
      </p:sp>
      <p:sp>
        <p:nvSpPr>
          <p:cNvPr id="4" name="Slide Number Placeholder 3"/>
          <p:cNvSpPr>
            <a:spLocks noGrp="1"/>
          </p:cNvSpPr>
          <p:nvPr>
            <p:ph type="sldNum" sz="quarter" idx="12"/>
          </p:nvPr>
        </p:nvSpPr>
        <p:spPr>
          <a:xfrm>
            <a:off x="1298941" y="6265305"/>
            <a:ext cx="518079" cy="365125"/>
          </a:xfrm>
        </p:spPr>
        <p:txBody>
          <a:bodyPr/>
          <a:lstStyle/>
          <a:p>
            <a:pPr>
              <a:defRPr/>
            </a:pPr>
            <a:fld id="{CEF14A08-35F6-4F7D-9513-1E56C8312AF0}" type="slidenum">
              <a:rPr lang="en-US" altLang="en-US" smtClean="0"/>
              <a:pPr>
                <a:defRPr/>
              </a:pPr>
              <a:t>‹#›</a:t>
            </a:fld>
            <a:endParaRPr lang="en-US" altLang="en-US" dirty="0"/>
          </a:p>
        </p:txBody>
      </p:sp>
      <p:sp>
        <p:nvSpPr>
          <p:cNvPr id="5" name="Rectangle 4"/>
          <p:cNvSpPr/>
          <p:nvPr/>
        </p:nvSpPr>
        <p:spPr>
          <a:xfrm>
            <a:off x="0" y="-17670"/>
            <a:ext cx="12192000" cy="12280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 name="Rectangle 5"/>
          <p:cNvSpPr/>
          <p:nvPr/>
        </p:nvSpPr>
        <p:spPr>
          <a:xfrm>
            <a:off x="0" y="-17670"/>
            <a:ext cx="12192000" cy="147167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 name="Rectangle 6"/>
          <p:cNvSpPr/>
          <p:nvPr/>
        </p:nvSpPr>
        <p:spPr>
          <a:xfrm rot="16200000">
            <a:off x="-2828541" y="2810564"/>
            <a:ext cx="6876288" cy="1219200"/>
          </a:xfrm>
          <a:prstGeom prst="rect">
            <a:avLst/>
          </a:prstGeom>
          <a:solidFill>
            <a:srgbClr val="CF2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bg1"/>
              </a:solidFill>
              <a:latin typeface="+mj-lt"/>
            </a:endParaRPr>
          </a:p>
        </p:txBody>
      </p:sp>
      <p:sp>
        <p:nvSpPr>
          <p:cNvPr id="8" name="Title Placeholder 1"/>
          <p:cNvSpPr>
            <a:spLocks noGrp="1"/>
          </p:cNvSpPr>
          <p:nvPr>
            <p:ph type="title"/>
          </p:nvPr>
        </p:nvSpPr>
        <p:spPr>
          <a:xfrm rot="16200000">
            <a:off x="-2255517" y="2278380"/>
            <a:ext cx="573024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9" name="Rectangle 8"/>
          <p:cNvSpPr/>
          <p:nvPr/>
        </p:nvSpPr>
        <p:spPr>
          <a:xfrm>
            <a:off x="451815" y="6132291"/>
            <a:ext cx="315576" cy="3155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0" name="Rectangle 9"/>
          <p:cNvSpPr/>
          <p:nvPr/>
        </p:nvSpPr>
        <p:spPr>
          <a:xfrm rot="5400000">
            <a:off x="-2179072" y="3380298"/>
            <a:ext cx="6876288" cy="79733"/>
          </a:xfrm>
          <a:prstGeom prst="rect">
            <a:avLst/>
          </a:prstGeom>
          <a:solidFill>
            <a:srgbClr val="8417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52216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908313" y="6265305"/>
            <a:ext cx="133385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476488" y="626530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NTTC Training – TY2021</a:t>
            </a:r>
            <a:endParaRPr lang="en-US" dirty="0"/>
          </a:p>
        </p:txBody>
      </p:sp>
      <p:sp>
        <p:nvSpPr>
          <p:cNvPr id="6" name="Slide Number Placeholder 5"/>
          <p:cNvSpPr>
            <a:spLocks noGrp="1"/>
          </p:cNvSpPr>
          <p:nvPr>
            <p:ph type="sldNum" sz="quarter" idx="4"/>
          </p:nvPr>
        </p:nvSpPr>
        <p:spPr>
          <a:xfrm>
            <a:off x="609603" y="6265305"/>
            <a:ext cx="936487"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F14A08-35F6-4F7D-9513-1E56C8312AF0}" type="slidenum">
              <a:rPr lang="en-US" altLang="en-US" smtClean="0"/>
              <a:pPr>
                <a:defRPr/>
              </a:pPr>
              <a:t>‹#›</a:t>
            </a:fld>
            <a:endParaRPr lang="en-US" altLang="en-US" dirty="0"/>
          </a:p>
        </p:txBody>
      </p:sp>
      <p:pic>
        <p:nvPicPr>
          <p:cNvPr id="7" name="Picture 6" descr="AARPF_Logo w Tag.eps"/>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433788" y="6174258"/>
            <a:ext cx="3148613" cy="547219"/>
          </a:xfrm>
          <a:prstGeom prst="rect">
            <a:avLst/>
          </a:prstGeom>
        </p:spPr>
      </p:pic>
      <p:sp>
        <p:nvSpPr>
          <p:cNvPr id="14" name="Text Placeholder 13"/>
          <p:cNvSpPr>
            <a:spLocks noGrp="1"/>
          </p:cNvSpPr>
          <p:nvPr>
            <p:ph type="body" idx="1"/>
          </p:nvPr>
        </p:nvSpPr>
        <p:spPr>
          <a:xfrm>
            <a:off x="1278833" y="1761433"/>
            <a:ext cx="9753600" cy="40233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Rectangle 7"/>
          <p:cNvSpPr/>
          <p:nvPr/>
        </p:nvSpPr>
        <p:spPr>
          <a:xfrm>
            <a:off x="0" y="-9265"/>
            <a:ext cx="12192000" cy="1219200"/>
          </a:xfrm>
          <a:prstGeom prst="rect">
            <a:avLst/>
          </a:prstGeom>
          <a:solidFill>
            <a:srgbClr val="CF2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bg1"/>
              </a:solidFill>
              <a:latin typeface="+mj-lt"/>
            </a:endParaRPr>
          </a:p>
        </p:txBody>
      </p:sp>
      <p:sp>
        <p:nvSpPr>
          <p:cNvPr id="2" name="Title Placeholder 1"/>
          <p:cNvSpPr>
            <a:spLocks noGrp="1"/>
          </p:cNvSpPr>
          <p:nvPr>
            <p:ph type="title"/>
          </p:nvPr>
        </p:nvSpPr>
        <p:spPr>
          <a:xfrm>
            <a:off x="1066803" y="28835"/>
            <a:ext cx="9751391"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9" name="Rectangle 8"/>
          <p:cNvSpPr/>
          <p:nvPr/>
        </p:nvSpPr>
        <p:spPr>
          <a:xfrm>
            <a:off x="410164" y="431029"/>
            <a:ext cx="315576" cy="3155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descr="AARPF_Logo w Tag.eps"/>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433787" y="6174258"/>
            <a:ext cx="3148613" cy="547219"/>
          </a:xfrm>
          <a:prstGeom prst="rect">
            <a:avLst/>
          </a:prstGeom>
        </p:spPr>
      </p:pic>
      <p:sp>
        <p:nvSpPr>
          <p:cNvPr id="12" name="Rectangle 11"/>
          <p:cNvSpPr/>
          <p:nvPr/>
        </p:nvSpPr>
        <p:spPr>
          <a:xfrm>
            <a:off x="410164" y="431029"/>
            <a:ext cx="315576" cy="3155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p:nvSpPr>
        <p:spPr>
          <a:xfrm>
            <a:off x="0" y="1182571"/>
            <a:ext cx="12192000" cy="79733"/>
          </a:xfrm>
          <a:prstGeom prst="rect">
            <a:avLst/>
          </a:prstGeom>
          <a:solidFill>
            <a:srgbClr val="8417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03002704"/>
      </p:ext>
    </p:extLst>
  </p:cSld>
  <p:clrMap bg1="lt1" tx1="dk1" bg2="lt2" tx2="dk2" accent1="accent1" accent2="accent2" accent3="accent3" accent4="accent4" accent5="accent5" accent6="accent6" hlink="hlink" folHlink="folHlink"/>
  <p:sldLayoutIdLst>
    <p:sldLayoutId id="2147484359" r:id="rId1"/>
    <p:sldLayoutId id="2147484360" r:id="rId2"/>
    <p:sldLayoutId id="2147484361" r:id="rId3"/>
    <p:sldLayoutId id="2147484362" r:id="rId4"/>
    <p:sldLayoutId id="2147484363" r:id="rId5"/>
    <p:sldLayoutId id="2147484364" r:id="rId6"/>
    <p:sldLayoutId id="2147484365" r:id="rId7"/>
    <p:sldLayoutId id="2147484366" r:id="rId8"/>
  </p:sldLayoutIdLst>
  <p:transition>
    <p:fade/>
  </p:transition>
  <p:hf hdr="0" dt="0"/>
  <p:txStyles>
    <p:titleStyle>
      <a:lvl1pPr algn="l" defTabSz="457189" rtl="0" eaLnBrk="1" latinLnBrk="0" hangingPunct="1">
        <a:spcBef>
          <a:spcPct val="0"/>
        </a:spcBef>
        <a:buNone/>
        <a:defRPr sz="4000" b="1" kern="1200">
          <a:solidFill>
            <a:schemeClr val="bg1"/>
          </a:solidFill>
          <a:latin typeface="+mj-lt"/>
          <a:ea typeface="+mj-ea"/>
          <a:cs typeface="+mj-cs"/>
        </a:defRPr>
      </a:lvl1pPr>
    </p:titleStyle>
    <p:bodyStyle>
      <a:lvl1pPr marL="341313" indent="-341313" algn="l" defTabSz="457189" rtl="0" eaLnBrk="1" latinLnBrk="0" hangingPunct="1">
        <a:spcBef>
          <a:spcPts val="1800"/>
        </a:spcBef>
        <a:buClr>
          <a:srgbClr val="CF2124"/>
        </a:buClr>
        <a:buSzPct val="70000"/>
        <a:buFont typeface="Wingdings" panose="05000000000000000000" pitchFamily="2" charset="2"/>
        <a:buChar char=""/>
        <a:defRPr sz="3200" kern="1200">
          <a:solidFill>
            <a:schemeClr val="tx1"/>
          </a:solidFill>
          <a:latin typeface="+mn-lt"/>
          <a:ea typeface="+mn-ea"/>
          <a:cs typeface="+mn-cs"/>
        </a:defRPr>
      </a:lvl1pPr>
      <a:lvl2pPr marL="914400" indent="-338138" algn="l" defTabSz="457189" rtl="0" eaLnBrk="1" latinLnBrk="0" hangingPunct="1">
        <a:spcBef>
          <a:spcPts val="900"/>
        </a:spcBef>
        <a:buClr>
          <a:srgbClr val="CF2124"/>
        </a:buClr>
        <a:buSzPct val="110000"/>
        <a:buFont typeface="Calibri" panose="020F0502020204030204" pitchFamily="34" charset="0"/>
        <a:buChar char="─"/>
        <a:tabLst/>
        <a:defRPr sz="2800" kern="1200">
          <a:solidFill>
            <a:schemeClr val="tx1"/>
          </a:solidFill>
          <a:latin typeface="+mn-lt"/>
          <a:ea typeface="+mn-ea"/>
          <a:cs typeface="+mn-cs"/>
        </a:defRPr>
      </a:lvl2pPr>
      <a:lvl3pPr marL="1428750" indent="-285750" algn="l" defTabSz="457189" rtl="0" eaLnBrk="1" latinLnBrk="0" hangingPunct="1">
        <a:spcBef>
          <a:spcPts val="600"/>
        </a:spcBef>
        <a:buClr>
          <a:srgbClr val="55493F"/>
        </a:buClr>
        <a:buSzPct val="110000"/>
        <a:buFont typeface="Arial"/>
        <a:buChar char="•"/>
        <a:tabLst/>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067" userDrawn="1">
          <p15:clr>
            <a:srgbClr val="F26B43"/>
          </p15:clr>
        </p15:guide>
        <p15:guide id="2" pos="683" userDrawn="1">
          <p15:clr>
            <a:srgbClr val="F26B43"/>
          </p15:clr>
        </p15:guide>
        <p15:guide id="3" orient="horz" pos="828" userDrawn="1">
          <p15:clr>
            <a:srgbClr val="F26B43"/>
          </p15:clr>
        </p15:guide>
        <p15:guide id="4" pos="800" userDrawn="1">
          <p15:clr>
            <a:srgbClr val="F26B43"/>
          </p15:clr>
        </p15:guide>
        <p15:guide id="5" orient="horz" pos="1344" userDrawn="1">
          <p15:clr>
            <a:srgbClr val="F26B43"/>
          </p15:clr>
        </p15:guide>
        <p15:guide id="6" pos="512" userDrawn="1">
          <p15:clr>
            <a:srgbClr val="F26B43"/>
          </p15:clr>
        </p15:guide>
        <p15:guide id="7" orient="horz" pos="105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lstStyle/>
          <a:p>
            <a:r>
              <a:rPr lang="en-US" dirty="0"/>
              <a:t>Refundable Credits</a:t>
            </a:r>
          </a:p>
          <a:p>
            <a:r>
              <a:rPr lang="en-US" dirty="0"/>
              <a:t>Self-employed Individuals</a:t>
            </a:r>
          </a:p>
        </p:txBody>
      </p:sp>
      <p:sp>
        <p:nvSpPr>
          <p:cNvPr id="6" name="Title 5"/>
          <p:cNvSpPr>
            <a:spLocks noGrp="1"/>
          </p:cNvSpPr>
          <p:nvPr>
            <p:ph type="title"/>
          </p:nvPr>
        </p:nvSpPr>
        <p:spPr/>
        <p:txBody>
          <a:bodyPr/>
          <a:lstStyle/>
          <a:p>
            <a:r>
              <a:rPr lang="en-US"/>
              <a:t>Credit for Sick Leave and Family Leave</a:t>
            </a:r>
            <a:endParaRPr lang="en-US" dirty="0"/>
          </a:p>
        </p:txBody>
      </p:sp>
      <p:grpSp>
        <p:nvGrpSpPr>
          <p:cNvPr id="10" name="Group 9"/>
          <p:cNvGrpSpPr/>
          <p:nvPr/>
        </p:nvGrpSpPr>
        <p:grpSpPr>
          <a:xfrm>
            <a:off x="11006420" y="51762"/>
            <a:ext cx="1145207" cy="1114165"/>
            <a:chOff x="11025609" y="0"/>
            <a:chExt cx="1145207" cy="1143000"/>
          </a:xfrm>
        </p:grpSpPr>
        <p:sp>
          <p:nvSpPr>
            <p:cNvPr id="11" name="5-Point Star 10"/>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12" name="TextBox 11"/>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71B042FB-C5A0-4140-9EC3-E8F3BDEE7242}" type="slidenum">
              <a:rPr lang="en-US" smtClean="0"/>
              <a:pPr/>
              <a:t>10</a:t>
            </a:fld>
            <a:endParaRPr lang="en-US" dirty="0"/>
          </a:p>
        </p:txBody>
      </p:sp>
      <p:sp>
        <p:nvSpPr>
          <p:cNvPr id="4" name="Content Placeholder 3"/>
          <p:cNvSpPr>
            <a:spLocks noGrp="1"/>
          </p:cNvSpPr>
          <p:nvPr>
            <p:ph sz="quarter" idx="12"/>
          </p:nvPr>
        </p:nvSpPr>
        <p:spPr/>
        <p:txBody>
          <a:bodyPr>
            <a:normAutofit lnSpcReduction="10000"/>
          </a:bodyPr>
          <a:lstStyle/>
          <a:p>
            <a:r>
              <a:rPr lang="en-US" b="1" dirty="0"/>
              <a:t>Round 2 </a:t>
            </a:r>
            <a:r>
              <a:rPr lang="en-US" dirty="0"/>
              <a:t>for Sick Leave credit Part 2 ($200/day limit) is enhanced to cover: </a:t>
            </a:r>
          </a:p>
          <a:p>
            <a:pPr lvl="1"/>
            <a:r>
              <a:rPr lang="en-US" dirty="0"/>
              <a:t>Leave to accompany an individual to obtain immunization related to COVID-19</a:t>
            </a:r>
          </a:p>
          <a:p>
            <a:pPr lvl="1"/>
            <a:r>
              <a:rPr lang="en-US" dirty="0"/>
              <a:t>Leave to care for an individual who is recovering from any injury, disability, illness, or condition related to the immunization</a:t>
            </a:r>
          </a:p>
          <a:p>
            <a:r>
              <a:rPr lang="en-US" dirty="0"/>
              <a:t>These reasons do not apply to round 1 from 1/1 to 3/31</a:t>
            </a:r>
          </a:p>
          <a:p>
            <a:endParaRPr lang="en-US" dirty="0"/>
          </a:p>
        </p:txBody>
      </p:sp>
      <p:sp>
        <p:nvSpPr>
          <p:cNvPr id="5" name="Title 4"/>
          <p:cNvSpPr>
            <a:spLocks noGrp="1"/>
          </p:cNvSpPr>
          <p:nvPr>
            <p:ph type="title"/>
          </p:nvPr>
        </p:nvSpPr>
        <p:spPr/>
        <p:txBody>
          <a:bodyPr>
            <a:normAutofit/>
          </a:bodyPr>
          <a:lstStyle/>
          <a:p>
            <a:r>
              <a:rPr lang="en-US"/>
              <a:t>Enhanced Sick Leave Reasons – Part 2</a:t>
            </a:r>
            <a:endParaRPr lang="en-US" dirty="0"/>
          </a:p>
        </p:txBody>
      </p:sp>
      <p:sp>
        <p:nvSpPr>
          <p:cNvPr id="6" name="Footer Placeholder 1"/>
          <p:cNvSpPr>
            <a:spLocks noGrp="1"/>
          </p:cNvSpPr>
          <p:nvPr>
            <p:ph type="ftr" sz="quarter" idx="10"/>
          </p:nvPr>
        </p:nvSpPr>
        <p:spPr>
          <a:xfrm>
            <a:off x="3476488" y="6265305"/>
            <a:ext cx="3860800" cy="365125"/>
          </a:xfrm>
        </p:spPr>
        <p:txBody>
          <a:bodyPr/>
          <a:lstStyle/>
          <a:p>
            <a:r>
              <a:rPr lang="en-US"/>
              <a:t>NTTC Training – TY2021</a:t>
            </a:r>
            <a:endParaRPr lang="en-US" dirty="0"/>
          </a:p>
        </p:txBody>
      </p:sp>
      <p:grpSp>
        <p:nvGrpSpPr>
          <p:cNvPr id="7" name="Group 6"/>
          <p:cNvGrpSpPr/>
          <p:nvPr/>
        </p:nvGrpSpPr>
        <p:grpSpPr>
          <a:xfrm>
            <a:off x="11006420" y="78266"/>
            <a:ext cx="1145207" cy="1114165"/>
            <a:chOff x="11025609" y="0"/>
            <a:chExt cx="1145207" cy="1143000"/>
          </a:xfrm>
        </p:grpSpPr>
        <p:sp>
          <p:nvSpPr>
            <p:cNvPr id="8" name="5-Point Star 7"/>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9" name="TextBox 8"/>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125156302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71B042FB-C5A0-4140-9EC3-E8F3BDEE7242}" type="slidenum">
              <a:rPr lang="en-US" smtClean="0"/>
              <a:pPr/>
              <a:t>11</a:t>
            </a:fld>
            <a:endParaRPr lang="en-US" dirty="0"/>
          </a:p>
        </p:txBody>
      </p:sp>
      <p:sp>
        <p:nvSpPr>
          <p:cNvPr id="4" name="Content Placeholder 3"/>
          <p:cNvSpPr>
            <a:spLocks noGrp="1"/>
          </p:cNvSpPr>
          <p:nvPr>
            <p:ph sz="quarter" idx="12"/>
          </p:nvPr>
        </p:nvSpPr>
        <p:spPr/>
        <p:txBody>
          <a:bodyPr>
            <a:normAutofit/>
          </a:bodyPr>
          <a:lstStyle/>
          <a:p>
            <a:r>
              <a:rPr lang="en-US" b="1" dirty="0"/>
              <a:t>Round 2 </a:t>
            </a:r>
            <a:r>
              <a:rPr lang="en-US" dirty="0"/>
              <a:t>for Family Leave credit is enhanced to cover:</a:t>
            </a:r>
          </a:p>
          <a:p>
            <a:pPr lvl="1"/>
            <a:r>
              <a:rPr lang="en-US" b="1" dirty="0"/>
              <a:t>All</a:t>
            </a:r>
            <a:r>
              <a:rPr lang="en-US" dirty="0"/>
              <a:t> previously allowed sick leave reasons including the enhancements</a:t>
            </a:r>
          </a:p>
          <a:p>
            <a:pPr lvl="1"/>
            <a:r>
              <a:rPr lang="en-US" dirty="0"/>
              <a:t>But cannot claim both credits for the same day</a:t>
            </a:r>
          </a:p>
          <a:p>
            <a:r>
              <a:rPr lang="en-US" dirty="0"/>
              <a:t>These reasons do not apply to round 1 from 1/1 to 3/31</a:t>
            </a:r>
          </a:p>
        </p:txBody>
      </p:sp>
      <p:sp>
        <p:nvSpPr>
          <p:cNvPr id="5" name="Title 4"/>
          <p:cNvSpPr>
            <a:spLocks noGrp="1"/>
          </p:cNvSpPr>
          <p:nvPr>
            <p:ph type="title"/>
          </p:nvPr>
        </p:nvSpPr>
        <p:spPr/>
        <p:txBody>
          <a:bodyPr>
            <a:normAutofit/>
          </a:bodyPr>
          <a:lstStyle/>
          <a:p>
            <a:r>
              <a:rPr lang="en-US"/>
              <a:t>Enhanced Family Leave Reasons </a:t>
            </a:r>
            <a:endParaRPr lang="en-US" dirty="0"/>
          </a:p>
        </p:txBody>
      </p:sp>
      <p:sp>
        <p:nvSpPr>
          <p:cNvPr id="6" name="Footer Placeholder 1"/>
          <p:cNvSpPr>
            <a:spLocks noGrp="1"/>
          </p:cNvSpPr>
          <p:nvPr>
            <p:ph type="ftr" sz="quarter" idx="10"/>
          </p:nvPr>
        </p:nvSpPr>
        <p:spPr>
          <a:xfrm>
            <a:off x="3476488" y="6265305"/>
            <a:ext cx="3860800" cy="365125"/>
          </a:xfrm>
        </p:spPr>
        <p:txBody>
          <a:bodyPr/>
          <a:lstStyle/>
          <a:p>
            <a:r>
              <a:rPr lang="en-US"/>
              <a:t>NTTC Training – TY2021</a:t>
            </a:r>
            <a:endParaRPr lang="en-US" dirty="0"/>
          </a:p>
        </p:txBody>
      </p:sp>
      <p:grpSp>
        <p:nvGrpSpPr>
          <p:cNvPr id="7" name="Group 6"/>
          <p:cNvGrpSpPr/>
          <p:nvPr/>
        </p:nvGrpSpPr>
        <p:grpSpPr>
          <a:xfrm>
            <a:off x="11006420" y="78266"/>
            <a:ext cx="1145207" cy="1114165"/>
            <a:chOff x="11025609" y="0"/>
            <a:chExt cx="1145207" cy="1143000"/>
          </a:xfrm>
        </p:grpSpPr>
        <p:sp>
          <p:nvSpPr>
            <p:cNvPr id="8" name="5-Point Star 7"/>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9" name="TextBox 8"/>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393409071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12</a:t>
            </a:fld>
            <a:endParaRPr lang="en-US" dirty="0"/>
          </a:p>
        </p:txBody>
      </p:sp>
      <p:sp>
        <p:nvSpPr>
          <p:cNvPr id="4" name="Content Placeholder 3"/>
          <p:cNvSpPr>
            <a:spLocks noGrp="1"/>
          </p:cNvSpPr>
          <p:nvPr>
            <p:ph sz="quarter" idx="12"/>
          </p:nvPr>
        </p:nvSpPr>
        <p:spPr/>
        <p:txBody>
          <a:bodyPr/>
          <a:lstStyle/>
          <a:p>
            <a:r>
              <a:rPr lang="en-US" dirty="0"/>
              <a:t>Special rules for U.S. possessions</a:t>
            </a:r>
          </a:p>
          <a:p>
            <a:r>
              <a:rPr lang="en-US" dirty="0"/>
              <a:t>Documentation as per IRS guidelines</a:t>
            </a:r>
          </a:p>
          <a:p>
            <a:pPr lvl="1"/>
            <a:r>
              <a:rPr lang="en-US" dirty="0"/>
              <a:t>See page 2 of Self-Employed COVID Worksheet</a:t>
            </a:r>
          </a:p>
          <a:p>
            <a:r>
              <a:rPr lang="en-US" dirty="0"/>
              <a:t>Form 7202 will have 4 Parts to cover both rounds for both the Sick and Family Leave credits</a:t>
            </a:r>
          </a:p>
          <a:p>
            <a:r>
              <a:rPr lang="en-US" dirty="0"/>
              <a:t>Generally reduced for employer-paid leave wages</a:t>
            </a:r>
          </a:p>
        </p:txBody>
      </p:sp>
      <p:sp>
        <p:nvSpPr>
          <p:cNvPr id="5" name="Title 4"/>
          <p:cNvSpPr>
            <a:spLocks noGrp="1"/>
          </p:cNvSpPr>
          <p:nvPr>
            <p:ph type="title"/>
          </p:nvPr>
        </p:nvSpPr>
        <p:spPr/>
        <p:txBody>
          <a:bodyPr>
            <a:normAutofit fontScale="90000"/>
          </a:bodyPr>
          <a:lstStyle/>
          <a:p>
            <a:r>
              <a:rPr lang="en-US"/>
              <a:t>Sick and Family Leave Credits for Self-Employed</a:t>
            </a:r>
            <a:endParaRPr lang="en-US" dirty="0"/>
          </a:p>
        </p:txBody>
      </p:sp>
      <p:grpSp>
        <p:nvGrpSpPr>
          <p:cNvPr id="7" name="Group 6"/>
          <p:cNvGrpSpPr/>
          <p:nvPr/>
        </p:nvGrpSpPr>
        <p:grpSpPr>
          <a:xfrm>
            <a:off x="11006420" y="78266"/>
            <a:ext cx="1145207" cy="1114165"/>
            <a:chOff x="11025609" y="0"/>
            <a:chExt cx="1145207" cy="1143000"/>
          </a:xfrm>
        </p:grpSpPr>
        <p:sp>
          <p:nvSpPr>
            <p:cNvPr id="8" name="5-Point Star 7"/>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9" name="TextBox 8"/>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156355529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7A3AD31-58FD-4355-ADFB-DA788841856C}"/>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F694E067-ABE9-4226-8F78-DA243FBC648F}"/>
              </a:ext>
            </a:extLst>
          </p:cNvPr>
          <p:cNvSpPr>
            <a:spLocks noGrp="1"/>
          </p:cNvSpPr>
          <p:nvPr>
            <p:ph type="sldNum" sz="quarter" idx="11"/>
          </p:nvPr>
        </p:nvSpPr>
        <p:spPr/>
        <p:txBody>
          <a:bodyPr/>
          <a:lstStyle/>
          <a:p>
            <a:pPr>
              <a:defRPr/>
            </a:pPr>
            <a:fld id="{E4CE93CE-5A51-4820-B5B3-ADA4245C28E2}" type="slidenum">
              <a:rPr lang="en-US" altLang="en-US" smtClean="0"/>
              <a:pPr>
                <a:defRPr/>
              </a:pPr>
              <a:t>13</a:t>
            </a:fld>
            <a:endParaRPr lang="en-US" altLang="en-US"/>
          </a:p>
        </p:txBody>
      </p:sp>
      <p:sp>
        <p:nvSpPr>
          <p:cNvPr id="4" name="Content Placeholder 3">
            <a:extLst>
              <a:ext uri="{FF2B5EF4-FFF2-40B4-BE49-F238E27FC236}">
                <a16:creationId xmlns:a16="http://schemas.microsoft.com/office/drawing/2014/main" id="{690F72FC-BDC1-4F76-8DC9-4FA63FE24187}"/>
              </a:ext>
            </a:extLst>
          </p:cNvPr>
          <p:cNvSpPr>
            <a:spLocks noGrp="1"/>
          </p:cNvSpPr>
          <p:nvPr>
            <p:ph sz="quarter" idx="12"/>
          </p:nvPr>
        </p:nvSpPr>
        <p:spPr/>
        <p:txBody>
          <a:bodyPr>
            <a:normAutofit lnSpcReduction="10000"/>
          </a:bodyPr>
          <a:lstStyle/>
          <a:p>
            <a:r>
              <a:rPr lang="en-US" sz="2800" b="0" i="0" u="none" strike="noStrike" baseline="0" dirty="0">
                <a:solidFill>
                  <a:srgbClr val="000000"/>
                </a:solidFill>
              </a:rPr>
              <a:t>Use caution when asking the probing questions to determine the necessary details about the who, what, when, and why. Many individuals are sensitive when it comes to sharing details about the coronavirus for themselves and family. </a:t>
            </a:r>
          </a:p>
          <a:p>
            <a:r>
              <a:rPr lang="en-US" sz="2800" b="0" i="0" u="none" strike="noStrike" baseline="0" dirty="0">
                <a:solidFill>
                  <a:srgbClr val="000000"/>
                </a:solidFill>
              </a:rPr>
              <a:t>None of the taxpayers had any knowledge of this credit and did not maintain any documentation. We had to ask probing questions and walk the taxpayer though the Worksheet. Documentation only consisted of notes and dates that we added to the Worksheet. </a:t>
            </a:r>
          </a:p>
          <a:p>
            <a:endParaRPr lang="en-US" dirty="0"/>
          </a:p>
        </p:txBody>
      </p:sp>
      <p:sp>
        <p:nvSpPr>
          <p:cNvPr id="5" name="Title 4">
            <a:extLst>
              <a:ext uri="{FF2B5EF4-FFF2-40B4-BE49-F238E27FC236}">
                <a16:creationId xmlns:a16="http://schemas.microsoft.com/office/drawing/2014/main" id="{33E564A6-9E47-45B4-B704-5A72034F8600}"/>
              </a:ext>
            </a:extLst>
          </p:cNvPr>
          <p:cNvSpPr>
            <a:spLocks noGrp="1"/>
          </p:cNvSpPr>
          <p:nvPr>
            <p:ph type="title"/>
          </p:nvPr>
        </p:nvSpPr>
        <p:spPr/>
        <p:txBody>
          <a:bodyPr/>
          <a:lstStyle/>
          <a:p>
            <a:r>
              <a:rPr lang="en-US" dirty="0"/>
              <a:t>Lessons Learned from 2020</a:t>
            </a:r>
          </a:p>
        </p:txBody>
      </p:sp>
    </p:spTree>
    <p:extLst>
      <p:ext uri="{BB962C8B-B14F-4D97-AF65-F5344CB8AC3E}">
        <p14:creationId xmlns:p14="http://schemas.microsoft.com/office/powerpoint/2010/main" val="66415352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7FC1FF9-7FA4-489E-93C3-874DEC2BA2E6}"/>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FF7E796D-4D61-4AA0-A7B2-09ED86BA38B9}"/>
              </a:ext>
            </a:extLst>
          </p:cNvPr>
          <p:cNvSpPr>
            <a:spLocks noGrp="1"/>
          </p:cNvSpPr>
          <p:nvPr>
            <p:ph type="sldNum" sz="quarter" idx="11"/>
          </p:nvPr>
        </p:nvSpPr>
        <p:spPr/>
        <p:txBody>
          <a:bodyPr/>
          <a:lstStyle/>
          <a:p>
            <a:pPr>
              <a:defRPr/>
            </a:pPr>
            <a:fld id="{E4CE93CE-5A51-4820-B5B3-ADA4245C28E2}" type="slidenum">
              <a:rPr lang="en-US" altLang="en-US" smtClean="0"/>
              <a:pPr>
                <a:defRPr/>
              </a:pPr>
              <a:t>14</a:t>
            </a:fld>
            <a:endParaRPr lang="en-US" altLang="en-US"/>
          </a:p>
        </p:txBody>
      </p:sp>
      <p:sp>
        <p:nvSpPr>
          <p:cNvPr id="4" name="Content Placeholder 3">
            <a:extLst>
              <a:ext uri="{FF2B5EF4-FFF2-40B4-BE49-F238E27FC236}">
                <a16:creationId xmlns:a16="http://schemas.microsoft.com/office/drawing/2014/main" id="{D89A600A-38F0-4D64-9670-B1846A6F9B38}"/>
              </a:ext>
            </a:extLst>
          </p:cNvPr>
          <p:cNvSpPr>
            <a:spLocks noGrp="1"/>
          </p:cNvSpPr>
          <p:nvPr>
            <p:ph sz="quarter" idx="12"/>
          </p:nvPr>
        </p:nvSpPr>
        <p:spPr/>
        <p:txBody>
          <a:bodyPr/>
          <a:lstStyle/>
          <a:p>
            <a:r>
              <a:rPr lang="en-US" sz="2400" b="0" i="0" u="none" strike="noStrike" baseline="0" dirty="0">
                <a:solidFill>
                  <a:srgbClr val="000000"/>
                </a:solidFill>
              </a:rPr>
              <a:t>We did give affected taxpayers a blank copy of the Worksheet and advised them that these credits were extended into 2021 and asked them to keep track of affected days in 2021. It is doubtful that we will see much documentation for 2021 and counselors will again be asking the probing questions to get the Worksheet completed. </a:t>
            </a:r>
          </a:p>
          <a:p>
            <a:r>
              <a:rPr lang="en-US" sz="2400" b="0" i="0" u="none" strike="noStrike" baseline="0" dirty="0">
                <a:solidFill>
                  <a:srgbClr val="000000"/>
                </a:solidFill>
              </a:rPr>
              <a:t>We found the 2020 Worksheet to be confusing and difficult to use due to all the duplicate reasons in the different sections. The 2021 Worksheet looks to be even more challenging and it would be unrealistic to expect a taxpayer to complete this on their own. </a:t>
            </a:r>
          </a:p>
          <a:p>
            <a:endParaRPr lang="en-US" dirty="0"/>
          </a:p>
        </p:txBody>
      </p:sp>
      <p:sp>
        <p:nvSpPr>
          <p:cNvPr id="5" name="Title 4">
            <a:extLst>
              <a:ext uri="{FF2B5EF4-FFF2-40B4-BE49-F238E27FC236}">
                <a16:creationId xmlns:a16="http://schemas.microsoft.com/office/drawing/2014/main" id="{0B7D562C-70D4-41F6-AD43-7643B98FB79D}"/>
              </a:ext>
            </a:extLst>
          </p:cNvPr>
          <p:cNvSpPr>
            <a:spLocks noGrp="1"/>
          </p:cNvSpPr>
          <p:nvPr>
            <p:ph type="title"/>
          </p:nvPr>
        </p:nvSpPr>
        <p:spPr/>
        <p:txBody>
          <a:bodyPr/>
          <a:lstStyle/>
          <a:p>
            <a:r>
              <a:rPr lang="en-US" dirty="0"/>
              <a:t>Lessons Learned from 2020</a:t>
            </a:r>
          </a:p>
        </p:txBody>
      </p:sp>
    </p:spTree>
    <p:extLst>
      <p:ext uri="{BB962C8B-B14F-4D97-AF65-F5344CB8AC3E}">
        <p14:creationId xmlns:p14="http://schemas.microsoft.com/office/powerpoint/2010/main" val="368474699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487BFA-C206-4746-9D67-A32480FE6FCF}"/>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65430293-824A-4CB5-BC64-4F2FEE881FCE}"/>
              </a:ext>
            </a:extLst>
          </p:cNvPr>
          <p:cNvSpPr>
            <a:spLocks noGrp="1"/>
          </p:cNvSpPr>
          <p:nvPr>
            <p:ph type="sldNum" sz="quarter" idx="11"/>
          </p:nvPr>
        </p:nvSpPr>
        <p:spPr/>
        <p:txBody>
          <a:bodyPr/>
          <a:lstStyle/>
          <a:p>
            <a:pPr>
              <a:defRPr/>
            </a:pPr>
            <a:fld id="{E4CE93CE-5A51-4820-B5B3-ADA4245C28E2}" type="slidenum">
              <a:rPr lang="en-US" altLang="en-US" smtClean="0"/>
              <a:pPr>
                <a:defRPr/>
              </a:pPr>
              <a:t>15</a:t>
            </a:fld>
            <a:endParaRPr lang="en-US" altLang="en-US"/>
          </a:p>
        </p:txBody>
      </p:sp>
      <p:sp>
        <p:nvSpPr>
          <p:cNvPr id="4" name="Content Placeholder 3">
            <a:extLst>
              <a:ext uri="{FF2B5EF4-FFF2-40B4-BE49-F238E27FC236}">
                <a16:creationId xmlns:a16="http://schemas.microsoft.com/office/drawing/2014/main" id="{F4D1F0A1-A395-4555-BD1D-CFF69A021404}"/>
              </a:ext>
            </a:extLst>
          </p:cNvPr>
          <p:cNvSpPr>
            <a:spLocks noGrp="1"/>
          </p:cNvSpPr>
          <p:nvPr>
            <p:ph sz="quarter" idx="12"/>
          </p:nvPr>
        </p:nvSpPr>
        <p:spPr/>
        <p:txBody>
          <a:bodyPr/>
          <a:lstStyle/>
          <a:p>
            <a:r>
              <a:rPr lang="en-US" dirty="0"/>
              <a:t>One approach is to first determine if the SE taxpayer did miss SE workdays due to COVID for self, others or family.  Then get the details as who, what, when, and why.</a:t>
            </a:r>
          </a:p>
          <a:p>
            <a:r>
              <a:rPr lang="en-US" dirty="0"/>
              <a:t>Then see where the affected days fit into the categories on the Worksheet.</a:t>
            </a:r>
          </a:p>
        </p:txBody>
      </p:sp>
      <p:sp>
        <p:nvSpPr>
          <p:cNvPr id="5" name="Title 4">
            <a:extLst>
              <a:ext uri="{FF2B5EF4-FFF2-40B4-BE49-F238E27FC236}">
                <a16:creationId xmlns:a16="http://schemas.microsoft.com/office/drawing/2014/main" id="{5B002D58-3447-4C85-AB58-46BC079CD005}"/>
              </a:ext>
            </a:extLst>
          </p:cNvPr>
          <p:cNvSpPr>
            <a:spLocks noGrp="1"/>
          </p:cNvSpPr>
          <p:nvPr>
            <p:ph type="title"/>
          </p:nvPr>
        </p:nvSpPr>
        <p:spPr/>
        <p:txBody>
          <a:bodyPr/>
          <a:lstStyle/>
          <a:p>
            <a:r>
              <a:rPr lang="en-US" dirty="0"/>
              <a:t>Lessons Learned from 2020</a:t>
            </a:r>
          </a:p>
        </p:txBody>
      </p:sp>
    </p:spTree>
    <p:extLst>
      <p:ext uri="{BB962C8B-B14F-4D97-AF65-F5344CB8AC3E}">
        <p14:creationId xmlns:p14="http://schemas.microsoft.com/office/powerpoint/2010/main" val="315661554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1D65EC4-28E4-4D6B-A5EF-DF64BC6D4D04}"/>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5D09DCDD-22DB-4AAB-9950-FEF1D27307B3}"/>
              </a:ext>
            </a:extLst>
          </p:cNvPr>
          <p:cNvSpPr>
            <a:spLocks noGrp="1"/>
          </p:cNvSpPr>
          <p:nvPr>
            <p:ph type="sldNum" sz="quarter" idx="11"/>
          </p:nvPr>
        </p:nvSpPr>
        <p:spPr/>
        <p:txBody>
          <a:bodyPr/>
          <a:lstStyle/>
          <a:p>
            <a:pPr>
              <a:defRPr/>
            </a:pPr>
            <a:fld id="{E4CE93CE-5A51-4820-B5B3-ADA4245C28E2}" type="slidenum">
              <a:rPr lang="en-US" altLang="en-US" smtClean="0"/>
              <a:pPr>
                <a:defRPr/>
              </a:pPr>
              <a:t>16</a:t>
            </a:fld>
            <a:endParaRPr lang="en-US" altLang="en-US"/>
          </a:p>
        </p:txBody>
      </p:sp>
      <p:sp>
        <p:nvSpPr>
          <p:cNvPr id="4" name="Content Placeholder 3">
            <a:extLst>
              <a:ext uri="{FF2B5EF4-FFF2-40B4-BE49-F238E27FC236}">
                <a16:creationId xmlns:a16="http://schemas.microsoft.com/office/drawing/2014/main" id="{2E9B84D1-0C12-4E3F-9AD4-9B8793EFA0F0}"/>
              </a:ext>
            </a:extLst>
          </p:cNvPr>
          <p:cNvSpPr>
            <a:spLocks noGrp="1"/>
          </p:cNvSpPr>
          <p:nvPr>
            <p:ph sz="quarter" idx="12"/>
          </p:nvPr>
        </p:nvSpPr>
        <p:spPr/>
        <p:txBody>
          <a:bodyPr>
            <a:normAutofit lnSpcReduction="10000"/>
          </a:bodyPr>
          <a:lstStyle/>
          <a:p>
            <a:pPr marL="0" indent="0" algn="l">
              <a:buNone/>
            </a:pPr>
            <a:r>
              <a:rPr lang="en-US" dirty="0"/>
              <a:t>Suggest using the following simplified criteria for both Round 1 &amp; 2 as a starting point and then get details:</a:t>
            </a:r>
          </a:p>
          <a:p>
            <a:pPr algn="l"/>
            <a:r>
              <a:rPr lang="en-US" sz="2800" dirty="0"/>
              <a:t>For Sick leave Part 1: </a:t>
            </a:r>
            <a:r>
              <a:rPr lang="en-US" sz="2800" b="0" i="0" u="none" strike="noStrike" baseline="0" dirty="0">
                <a:solidFill>
                  <a:srgbClr val="000000"/>
                </a:solidFill>
              </a:rPr>
              <a:t>You were unable to work because you were affected by COVID-19 </a:t>
            </a:r>
          </a:p>
          <a:p>
            <a:pPr algn="l"/>
            <a:r>
              <a:rPr lang="en-US" sz="2800" dirty="0"/>
              <a:t>For Sick leave Part 2: </a:t>
            </a:r>
            <a:r>
              <a:rPr lang="en-US" sz="2800" b="0" i="0" u="none" strike="noStrike" baseline="0" dirty="0">
                <a:solidFill>
                  <a:srgbClr val="000000"/>
                </a:solidFill>
              </a:rPr>
              <a:t>You were unable to work because you were caring for and individual affected by COVID-19 </a:t>
            </a:r>
          </a:p>
          <a:p>
            <a:r>
              <a:rPr lang="en-US" sz="2800" dirty="0"/>
              <a:t>For Family leave: </a:t>
            </a:r>
            <a:r>
              <a:rPr lang="en-US" sz="2800" b="0" i="0" u="none" strike="noStrike" baseline="0" dirty="0">
                <a:solidFill>
                  <a:srgbClr val="000000"/>
                </a:solidFill>
              </a:rPr>
              <a:t>You were unable to work because you were providing coronavirus-related care to your child </a:t>
            </a:r>
            <a:endParaRPr lang="en-US" sz="2800" dirty="0"/>
          </a:p>
        </p:txBody>
      </p:sp>
      <p:sp>
        <p:nvSpPr>
          <p:cNvPr id="5" name="Title 4">
            <a:extLst>
              <a:ext uri="{FF2B5EF4-FFF2-40B4-BE49-F238E27FC236}">
                <a16:creationId xmlns:a16="http://schemas.microsoft.com/office/drawing/2014/main" id="{674935C3-C866-43E1-87D1-6D07B3F43AB7}"/>
              </a:ext>
            </a:extLst>
          </p:cNvPr>
          <p:cNvSpPr>
            <a:spLocks noGrp="1"/>
          </p:cNvSpPr>
          <p:nvPr>
            <p:ph type="title"/>
          </p:nvPr>
        </p:nvSpPr>
        <p:spPr/>
        <p:txBody>
          <a:bodyPr/>
          <a:lstStyle/>
          <a:p>
            <a:r>
              <a:rPr lang="en-US" dirty="0"/>
              <a:t>Lessons Learned from 2020</a:t>
            </a:r>
          </a:p>
        </p:txBody>
      </p:sp>
    </p:spTree>
    <p:extLst>
      <p:ext uri="{BB962C8B-B14F-4D97-AF65-F5344CB8AC3E}">
        <p14:creationId xmlns:p14="http://schemas.microsoft.com/office/powerpoint/2010/main" val="123076813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0E49C5-16CD-4397-9AFA-81408C809FD1}"/>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79DDAA71-9C08-402B-8B0C-D2C818E880BB}"/>
              </a:ext>
            </a:extLst>
          </p:cNvPr>
          <p:cNvSpPr>
            <a:spLocks noGrp="1"/>
          </p:cNvSpPr>
          <p:nvPr>
            <p:ph type="sldNum" sz="quarter" idx="11"/>
          </p:nvPr>
        </p:nvSpPr>
        <p:spPr/>
        <p:txBody>
          <a:bodyPr/>
          <a:lstStyle/>
          <a:p>
            <a:pPr>
              <a:defRPr/>
            </a:pPr>
            <a:fld id="{E4CE93CE-5A51-4820-B5B3-ADA4245C28E2}" type="slidenum">
              <a:rPr lang="en-US" altLang="en-US" smtClean="0"/>
              <a:pPr>
                <a:defRPr/>
              </a:pPr>
              <a:t>17</a:t>
            </a:fld>
            <a:endParaRPr lang="en-US" altLang="en-US"/>
          </a:p>
        </p:txBody>
      </p:sp>
      <p:sp>
        <p:nvSpPr>
          <p:cNvPr id="4" name="Content Placeholder 3">
            <a:extLst>
              <a:ext uri="{FF2B5EF4-FFF2-40B4-BE49-F238E27FC236}">
                <a16:creationId xmlns:a16="http://schemas.microsoft.com/office/drawing/2014/main" id="{5D614294-3834-4E6E-8FEC-D0BC2C5CF17C}"/>
              </a:ext>
            </a:extLst>
          </p:cNvPr>
          <p:cNvSpPr>
            <a:spLocks noGrp="1"/>
          </p:cNvSpPr>
          <p:nvPr>
            <p:ph sz="quarter" idx="12"/>
          </p:nvPr>
        </p:nvSpPr>
        <p:spPr/>
        <p:txBody>
          <a:bodyPr/>
          <a:lstStyle/>
          <a:p>
            <a:pPr marL="0" indent="0">
              <a:buNone/>
            </a:pPr>
            <a:r>
              <a:rPr lang="en-US" sz="3600" dirty="0"/>
              <a:t>Then make the corresponding entries in TaxSlayer for both Round 1 &amp; 2:</a:t>
            </a:r>
          </a:p>
          <a:p>
            <a:r>
              <a:rPr lang="en-US" dirty="0"/>
              <a:t>“I required care for myself”</a:t>
            </a:r>
          </a:p>
          <a:p>
            <a:r>
              <a:rPr lang="en-US" dirty="0"/>
              <a:t>“I provided care to another”</a:t>
            </a:r>
          </a:p>
          <a:p>
            <a:r>
              <a:rPr lang="en-US" dirty="0"/>
              <a:t>“I provided care to my son or daughter because their school of place of care was closed”</a:t>
            </a:r>
          </a:p>
        </p:txBody>
      </p:sp>
      <p:sp>
        <p:nvSpPr>
          <p:cNvPr id="5" name="Title 4">
            <a:extLst>
              <a:ext uri="{FF2B5EF4-FFF2-40B4-BE49-F238E27FC236}">
                <a16:creationId xmlns:a16="http://schemas.microsoft.com/office/drawing/2014/main" id="{C0D8089F-8586-41F7-AE58-3760AC8B1440}"/>
              </a:ext>
            </a:extLst>
          </p:cNvPr>
          <p:cNvSpPr>
            <a:spLocks noGrp="1"/>
          </p:cNvSpPr>
          <p:nvPr>
            <p:ph type="title"/>
          </p:nvPr>
        </p:nvSpPr>
        <p:spPr/>
        <p:txBody>
          <a:bodyPr/>
          <a:lstStyle/>
          <a:p>
            <a:r>
              <a:rPr lang="en-US" dirty="0"/>
              <a:t>Lessons Learned from 2020</a:t>
            </a:r>
          </a:p>
        </p:txBody>
      </p:sp>
    </p:spTree>
    <p:extLst>
      <p:ext uri="{BB962C8B-B14F-4D97-AF65-F5344CB8AC3E}">
        <p14:creationId xmlns:p14="http://schemas.microsoft.com/office/powerpoint/2010/main" val="304263653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CDB96BE-22F0-4C78-9E03-42A81DFA3E06}"/>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974BFA48-F533-4A8E-B0CD-8FF50927FFA2}"/>
              </a:ext>
            </a:extLst>
          </p:cNvPr>
          <p:cNvSpPr>
            <a:spLocks noGrp="1"/>
          </p:cNvSpPr>
          <p:nvPr>
            <p:ph type="sldNum" sz="quarter" idx="11"/>
          </p:nvPr>
        </p:nvSpPr>
        <p:spPr/>
        <p:txBody>
          <a:bodyPr/>
          <a:lstStyle/>
          <a:p>
            <a:pPr>
              <a:defRPr/>
            </a:pPr>
            <a:fld id="{E4CE93CE-5A51-4820-B5B3-ADA4245C28E2}" type="slidenum">
              <a:rPr lang="en-US" altLang="en-US" smtClean="0"/>
              <a:pPr>
                <a:defRPr/>
              </a:pPr>
              <a:t>18</a:t>
            </a:fld>
            <a:endParaRPr lang="en-US" altLang="en-US"/>
          </a:p>
        </p:txBody>
      </p:sp>
      <p:sp>
        <p:nvSpPr>
          <p:cNvPr id="4" name="Content Placeholder 3">
            <a:extLst>
              <a:ext uri="{FF2B5EF4-FFF2-40B4-BE49-F238E27FC236}">
                <a16:creationId xmlns:a16="http://schemas.microsoft.com/office/drawing/2014/main" id="{ECC4A3D6-C64B-436C-B571-04442D2E9E5D}"/>
              </a:ext>
            </a:extLst>
          </p:cNvPr>
          <p:cNvSpPr>
            <a:spLocks noGrp="1"/>
          </p:cNvSpPr>
          <p:nvPr>
            <p:ph sz="quarter" idx="12"/>
          </p:nvPr>
        </p:nvSpPr>
        <p:spPr/>
        <p:txBody>
          <a:bodyPr/>
          <a:lstStyle/>
          <a:p>
            <a:r>
              <a:rPr lang="en-US" dirty="0"/>
              <a:t>Once the number of affected days are determined, the TaxSlayer entry is fairly simple</a:t>
            </a:r>
          </a:p>
          <a:p>
            <a:r>
              <a:rPr lang="en-US" dirty="0"/>
              <a:t>Be aware that the verbiage is different between the Worksheet and TaxSlayer entries</a:t>
            </a:r>
          </a:p>
          <a:p>
            <a:r>
              <a:rPr lang="en-US" dirty="0"/>
              <a:t>Currently Practice Lab does not have a method to enter affected dates and Round 2 Family Leave is being limited to 50 days instead of 60</a:t>
            </a:r>
          </a:p>
        </p:txBody>
      </p:sp>
      <p:sp>
        <p:nvSpPr>
          <p:cNvPr id="5" name="Title 4">
            <a:extLst>
              <a:ext uri="{FF2B5EF4-FFF2-40B4-BE49-F238E27FC236}">
                <a16:creationId xmlns:a16="http://schemas.microsoft.com/office/drawing/2014/main" id="{B7D2A72D-0A30-45F3-A75D-F850C7A49D54}"/>
              </a:ext>
            </a:extLst>
          </p:cNvPr>
          <p:cNvSpPr>
            <a:spLocks noGrp="1"/>
          </p:cNvSpPr>
          <p:nvPr>
            <p:ph type="title"/>
          </p:nvPr>
        </p:nvSpPr>
        <p:spPr/>
        <p:txBody>
          <a:bodyPr/>
          <a:lstStyle/>
          <a:p>
            <a:r>
              <a:rPr lang="en-US" dirty="0"/>
              <a:t>TaxSlayer Entries</a:t>
            </a:r>
          </a:p>
        </p:txBody>
      </p:sp>
    </p:spTree>
    <p:extLst>
      <p:ext uri="{BB962C8B-B14F-4D97-AF65-F5344CB8AC3E}">
        <p14:creationId xmlns:p14="http://schemas.microsoft.com/office/powerpoint/2010/main" val="9068481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27E021D-0745-40AA-9376-66EAB668FF00}"/>
              </a:ext>
            </a:extLst>
          </p:cNvPr>
          <p:cNvSpPr>
            <a:spLocks noGrp="1"/>
          </p:cNvSpPr>
          <p:nvPr>
            <p:ph type="ftr" sz="quarter" idx="10"/>
          </p:nvPr>
        </p:nvSpPr>
        <p:spPr/>
        <p:txBody>
          <a:bodyPr/>
          <a:lstStyle/>
          <a:p>
            <a:pPr>
              <a:defRPr/>
            </a:pPr>
            <a:r>
              <a:rPr lang="en-US"/>
              <a:t>NTTC Training – TY2021</a:t>
            </a:r>
            <a:endParaRPr lang="en-US" dirty="0"/>
          </a:p>
        </p:txBody>
      </p:sp>
      <p:sp>
        <p:nvSpPr>
          <p:cNvPr id="3" name="Slide Number Placeholder 2">
            <a:extLst>
              <a:ext uri="{FF2B5EF4-FFF2-40B4-BE49-F238E27FC236}">
                <a16:creationId xmlns:a16="http://schemas.microsoft.com/office/drawing/2014/main" id="{2F76D67D-B180-436C-B0B9-2CC3EC28208D}"/>
              </a:ext>
            </a:extLst>
          </p:cNvPr>
          <p:cNvSpPr>
            <a:spLocks noGrp="1"/>
          </p:cNvSpPr>
          <p:nvPr>
            <p:ph type="sldNum" sz="quarter" idx="11"/>
          </p:nvPr>
        </p:nvSpPr>
        <p:spPr/>
        <p:txBody>
          <a:bodyPr/>
          <a:lstStyle/>
          <a:p>
            <a:pPr>
              <a:defRPr/>
            </a:pPr>
            <a:fld id="{E4CE93CE-5A51-4820-B5B3-ADA4245C28E2}" type="slidenum">
              <a:rPr lang="en-US" altLang="en-US" smtClean="0"/>
              <a:pPr>
                <a:defRPr/>
              </a:pPr>
              <a:t>19</a:t>
            </a:fld>
            <a:endParaRPr lang="en-US" altLang="en-US"/>
          </a:p>
        </p:txBody>
      </p:sp>
      <p:sp>
        <p:nvSpPr>
          <p:cNvPr id="4" name="Content Placeholder 3">
            <a:extLst>
              <a:ext uri="{FF2B5EF4-FFF2-40B4-BE49-F238E27FC236}">
                <a16:creationId xmlns:a16="http://schemas.microsoft.com/office/drawing/2014/main" id="{2FF08371-CFCE-4F19-8A87-22269395FC6C}"/>
              </a:ext>
            </a:extLst>
          </p:cNvPr>
          <p:cNvSpPr>
            <a:spLocks noGrp="1"/>
          </p:cNvSpPr>
          <p:nvPr>
            <p:ph sz="quarter" idx="12"/>
          </p:nvPr>
        </p:nvSpPr>
        <p:spPr/>
        <p:txBody>
          <a:bodyPr>
            <a:normAutofit/>
          </a:bodyPr>
          <a:lstStyle/>
          <a:p>
            <a:pPr marL="0" indent="0" algn="ctr">
              <a:buNone/>
            </a:pPr>
            <a:r>
              <a:rPr lang="en-US" sz="4000" dirty="0"/>
              <a:t>Use the Terry Baldwin focused exercise from the 2021 NTTC Workbook</a:t>
            </a:r>
          </a:p>
        </p:txBody>
      </p:sp>
      <p:sp>
        <p:nvSpPr>
          <p:cNvPr id="5" name="Title 4">
            <a:extLst>
              <a:ext uri="{FF2B5EF4-FFF2-40B4-BE49-F238E27FC236}">
                <a16:creationId xmlns:a16="http://schemas.microsoft.com/office/drawing/2014/main" id="{620949E0-703E-4618-A175-34F4A6ACC710}"/>
              </a:ext>
            </a:extLst>
          </p:cNvPr>
          <p:cNvSpPr>
            <a:spLocks noGrp="1"/>
          </p:cNvSpPr>
          <p:nvPr>
            <p:ph type="title"/>
          </p:nvPr>
        </p:nvSpPr>
        <p:spPr/>
        <p:txBody>
          <a:bodyPr/>
          <a:lstStyle/>
          <a:p>
            <a:r>
              <a:rPr lang="en-US" dirty="0"/>
              <a:t>Training Exercise</a:t>
            </a:r>
          </a:p>
        </p:txBody>
      </p:sp>
    </p:spTree>
    <p:extLst>
      <p:ext uri="{BB962C8B-B14F-4D97-AF65-F5344CB8AC3E}">
        <p14:creationId xmlns:p14="http://schemas.microsoft.com/office/powerpoint/2010/main" val="285587205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2</a:t>
            </a:fld>
            <a:endParaRPr lang="en-US" dirty="0"/>
          </a:p>
        </p:txBody>
      </p:sp>
      <p:sp>
        <p:nvSpPr>
          <p:cNvPr id="4" name="Content Placeholder 3"/>
          <p:cNvSpPr>
            <a:spLocks noGrp="1"/>
          </p:cNvSpPr>
          <p:nvPr>
            <p:ph sz="quarter" idx="12"/>
          </p:nvPr>
        </p:nvSpPr>
        <p:spPr/>
        <p:txBody>
          <a:bodyPr>
            <a:normAutofit/>
          </a:bodyPr>
          <a:lstStyle/>
          <a:p>
            <a:r>
              <a:rPr lang="en-US" b="0" i="0" u="none" strike="noStrike" baseline="0" dirty="0">
                <a:solidFill>
                  <a:srgbClr val="000000"/>
                </a:solidFill>
                <a:latin typeface="+mj-lt"/>
              </a:rPr>
              <a:t>Families First Coronavirus Response Act (3-18-2020) </a:t>
            </a:r>
            <a:r>
              <a:rPr lang="en-US" dirty="0">
                <a:latin typeface="+mj-lt"/>
              </a:rPr>
              <a:t>provided </a:t>
            </a:r>
            <a:r>
              <a:rPr lang="en-US" dirty="0"/>
              <a:t>$$$$$ to Employers for Employee Sick and Family Leave payments</a:t>
            </a:r>
          </a:p>
          <a:p>
            <a:r>
              <a:rPr lang="en-US" dirty="0"/>
              <a:t>This benefit was extended to Self-Employed as the Sick &amp; Family Leave Credit on Form 7202</a:t>
            </a:r>
          </a:p>
          <a:p>
            <a:r>
              <a:rPr lang="en-US" dirty="0"/>
              <a:t>Need one Form 7202 for each affected SE taxpayer</a:t>
            </a:r>
          </a:p>
          <a:p>
            <a:endParaRPr lang="en-US" dirty="0"/>
          </a:p>
          <a:p>
            <a:endParaRPr lang="en-US" dirty="0"/>
          </a:p>
          <a:p>
            <a:endParaRPr lang="en-US" dirty="0"/>
          </a:p>
        </p:txBody>
      </p:sp>
      <p:sp>
        <p:nvSpPr>
          <p:cNvPr id="5" name="Title 4"/>
          <p:cNvSpPr>
            <a:spLocks noGrp="1"/>
          </p:cNvSpPr>
          <p:nvPr>
            <p:ph type="title"/>
          </p:nvPr>
        </p:nvSpPr>
        <p:spPr/>
        <p:txBody>
          <a:bodyPr>
            <a:normAutofit/>
          </a:bodyPr>
          <a:lstStyle/>
          <a:p>
            <a:r>
              <a:rPr lang="en-US" dirty="0"/>
              <a:t>Credit for Sick Leave and Family Leave</a:t>
            </a:r>
          </a:p>
        </p:txBody>
      </p:sp>
      <p:grpSp>
        <p:nvGrpSpPr>
          <p:cNvPr id="6" name="Group 5"/>
          <p:cNvGrpSpPr/>
          <p:nvPr/>
        </p:nvGrpSpPr>
        <p:grpSpPr>
          <a:xfrm>
            <a:off x="11006420" y="78266"/>
            <a:ext cx="1145207" cy="1114165"/>
            <a:chOff x="11025609" y="0"/>
            <a:chExt cx="1145207" cy="1143000"/>
          </a:xfrm>
        </p:grpSpPr>
        <p:sp>
          <p:nvSpPr>
            <p:cNvPr id="7" name="5-Point Star 6"/>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8" name="TextBox 7"/>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33577050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3</a:t>
            </a:fld>
            <a:endParaRPr lang="en-US" dirty="0"/>
          </a:p>
        </p:txBody>
      </p:sp>
      <p:sp>
        <p:nvSpPr>
          <p:cNvPr id="4" name="Content Placeholder 3"/>
          <p:cNvSpPr>
            <a:spLocks noGrp="1"/>
          </p:cNvSpPr>
          <p:nvPr>
            <p:ph sz="quarter" idx="12"/>
          </p:nvPr>
        </p:nvSpPr>
        <p:spPr/>
        <p:txBody>
          <a:bodyPr>
            <a:normAutofit fontScale="92500"/>
          </a:bodyPr>
          <a:lstStyle/>
          <a:p>
            <a:r>
              <a:rPr lang="en-US" dirty="0"/>
              <a:t>Round 1 was originally part of the </a:t>
            </a:r>
            <a:r>
              <a:rPr lang="en-US" b="0" i="0" u="none" strike="noStrike" baseline="0" dirty="0">
                <a:solidFill>
                  <a:srgbClr val="000000"/>
                </a:solidFill>
                <a:latin typeface="+mj-lt"/>
              </a:rPr>
              <a:t>Families First Coronavirus Response Act (3-18-2020) </a:t>
            </a:r>
            <a:r>
              <a:rPr lang="en-US" dirty="0"/>
              <a:t>for 4-1-2020 to 12-31-2020 and this was extended by the Consolidated Appropriations Act (12-21-2020) through 3-31-2021</a:t>
            </a:r>
          </a:p>
          <a:p>
            <a:pPr marL="0" indent="0" algn="ctr">
              <a:spcBef>
                <a:spcPts val="0"/>
              </a:spcBef>
              <a:buNone/>
            </a:pPr>
            <a:r>
              <a:rPr lang="en-US" b="1" dirty="0"/>
              <a:t>This applies to TY 2020 and 2021 and is cumulative</a:t>
            </a:r>
          </a:p>
          <a:p>
            <a:r>
              <a:rPr lang="en-US" dirty="0"/>
              <a:t>Round 2 was a part of the American Rescue Plan Act (3-11-2021) and extended and reset the credit from 4-1-2021 to 9-30-2021 and made other changes to the credit</a:t>
            </a:r>
          </a:p>
        </p:txBody>
      </p:sp>
      <p:sp>
        <p:nvSpPr>
          <p:cNvPr id="5" name="Title 4"/>
          <p:cNvSpPr>
            <a:spLocks noGrp="1"/>
          </p:cNvSpPr>
          <p:nvPr>
            <p:ph type="title"/>
          </p:nvPr>
        </p:nvSpPr>
        <p:spPr/>
        <p:txBody>
          <a:bodyPr>
            <a:normAutofit/>
          </a:bodyPr>
          <a:lstStyle/>
          <a:p>
            <a:r>
              <a:rPr lang="en-US" dirty="0"/>
              <a:t>Credit for Sick Leave and Family Leave</a:t>
            </a:r>
          </a:p>
        </p:txBody>
      </p:sp>
      <p:grpSp>
        <p:nvGrpSpPr>
          <p:cNvPr id="6" name="Group 5"/>
          <p:cNvGrpSpPr/>
          <p:nvPr/>
        </p:nvGrpSpPr>
        <p:grpSpPr>
          <a:xfrm>
            <a:off x="11006420" y="78266"/>
            <a:ext cx="1145207" cy="1114165"/>
            <a:chOff x="11025609" y="0"/>
            <a:chExt cx="1145207" cy="1143000"/>
          </a:xfrm>
        </p:grpSpPr>
        <p:sp>
          <p:nvSpPr>
            <p:cNvPr id="7" name="5-Point Star 6"/>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8" name="TextBox 7"/>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31578231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4</a:t>
            </a:fld>
            <a:endParaRPr lang="en-US" dirty="0"/>
          </a:p>
        </p:txBody>
      </p:sp>
      <p:sp>
        <p:nvSpPr>
          <p:cNvPr id="4" name="Content Placeholder 3"/>
          <p:cNvSpPr>
            <a:spLocks noGrp="1"/>
          </p:cNvSpPr>
          <p:nvPr>
            <p:ph sz="quarter" idx="12"/>
          </p:nvPr>
        </p:nvSpPr>
        <p:spPr/>
        <p:txBody>
          <a:bodyPr>
            <a:normAutofit/>
          </a:bodyPr>
          <a:lstStyle/>
          <a:p>
            <a:r>
              <a:rPr lang="en-US" dirty="0"/>
              <a:t>Was the business owner unable to work due to COVID?</a:t>
            </a:r>
          </a:p>
          <a:p>
            <a:pPr lvl="1"/>
            <a:r>
              <a:rPr lang="en-US" dirty="0"/>
              <a:t>Very specific rules to qualify</a:t>
            </a:r>
          </a:p>
          <a:p>
            <a:r>
              <a:rPr lang="en-US" dirty="0"/>
              <a:t>Self-employed individuals can receive </a:t>
            </a:r>
            <a:r>
              <a:rPr lang="en-US" b="1" dirty="0"/>
              <a:t>both</a:t>
            </a:r>
            <a:r>
              <a:rPr lang="en-US" dirty="0"/>
              <a:t> Credit for </a:t>
            </a:r>
            <a:r>
              <a:rPr lang="en-US" b="1" dirty="0"/>
              <a:t>Sick</a:t>
            </a:r>
            <a:r>
              <a:rPr lang="en-US" dirty="0"/>
              <a:t> Leave and Credit for </a:t>
            </a:r>
            <a:r>
              <a:rPr lang="en-US" b="1" dirty="0"/>
              <a:t>Family</a:t>
            </a:r>
            <a:r>
              <a:rPr lang="en-US" dirty="0"/>
              <a:t> Leave</a:t>
            </a:r>
            <a:endParaRPr lang="en-US" b="1" dirty="0"/>
          </a:p>
          <a:p>
            <a:pPr lvl="1"/>
            <a:r>
              <a:rPr lang="en-US" b="1" dirty="0"/>
              <a:t>Cannot</a:t>
            </a:r>
            <a:r>
              <a:rPr lang="en-US" dirty="0"/>
              <a:t> use same days for both credits</a:t>
            </a:r>
          </a:p>
          <a:p>
            <a:r>
              <a:rPr lang="en-US" dirty="0"/>
              <a:t>These are </a:t>
            </a:r>
            <a:r>
              <a:rPr lang="en-US" b="1" dirty="0"/>
              <a:t>refundable</a:t>
            </a:r>
            <a:r>
              <a:rPr lang="en-US" dirty="0"/>
              <a:t> credits</a:t>
            </a:r>
          </a:p>
        </p:txBody>
      </p:sp>
      <p:sp>
        <p:nvSpPr>
          <p:cNvPr id="5" name="Title 4"/>
          <p:cNvSpPr>
            <a:spLocks noGrp="1"/>
          </p:cNvSpPr>
          <p:nvPr>
            <p:ph type="title"/>
          </p:nvPr>
        </p:nvSpPr>
        <p:spPr/>
        <p:txBody>
          <a:bodyPr>
            <a:normAutofit/>
          </a:bodyPr>
          <a:lstStyle/>
          <a:p>
            <a:r>
              <a:rPr lang="en-US" dirty="0"/>
              <a:t>Credit for Sick Leave and Family Leave</a:t>
            </a:r>
          </a:p>
        </p:txBody>
      </p:sp>
      <p:grpSp>
        <p:nvGrpSpPr>
          <p:cNvPr id="6" name="Group 5"/>
          <p:cNvGrpSpPr/>
          <p:nvPr/>
        </p:nvGrpSpPr>
        <p:grpSpPr>
          <a:xfrm>
            <a:off x="11006420" y="78266"/>
            <a:ext cx="1145207" cy="1114165"/>
            <a:chOff x="11025609" y="0"/>
            <a:chExt cx="1145207" cy="1143000"/>
          </a:xfrm>
        </p:grpSpPr>
        <p:sp>
          <p:nvSpPr>
            <p:cNvPr id="7" name="5-Point Star 6"/>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8" name="TextBox 7"/>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5</a:t>
            </a:fld>
            <a:endParaRPr lang="en-US" dirty="0"/>
          </a:p>
        </p:txBody>
      </p:sp>
      <p:sp>
        <p:nvSpPr>
          <p:cNvPr id="4" name="Content Placeholder 3"/>
          <p:cNvSpPr>
            <a:spLocks noGrp="1"/>
          </p:cNvSpPr>
          <p:nvPr>
            <p:ph sz="quarter" idx="12"/>
          </p:nvPr>
        </p:nvSpPr>
        <p:spPr/>
        <p:txBody>
          <a:bodyPr>
            <a:normAutofit lnSpcReduction="10000"/>
          </a:bodyPr>
          <a:lstStyle/>
          <a:p>
            <a:pPr marL="0" indent="0">
              <a:buNone/>
            </a:pPr>
            <a:r>
              <a:rPr lang="en-US" dirty="0"/>
              <a:t>For 2021 there are two rounds: </a:t>
            </a:r>
          </a:p>
          <a:p>
            <a:r>
              <a:rPr lang="en-US" dirty="0"/>
              <a:t>Round 1: 4/1/2020 – 3/31/2021</a:t>
            </a:r>
          </a:p>
          <a:p>
            <a:pPr lvl="1"/>
            <a:r>
              <a:rPr lang="en-US" dirty="0"/>
              <a:t>10 sick leave days </a:t>
            </a:r>
            <a:r>
              <a:rPr lang="en-US" b="1" dirty="0"/>
              <a:t>total for TY20 + TY21 </a:t>
            </a:r>
            <a:r>
              <a:rPr lang="en-US" dirty="0"/>
              <a:t>($5,110 max)</a:t>
            </a:r>
          </a:p>
          <a:p>
            <a:pPr lvl="1"/>
            <a:r>
              <a:rPr lang="en-US" dirty="0"/>
              <a:t>50 family leave days </a:t>
            </a:r>
            <a:r>
              <a:rPr lang="en-US" b="1" dirty="0"/>
              <a:t>total for TY20 + TY21 </a:t>
            </a:r>
            <a:r>
              <a:rPr lang="en-US" dirty="0"/>
              <a:t>($10,000 max)</a:t>
            </a:r>
          </a:p>
          <a:p>
            <a:r>
              <a:rPr lang="en-US" dirty="0"/>
              <a:t>Round 2: 4/1/2021 – 9/30/21</a:t>
            </a:r>
          </a:p>
          <a:p>
            <a:pPr lvl="1"/>
            <a:r>
              <a:rPr lang="en-US" dirty="0"/>
              <a:t>10 </a:t>
            </a:r>
            <a:r>
              <a:rPr lang="en-US" b="1" dirty="0"/>
              <a:t>additional</a:t>
            </a:r>
            <a:r>
              <a:rPr lang="en-US" dirty="0"/>
              <a:t> sick leave days in TY21 ($5,110 max)</a:t>
            </a:r>
          </a:p>
          <a:p>
            <a:pPr lvl="1"/>
            <a:r>
              <a:rPr lang="en-US" dirty="0"/>
              <a:t>60 </a:t>
            </a:r>
            <a:r>
              <a:rPr lang="en-US" b="1" dirty="0"/>
              <a:t>additional</a:t>
            </a:r>
            <a:r>
              <a:rPr lang="en-US" dirty="0"/>
              <a:t> family leave days in TY21 ($12,000 max)</a:t>
            </a:r>
          </a:p>
        </p:txBody>
      </p:sp>
      <p:sp>
        <p:nvSpPr>
          <p:cNvPr id="5" name="Title 4"/>
          <p:cNvSpPr>
            <a:spLocks noGrp="1"/>
          </p:cNvSpPr>
          <p:nvPr>
            <p:ph type="title"/>
          </p:nvPr>
        </p:nvSpPr>
        <p:spPr/>
        <p:txBody>
          <a:bodyPr>
            <a:normAutofit fontScale="90000"/>
          </a:bodyPr>
          <a:lstStyle/>
          <a:p>
            <a:r>
              <a:rPr lang="en-US"/>
              <a:t>Sick and Family Leave Credits for Self-Employed</a:t>
            </a:r>
            <a:endParaRPr lang="en-US" dirty="0"/>
          </a:p>
        </p:txBody>
      </p:sp>
      <p:grpSp>
        <p:nvGrpSpPr>
          <p:cNvPr id="8" name="Group 7"/>
          <p:cNvGrpSpPr/>
          <p:nvPr/>
        </p:nvGrpSpPr>
        <p:grpSpPr>
          <a:xfrm>
            <a:off x="11006420" y="78266"/>
            <a:ext cx="1145207" cy="1114165"/>
            <a:chOff x="11025609" y="0"/>
            <a:chExt cx="1145207" cy="1143000"/>
          </a:xfrm>
        </p:grpSpPr>
        <p:sp>
          <p:nvSpPr>
            <p:cNvPr id="9" name="5-Point Star 8"/>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10" name="TextBox 9"/>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396885794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NTTC Training – TY2021</a:t>
            </a:r>
            <a:endParaRPr lang="en-US" dirty="0"/>
          </a:p>
        </p:txBody>
      </p:sp>
      <p:sp>
        <p:nvSpPr>
          <p:cNvPr id="3" name="Slide Number Placeholder 2"/>
          <p:cNvSpPr>
            <a:spLocks noGrp="1"/>
          </p:cNvSpPr>
          <p:nvPr>
            <p:ph type="sldNum" sz="quarter" idx="11"/>
          </p:nvPr>
        </p:nvSpPr>
        <p:spPr/>
        <p:txBody>
          <a:bodyPr/>
          <a:lstStyle/>
          <a:p>
            <a:fld id="{71B042FB-C5A0-4140-9EC3-E8F3BDEE7242}" type="slidenum">
              <a:rPr lang="en-US" smtClean="0"/>
              <a:pPr/>
              <a:t>6</a:t>
            </a:fld>
            <a:endParaRPr lang="en-US" dirty="0"/>
          </a:p>
        </p:txBody>
      </p:sp>
      <p:sp>
        <p:nvSpPr>
          <p:cNvPr id="4" name="Content Placeholder 3"/>
          <p:cNvSpPr>
            <a:spLocks noGrp="1"/>
          </p:cNvSpPr>
          <p:nvPr>
            <p:ph sz="quarter" idx="12"/>
          </p:nvPr>
        </p:nvSpPr>
        <p:spPr/>
        <p:txBody>
          <a:bodyPr>
            <a:normAutofit fontScale="92500" lnSpcReduction="10000"/>
          </a:bodyPr>
          <a:lstStyle/>
          <a:p>
            <a:r>
              <a:rPr lang="en-US" dirty="0"/>
              <a:t>M</a:t>
            </a:r>
            <a:r>
              <a:rPr lang="en-US" b="1" dirty="0"/>
              <a:t>ust</a:t>
            </a:r>
            <a:r>
              <a:rPr lang="en-US" dirty="0"/>
              <a:t> use this worksheet to determine eligibility and for documentation:</a:t>
            </a:r>
          </a:p>
          <a:p>
            <a:pPr lvl="1"/>
            <a:r>
              <a:rPr lang="en-US" dirty="0"/>
              <a:t>2021 Self-Employed COVID Worksheet</a:t>
            </a:r>
          </a:p>
          <a:p>
            <a:pPr lvl="2"/>
            <a:r>
              <a:rPr lang="en-US" dirty="0"/>
              <a:t>Available on the portal</a:t>
            </a:r>
          </a:p>
          <a:p>
            <a:r>
              <a:rPr lang="en-US" dirty="0"/>
              <a:t>Taxpayer </a:t>
            </a:r>
            <a:r>
              <a:rPr lang="en-US" b="1" dirty="0"/>
              <a:t>must</a:t>
            </a:r>
            <a:r>
              <a:rPr lang="en-US" dirty="0"/>
              <a:t> bring in prior year’s tax return</a:t>
            </a:r>
          </a:p>
          <a:p>
            <a:pPr lvl="1"/>
            <a:r>
              <a:rPr lang="en-US" dirty="0"/>
              <a:t>Can elect to use 2020 net earnings from self-employment for 2021 – need to add the additional earnings (2020 - 2021)</a:t>
            </a:r>
          </a:p>
          <a:p>
            <a:pPr lvl="1"/>
            <a:r>
              <a:rPr lang="en-US" dirty="0"/>
              <a:t>Will need number of days claimed in 2020 </a:t>
            </a:r>
          </a:p>
          <a:p>
            <a:endParaRPr lang="en-US" dirty="0"/>
          </a:p>
          <a:p>
            <a:endParaRPr lang="en-US" dirty="0"/>
          </a:p>
          <a:p>
            <a:endParaRPr lang="en-US" dirty="0"/>
          </a:p>
        </p:txBody>
      </p:sp>
      <p:sp>
        <p:nvSpPr>
          <p:cNvPr id="5" name="Title 4"/>
          <p:cNvSpPr>
            <a:spLocks noGrp="1"/>
          </p:cNvSpPr>
          <p:nvPr>
            <p:ph type="title"/>
          </p:nvPr>
        </p:nvSpPr>
        <p:spPr/>
        <p:txBody>
          <a:bodyPr>
            <a:normAutofit fontScale="90000"/>
          </a:bodyPr>
          <a:lstStyle/>
          <a:p>
            <a:r>
              <a:rPr lang="en-US" dirty="0"/>
              <a:t>Credit for Sick Leave and Family Leave</a:t>
            </a:r>
            <a:br>
              <a:rPr lang="en-US" dirty="0"/>
            </a:br>
            <a:r>
              <a:rPr lang="en-US" dirty="0"/>
              <a:t>Worksheets</a:t>
            </a:r>
          </a:p>
        </p:txBody>
      </p:sp>
      <p:grpSp>
        <p:nvGrpSpPr>
          <p:cNvPr id="6" name="Group 5"/>
          <p:cNvGrpSpPr/>
          <p:nvPr/>
        </p:nvGrpSpPr>
        <p:grpSpPr>
          <a:xfrm>
            <a:off x="11006420" y="78266"/>
            <a:ext cx="1145207" cy="1114165"/>
            <a:chOff x="11025609" y="0"/>
            <a:chExt cx="1145207" cy="1143000"/>
          </a:xfrm>
        </p:grpSpPr>
        <p:sp>
          <p:nvSpPr>
            <p:cNvPr id="7" name="5-Point Star 6"/>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8" name="TextBox 7"/>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255876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1"/>
          <p:cNvSpPr>
            <a:spLocks noGrp="1"/>
          </p:cNvSpPr>
          <p:nvPr>
            <p:ph type="ftr" sz="quarter" idx="11"/>
          </p:nvPr>
        </p:nvSpPr>
        <p:spPr/>
        <p:txBody>
          <a:bodyPr/>
          <a:lstStyle/>
          <a:p>
            <a:r>
              <a:rPr lang="en-US"/>
              <a:t>NTTC Training – TY2021</a:t>
            </a:r>
            <a:endParaRPr lang="en-US" dirty="0"/>
          </a:p>
        </p:txBody>
      </p:sp>
      <p:sp>
        <p:nvSpPr>
          <p:cNvPr id="3" name="Slide Number Placeholder 2"/>
          <p:cNvSpPr>
            <a:spLocks noGrp="1"/>
          </p:cNvSpPr>
          <p:nvPr>
            <p:ph type="sldNum" sz="quarter" idx="12"/>
          </p:nvPr>
        </p:nvSpPr>
        <p:spPr/>
        <p:txBody>
          <a:bodyPr/>
          <a:lstStyle/>
          <a:p>
            <a:fld id="{E4CE93CE-5A51-4820-B5B3-ADA4245C28E2}" type="slidenum">
              <a:rPr lang="en-US" altLang="en-US" smtClean="0"/>
              <a:pPr/>
              <a:t>7</a:t>
            </a:fld>
            <a:endParaRPr lang="en-US" altLang="en-US"/>
          </a:p>
        </p:txBody>
      </p:sp>
      <p:sp>
        <p:nvSpPr>
          <p:cNvPr id="5" name="Title 4"/>
          <p:cNvSpPr>
            <a:spLocks noGrp="1"/>
          </p:cNvSpPr>
          <p:nvPr>
            <p:ph type="title"/>
          </p:nvPr>
        </p:nvSpPr>
        <p:spPr>
          <a:xfrm>
            <a:off x="1066803" y="-30542"/>
            <a:ext cx="9751391" cy="1143000"/>
          </a:xfrm>
        </p:spPr>
        <p:txBody>
          <a:bodyPr>
            <a:normAutofit fontScale="90000"/>
          </a:bodyPr>
          <a:lstStyle/>
          <a:p>
            <a:r>
              <a:rPr lang="en-US" dirty="0"/>
              <a:t>2021 Self-Employed COVID Worksheet Sample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298448"/>
            <a:ext cx="10262082" cy="4846320"/>
          </a:xfrm>
          <a:prstGeom prst="rect">
            <a:avLst/>
          </a:prstGeom>
        </p:spPr>
      </p:pic>
      <p:grpSp>
        <p:nvGrpSpPr>
          <p:cNvPr id="9" name="Group 8"/>
          <p:cNvGrpSpPr/>
          <p:nvPr/>
        </p:nvGrpSpPr>
        <p:grpSpPr>
          <a:xfrm>
            <a:off x="11006420" y="78266"/>
            <a:ext cx="1145207" cy="1114165"/>
            <a:chOff x="11025609" y="0"/>
            <a:chExt cx="1145207" cy="1143000"/>
          </a:xfrm>
        </p:grpSpPr>
        <p:sp>
          <p:nvSpPr>
            <p:cNvPr id="10" name="5-Point Star 9"/>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11" name="TextBox 10"/>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194234471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71B042FB-C5A0-4140-9EC3-E8F3BDEE7242}" type="slidenum">
              <a:rPr lang="en-US" smtClean="0"/>
              <a:pPr/>
              <a:t>8</a:t>
            </a:fld>
            <a:endParaRPr lang="en-US" dirty="0"/>
          </a:p>
        </p:txBody>
      </p:sp>
      <p:sp>
        <p:nvSpPr>
          <p:cNvPr id="4" name="Content Placeholder 3"/>
          <p:cNvSpPr>
            <a:spLocks noGrp="1"/>
          </p:cNvSpPr>
          <p:nvPr>
            <p:ph sz="quarter" idx="12"/>
          </p:nvPr>
        </p:nvSpPr>
        <p:spPr/>
        <p:txBody>
          <a:bodyPr>
            <a:normAutofit fontScale="92500" lnSpcReduction="10000"/>
          </a:bodyPr>
          <a:lstStyle/>
          <a:p>
            <a:r>
              <a:rPr lang="en-US" dirty="0"/>
              <a:t>Worksheet has a Part 1 and Part 2 for Sick Leave (10 days)</a:t>
            </a:r>
          </a:p>
          <a:p>
            <a:r>
              <a:rPr lang="en-US" dirty="0"/>
              <a:t>Worksheet has one section for Family Leave</a:t>
            </a:r>
          </a:p>
          <a:p>
            <a:r>
              <a:rPr lang="en-US" dirty="0"/>
              <a:t>Worksheet has Round 1 and Round 2 sections</a:t>
            </a:r>
          </a:p>
          <a:p>
            <a:r>
              <a:rPr lang="en-US" dirty="0"/>
              <a:t>These sections and parts are labeled on the left side of the worksheet</a:t>
            </a:r>
          </a:p>
          <a:p>
            <a:r>
              <a:rPr lang="en-US" dirty="0"/>
              <a:t>These 6 sections and parts correspond to the 6 entries in TaxSlayer</a:t>
            </a:r>
          </a:p>
        </p:txBody>
      </p:sp>
      <p:sp>
        <p:nvSpPr>
          <p:cNvPr id="5" name="Title 4"/>
          <p:cNvSpPr>
            <a:spLocks noGrp="1"/>
          </p:cNvSpPr>
          <p:nvPr>
            <p:ph type="title"/>
          </p:nvPr>
        </p:nvSpPr>
        <p:spPr/>
        <p:txBody>
          <a:bodyPr>
            <a:normAutofit/>
          </a:bodyPr>
          <a:lstStyle/>
          <a:p>
            <a:r>
              <a:rPr lang="en-US" dirty="0"/>
              <a:t>2021 Self-Employed COVID Worksheet</a:t>
            </a:r>
          </a:p>
        </p:txBody>
      </p:sp>
      <p:sp>
        <p:nvSpPr>
          <p:cNvPr id="6" name="Footer Placeholder 1"/>
          <p:cNvSpPr>
            <a:spLocks noGrp="1"/>
          </p:cNvSpPr>
          <p:nvPr>
            <p:ph type="ftr" sz="quarter" idx="10"/>
          </p:nvPr>
        </p:nvSpPr>
        <p:spPr>
          <a:xfrm>
            <a:off x="3476488" y="6265305"/>
            <a:ext cx="3860800" cy="365125"/>
          </a:xfrm>
        </p:spPr>
        <p:txBody>
          <a:bodyPr/>
          <a:lstStyle/>
          <a:p>
            <a:r>
              <a:rPr lang="en-US"/>
              <a:t>NTTC Training – TY2021</a:t>
            </a:r>
            <a:endParaRPr lang="en-US" dirty="0"/>
          </a:p>
        </p:txBody>
      </p:sp>
      <p:grpSp>
        <p:nvGrpSpPr>
          <p:cNvPr id="7" name="Group 6"/>
          <p:cNvGrpSpPr/>
          <p:nvPr/>
        </p:nvGrpSpPr>
        <p:grpSpPr>
          <a:xfrm>
            <a:off x="11006420" y="78266"/>
            <a:ext cx="1145207" cy="1114165"/>
            <a:chOff x="11025609" y="0"/>
            <a:chExt cx="1145207" cy="1143000"/>
          </a:xfrm>
        </p:grpSpPr>
        <p:sp>
          <p:nvSpPr>
            <p:cNvPr id="8" name="5-Point Star 7"/>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9" name="TextBox 8"/>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371773334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71B042FB-C5A0-4140-9EC3-E8F3BDEE7242}" type="slidenum">
              <a:rPr lang="en-US" smtClean="0"/>
              <a:pPr/>
              <a:t>9</a:t>
            </a:fld>
            <a:endParaRPr lang="en-US" dirty="0"/>
          </a:p>
        </p:txBody>
      </p:sp>
      <p:sp>
        <p:nvSpPr>
          <p:cNvPr id="4" name="Content Placeholder 3"/>
          <p:cNvSpPr>
            <a:spLocks noGrp="1"/>
          </p:cNvSpPr>
          <p:nvPr>
            <p:ph sz="quarter" idx="12"/>
          </p:nvPr>
        </p:nvSpPr>
        <p:spPr/>
        <p:txBody>
          <a:bodyPr>
            <a:normAutofit fontScale="92500"/>
          </a:bodyPr>
          <a:lstStyle/>
          <a:p>
            <a:r>
              <a:rPr lang="en-US" b="1" dirty="0"/>
              <a:t>Round 2 </a:t>
            </a:r>
            <a:r>
              <a:rPr lang="en-US" dirty="0"/>
              <a:t>for Sick Leave credit Part 1 is enhanced to  cover:</a:t>
            </a:r>
          </a:p>
          <a:p>
            <a:pPr lvl="1"/>
            <a:r>
              <a:rPr lang="en-US" dirty="0"/>
              <a:t>Leave for a COVID-19 test after exposure (to find and get the test or while waiting for the results/diagnosis)</a:t>
            </a:r>
          </a:p>
          <a:p>
            <a:pPr lvl="1"/>
            <a:r>
              <a:rPr lang="en-US" dirty="0"/>
              <a:t>Leave due to a COVID-19 vaccination (to obtain immunization related to COVID-19 or to recover from any injury, disability, illness, or condition related to the immunization)</a:t>
            </a:r>
          </a:p>
          <a:p>
            <a:r>
              <a:rPr lang="en-US" dirty="0"/>
              <a:t> These reasons do not apply to round 1 from 1/1 to 3/31</a:t>
            </a:r>
          </a:p>
        </p:txBody>
      </p:sp>
      <p:sp>
        <p:nvSpPr>
          <p:cNvPr id="5" name="Title 4"/>
          <p:cNvSpPr>
            <a:spLocks noGrp="1"/>
          </p:cNvSpPr>
          <p:nvPr>
            <p:ph type="title"/>
          </p:nvPr>
        </p:nvSpPr>
        <p:spPr/>
        <p:txBody>
          <a:bodyPr>
            <a:normAutofit/>
          </a:bodyPr>
          <a:lstStyle/>
          <a:p>
            <a:r>
              <a:rPr lang="en-US" dirty="0"/>
              <a:t>Enhanced Sick Leave Reasons – Part 1</a:t>
            </a:r>
          </a:p>
        </p:txBody>
      </p:sp>
      <p:sp>
        <p:nvSpPr>
          <p:cNvPr id="6" name="Footer Placeholder 1"/>
          <p:cNvSpPr>
            <a:spLocks noGrp="1"/>
          </p:cNvSpPr>
          <p:nvPr>
            <p:ph type="ftr" sz="quarter" idx="10"/>
          </p:nvPr>
        </p:nvSpPr>
        <p:spPr>
          <a:xfrm>
            <a:off x="3476488" y="6265305"/>
            <a:ext cx="3860800" cy="365125"/>
          </a:xfrm>
        </p:spPr>
        <p:txBody>
          <a:bodyPr/>
          <a:lstStyle/>
          <a:p>
            <a:r>
              <a:rPr lang="en-US"/>
              <a:t>NTTC Training – TY2021</a:t>
            </a:r>
            <a:endParaRPr lang="en-US" dirty="0"/>
          </a:p>
        </p:txBody>
      </p:sp>
      <p:grpSp>
        <p:nvGrpSpPr>
          <p:cNvPr id="7" name="Group 6"/>
          <p:cNvGrpSpPr/>
          <p:nvPr/>
        </p:nvGrpSpPr>
        <p:grpSpPr>
          <a:xfrm>
            <a:off x="11006420" y="78266"/>
            <a:ext cx="1145207" cy="1114165"/>
            <a:chOff x="11025609" y="0"/>
            <a:chExt cx="1145207" cy="1143000"/>
          </a:xfrm>
        </p:grpSpPr>
        <p:sp>
          <p:nvSpPr>
            <p:cNvPr id="8" name="5-Point Star 7"/>
            <p:cNvSpPr/>
            <p:nvPr/>
          </p:nvSpPr>
          <p:spPr>
            <a:xfrm>
              <a:off x="11025609" y="0"/>
              <a:ext cx="1145207" cy="1143000"/>
            </a:xfrm>
            <a:prstGeom prst="star5">
              <a:avLst>
                <a:gd name="adj" fmla="val 29898"/>
                <a:gd name="hf" fmla="val 105146"/>
                <a:gd name="vf" fmla="val 110557"/>
              </a:avLst>
            </a:prstGeom>
            <a:solidFill>
              <a:schemeClr val="bg1"/>
            </a:solidFill>
            <a:ln>
              <a:solidFill>
                <a:srgbClr val="C00000">
                  <a:alpha val="99000"/>
                </a:srgbClr>
              </a:solidFill>
            </a:ln>
          </p:spPr>
          <p:style>
            <a:lnRef idx="2">
              <a:schemeClr val="accent1">
                <a:shade val="50000"/>
              </a:schemeClr>
            </a:lnRef>
            <a:fillRef idx="1">
              <a:schemeClr val="accent1"/>
            </a:fillRef>
            <a:effectRef idx="0">
              <a:schemeClr val="accent1"/>
            </a:effectRef>
            <a:fontRef idx="minor">
              <a:schemeClr val="lt1"/>
            </a:fontRef>
          </p:style>
          <p:txBody>
            <a:bodyPr wrap="none" tIns="182880" bIns="365760" anchor="ctr" anchorCtr="0"/>
            <a:lstStyle/>
            <a:p>
              <a:pPr algn="ctr" eaLnBrk="1" hangingPunct="1">
                <a:defRPr/>
              </a:pPr>
              <a:endParaRPr lang="en-US" sz="2400" dirty="0">
                <a:solidFill>
                  <a:schemeClr val="tx1"/>
                </a:solidFill>
              </a:endParaRPr>
            </a:p>
          </p:txBody>
        </p:sp>
        <p:sp>
          <p:nvSpPr>
            <p:cNvPr id="9" name="TextBox 8"/>
            <p:cNvSpPr txBox="1"/>
            <p:nvPr/>
          </p:nvSpPr>
          <p:spPr>
            <a:xfrm>
              <a:off x="11025609" y="340668"/>
              <a:ext cx="1145207" cy="473613"/>
            </a:xfrm>
            <a:prstGeom prst="rect">
              <a:avLst/>
            </a:prstGeom>
            <a:noFill/>
          </p:spPr>
          <p:txBody>
            <a:bodyPr wrap="square" rtlCol="0">
              <a:spAutoFit/>
            </a:bodyPr>
            <a:lstStyle/>
            <a:p>
              <a:pPr algn="ctr"/>
              <a:r>
                <a:rPr lang="en-US" sz="2400" dirty="0"/>
                <a:t>New</a:t>
              </a:r>
            </a:p>
          </p:txBody>
        </p:sp>
      </p:grpSp>
    </p:spTree>
    <p:extLst>
      <p:ext uri="{BB962C8B-B14F-4D97-AF65-F5344CB8AC3E}">
        <p14:creationId xmlns:p14="http://schemas.microsoft.com/office/powerpoint/2010/main" val="479081472"/>
      </p:ext>
    </p:extLst>
  </p:cSld>
  <p:clrMapOvr>
    <a:masterClrMapping/>
  </p:clrMapOvr>
  <p:transition>
    <p:fade/>
  </p:transition>
</p:sld>
</file>

<file path=ppt/theme/theme1.xml><?xml version="1.0" encoding="utf-8"?>
<a:theme xmlns:a="http://schemas.openxmlformats.org/drawingml/2006/main" name="2018 Templ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ARPF PPTX Template Wide v2.potx" id="{9EC42302-1C76-456C-AA3A-B873C1C81271}" vid="{8200FA71-478A-4AA6-9D02-1D1F7039DF9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 Templet.thmx</Template>
  <TotalTime>0</TotalTime>
  <Words>1430</Words>
  <Application>Microsoft Office PowerPoint</Application>
  <PresentationFormat>Widescreen</PresentationFormat>
  <Paragraphs>158</Paragraphs>
  <Slides>19</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2018 Templet</vt:lpstr>
      <vt:lpstr>Credit for Sick Leave and Family Leave</vt:lpstr>
      <vt:lpstr>Credit for Sick Leave and Family Leave</vt:lpstr>
      <vt:lpstr>Credit for Sick Leave and Family Leave</vt:lpstr>
      <vt:lpstr>Credit for Sick Leave and Family Leave</vt:lpstr>
      <vt:lpstr>Sick and Family Leave Credits for Self-Employed</vt:lpstr>
      <vt:lpstr>Credit for Sick Leave and Family Leave Worksheets</vt:lpstr>
      <vt:lpstr>2021 Self-Employed COVID Worksheet Sample</vt:lpstr>
      <vt:lpstr>2021 Self-Employed COVID Worksheet</vt:lpstr>
      <vt:lpstr>Enhanced Sick Leave Reasons – Part 1</vt:lpstr>
      <vt:lpstr>Enhanced Sick Leave Reasons – Part 2</vt:lpstr>
      <vt:lpstr>Enhanced Family Leave Reasons </vt:lpstr>
      <vt:lpstr>Sick and Family Leave Credits for Self-Employed</vt:lpstr>
      <vt:lpstr>Lessons Learned from 2020</vt:lpstr>
      <vt:lpstr>Lessons Learned from 2020</vt:lpstr>
      <vt:lpstr>Lessons Learned from 2020</vt:lpstr>
      <vt:lpstr>Lessons Learned from 2020</vt:lpstr>
      <vt:lpstr>Lessons Learned from 2020</vt:lpstr>
      <vt:lpstr>TaxSlayer Entries</vt:lpstr>
      <vt:lpstr>Training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2021-10-18T17:27:08Z</dcterms:created>
  <dcterms:modified xsi:type="dcterms:W3CDTF">2021-12-03T17:40:40Z</dcterms:modified>
</cp:coreProperties>
</file>