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0"/>
  </p:notesMasterIdLst>
  <p:sldIdLst>
    <p:sldId id="256" r:id="rId2"/>
    <p:sldId id="266" r:id="rId3"/>
    <p:sldId id="280" r:id="rId4"/>
    <p:sldId id="281" r:id="rId5"/>
    <p:sldId id="260" r:id="rId6"/>
    <p:sldId id="267" r:id="rId7"/>
    <p:sldId id="268" r:id="rId8"/>
    <p:sldId id="270" r:id="rId9"/>
    <p:sldId id="278" r:id="rId10"/>
    <p:sldId id="277" r:id="rId11"/>
    <p:sldId id="257" r:id="rId12"/>
    <p:sldId id="258" r:id="rId13"/>
    <p:sldId id="273" r:id="rId14"/>
    <p:sldId id="262" r:id="rId15"/>
    <p:sldId id="274" r:id="rId16"/>
    <p:sldId id="272" r:id="rId17"/>
    <p:sldId id="275"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71062-CED5-4666-8562-1BD38F1FE1D3}" v="1" dt="2021-11-26T00:41:10.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snapToGrid="0">
      <p:cViewPr varScale="1">
        <p:scale>
          <a:sx n="62" d="100"/>
          <a:sy n="62"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B83D9-129A-47BE-9400-A037C239E07F}"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1F84E-C44D-4C64-9D3F-827DC84CD6EA}" type="slidenum">
              <a:rPr lang="en-US" smtClean="0"/>
              <a:t>‹#›</a:t>
            </a:fld>
            <a:endParaRPr lang="en-US"/>
          </a:p>
        </p:txBody>
      </p:sp>
    </p:spTree>
    <p:extLst>
      <p:ext uri="{BB962C8B-B14F-4D97-AF65-F5344CB8AC3E}">
        <p14:creationId xmlns:p14="http://schemas.microsoft.com/office/powerpoint/2010/main" val="118847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Impact Payments and claiming the Recovery Rebate Credit taxpayers who didn’t qualify for the 3</a:t>
            </a:r>
            <a:r>
              <a:rPr lang="en-US" baseline="30000" dirty="0"/>
              <a:t>rd</a:t>
            </a:r>
            <a:r>
              <a:rPr lang="en-US" dirty="0"/>
              <a:t> EIP or did not receive the full amount may be eligible for the RRC based on their 2021 tax information.</a:t>
            </a:r>
          </a:p>
          <a:p>
            <a:r>
              <a:rPr lang="en-US" dirty="0"/>
              <a:t>They’ll need to file 2021 tax return, even if they don’t usually file, to claim the credit.</a:t>
            </a:r>
          </a:p>
          <a:p>
            <a:r>
              <a:rPr lang="en-US" dirty="0"/>
              <a:t>Taxpayers will also need the amount of their 3</a:t>
            </a:r>
            <a:r>
              <a:rPr lang="en-US" baseline="30000" dirty="0"/>
              <a:t>rd</a:t>
            </a:r>
            <a:r>
              <a:rPr lang="en-US" dirty="0"/>
              <a:t> EIP, and any Plus-Up payments received to calculate their correct 2021 RRC amount.</a:t>
            </a:r>
          </a:p>
        </p:txBody>
      </p:sp>
      <p:sp>
        <p:nvSpPr>
          <p:cNvPr id="4" name="Slide Number Placeholder 3"/>
          <p:cNvSpPr>
            <a:spLocks noGrp="1"/>
          </p:cNvSpPr>
          <p:nvPr>
            <p:ph type="sldNum" sz="quarter" idx="5"/>
          </p:nvPr>
        </p:nvSpPr>
        <p:spPr/>
        <p:txBody>
          <a:bodyPr/>
          <a:lstStyle/>
          <a:p>
            <a:fld id="{C461F84E-C44D-4C64-9D3F-827DC84CD6EA}" type="slidenum">
              <a:rPr lang="en-US" smtClean="0"/>
              <a:t>1</a:t>
            </a:fld>
            <a:endParaRPr lang="en-US"/>
          </a:p>
        </p:txBody>
      </p:sp>
    </p:spTree>
    <p:extLst>
      <p:ext uri="{BB962C8B-B14F-4D97-AF65-F5344CB8AC3E}">
        <p14:creationId xmlns:p14="http://schemas.microsoft.com/office/powerpoint/2010/main" val="8782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Clearly, an SS recipient who got EIP and hasn’t filed a return for 10 years is not now a “taxpayer”</a:t>
            </a:r>
          </a:p>
          <a:p>
            <a:pPr marL="0" marR="0" lvl="0" indent="0" algn="l" rtl="0">
              <a:lnSpc>
                <a:spcPct val="100000"/>
              </a:lnSpc>
              <a:spcBef>
                <a:spcPts val="0"/>
              </a:spcBef>
              <a:spcAft>
                <a:spcPts val="0"/>
              </a:spcAft>
              <a:buClr>
                <a:schemeClr val="dk1"/>
              </a:buClr>
              <a:buSzPts val="1200"/>
              <a:buFont typeface="Calibri"/>
              <a:buNone/>
            </a:pPr>
            <a:r>
              <a:rPr lang="en-US" dirty="0"/>
              <a:t>There is no substantive difference in the three situations – and the </a:t>
            </a:r>
            <a:r>
              <a:rPr lang="en-US" b="1" dirty="0"/>
              <a:t>form</a:t>
            </a:r>
            <a:r>
              <a:rPr lang="en-US" dirty="0"/>
              <a:t> of getting the disaster assistance should not override the </a:t>
            </a:r>
            <a:r>
              <a:rPr lang="en-US" b="1" dirty="0"/>
              <a:t>substance</a:t>
            </a:r>
          </a:p>
          <a:p>
            <a:r>
              <a:rPr lang="en-US" dirty="0"/>
              <a:t>READ SECOND POINT</a:t>
            </a:r>
          </a:p>
        </p:txBody>
      </p:sp>
      <p:sp>
        <p:nvSpPr>
          <p:cNvPr id="4" name="Slide Number Placeholder 3"/>
          <p:cNvSpPr>
            <a:spLocks noGrp="1"/>
          </p:cNvSpPr>
          <p:nvPr>
            <p:ph type="sldNum" sz="quarter" idx="5"/>
          </p:nvPr>
        </p:nvSpPr>
        <p:spPr/>
        <p:txBody>
          <a:bodyPr/>
          <a:lstStyle/>
          <a:p>
            <a:fld id="{C461F84E-C44D-4C64-9D3F-827DC84CD6EA}" type="slidenum">
              <a:rPr lang="en-US" smtClean="0"/>
              <a:t>10</a:t>
            </a:fld>
            <a:endParaRPr lang="en-US"/>
          </a:p>
        </p:txBody>
      </p:sp>
    </p:spTree>
    <p:extLst>
      <p:ext uri="{BB962C8B-B14F-4D97-AF65-F5344CB8AC3E}">
        <p14:creationId xmlns:p14="http://schemas.microsoft.com/office/powerpoint/2010/main" val="367610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is the same as last year</a:t>
            </a:r>
          </a:p>
          <a:p>
            <a:pPr marL="0" indent="0">
              <a:buFontTx/>
              <a:buNone/>
            </a:pPr>
            <a:r>
              <a:rPr lang="en-US" dirty="0"/>
              <a:t>With a different question</a:t>
            </a:r>
          </a:p>
        </p:txBody>
      </p:sp>
      <p:sp>
        <p:nvSpPr>
          <p:cNvPr id="4" name="Slide Number Placeholder 3"/>
          <p:cNvSpPr>
            <a:spLocks noGrp="1"/>
          </p:cNvSpPr>
          <p:nvPr>
            <p:ph type="sldNum" sz="quarter" idx="5"/>
          </p:nvPr>
        </p:nvSpPr>
        <p:spPr/>
        <p:txBody>
          <a:bodyPr/>
          <a:lstStyle/>
          <a:p>
            <a:fld id="{C461F84E-C44D-4C64-9D3F-827DC84CD6EA}" type="slidenum">
              <a:rPr lang="en-US" smtClean="0"/>
              <a:t>11</a:t>
            </a:fld>
            <a:endParaRPr lang="en-US"/>
          </a:p>
        </p:txBody>
      </p:sp>
    </p:spTree>
    <p:extLst>
      <p:ext uri="{BB962C8B-B14F-4D97-AF65-F5344CB8AC3E}">
        <p14:creationId xmlns:p14="http://schemas.microsoft.com/office/powerpoint/2010/main" val="274859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dirty="0">
                <a:solidFill>
                  <a:srgbClr val="40434A"/>
                </a:solidFill>
                <a:effectLst/>
                <a:latin typeface="+mj-lt"/>
              </a:rPr>
              <a:t>For most people, the stimulus check payment will equal the tax credit allowed.</a:t>
            </a:r>
          </a:p>
          <a:p>
            <a:pPr marL="0" indent="0">
              <a:buFontTx/>
              <a:buNone/>
            </a:pPr>
            <a:r>
              <a:rPr lang="en-US" sz="1200" b="0" i="0" dirty="0">
                <a:solidFill>
                  <a:srgbClr val="40434A"/>
                </a:solidFill>
                <a:effectLst/>
                <a:latin typeface="+mj-lt"/>
              </a:rPr>
              <a:t>This taxpayer received $2800 for the both, him and his son.</a:t>
            </a:r>
          </a:p>
        </p:txBody>
      </p:sp>
      <p:sp>
        <p:nvSpPr>
          <p:cNvPr id="4" name="Slide Number Placeholder 3"/>
          <p:cNvSpPr>
            <a:spLocks noGrp="1"/>
          </p:cNvSpPr>
          <p:nvPr>
            <p:ph type="sldNum" sz="quarter" idx="5"/>
          </p:nvPr>
        </p:nvSpPr>
        <p:spPr/>
        <p:txBody>
          <a:bodyPr/>
          <a:lstStyle/>
          <a:p>
            <a:fld id="{C461F84E-C44D-4C64-9D3F-827DC84CD6EA}" type="slidenum">
              <a:rPr lang="en-US" smtClean="0"/>
              <a:t>12</a:t>
            </a:fld>
            <a:endParaRPr lang="en-US"/>
          </a:p>
        </p:txBody>
      </p:sp>
    </p:spTree>
    <p:extLst>
      <p:ext uri="{BB962C8B-B14F-4D97-AF65-F5344CB8AC3E}">
        <p14:creationId xmlns:p14="http://schemas.microsoft.com/office/powerpoint/2010/main" val="4382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credit will be reduced to zero.</a:t>
            </a:r>
          </a:p>
        </p:txBody>
      </p:sp>
      <p:sp>
        <p:nvSpPr>
          <p:cNvPr id="4" name="Slide Number Placeholder 3"/>
          <p:cNvSpPr>
            <a:spLocks noGrp="1"/>
          </p:cNvSpPr>
          <p:nvPr>
            <p:ph type="sldNum" sz="quarter" idx="5"/>
          </p:nvPr>
        </p:nvSpPr>
        <p:spPr/>
        <p:txBody>
          <a:bodyPr/>
          <a:lstStyle/>
          <a:p>
            <a:fld id="{C461F84E-C44D-4C64-9D3F-827DC84CD6EA}" type="slidenum">
              <a:rPr lang="en-US" smtClean="0"/>
              <a:t>13</a:t>
            </a:fld>
            <a:endParaRPr lang="en-US"/>
          </a:p>
        </p:txBody>
      </p:sp>
    </p:spTree>
    <p:extLst>
      <p:ext uri="{BB962C8B-B14F-4D97-AF65-F5344CB8AC3E}">
        <p14:creationId xmlns:p14="http://schemas.microsoft.com/office/powerpoint/2010/main" val="125057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0434A"/>
                </a:solidFill>
                <a:effectLst/>
                <a:latin typeface="+mj-lt"/>
              </a:rPr>
              <a:t>However, if the stimulus check was less than the credit amount, the tax the taxpayer tax they owe will be reduced by the difference or might even receive a refund.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0434A"/>
                </a:solidFill>
                <a:effectLst/>
                <a:latin typeface="+mj-lt"/>
              </a:rPr>
              <a:t>This is the same taxpayer he received $1400 for the both, him and his 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taxpayers who received a smaller-than-expected Economic Impact Payment (EIP) may qualify to receive an additional amount when they file their 2021 federal income tax return</a:t>
            </a:r>
            <a:endParaRPr lang="en-US" sz="1200" b="0" i="0" dirty="0">
              <a:solidFill>
                <a:srgbClr val="40434A"/>
              </a:solidFill>
              <a:effectLst/>
              <a:latin typeface="+mj-lt"/>
            </a:endParaRPr>
          </a:p>
        </p:txBody>
      </p:sp>
      <p:sp>
        <p:nvSpPr>
          <p:cNvPr id="4" name="Slide Number Placeholder 3"/>
          <p:cNvSpPr>
            <a:spLocks noGrp="1"/>
          </p:cNvSpPr>
          <p:nvPr>
            <p:ph type="sldNum" sz="quarter" idx="5"/>
          </p:nvPr>
        </p:nvSpPr>
        <p:spPr/>
        <p:txBody>
          <a:bodyPr/>
          <a:lstStyle/>
          <a:p>
            <a:fld id="{C461F84E-C44D-4C64-9D3F-827DC84CD6EA}" type="slidenum">
              <a:rPr lang="en-US" smtClean="0"/>
              <a:t>14</a:t>
            </a:fld>
            <a:endParaRPr lang="en-US"/>
          </a:p>
        </p:txBody>
      </p:sp>
    </p:spTree>
    <p:extLst>
      <p:ext uri="{BB962C8B-B14F-4D97-AF65-F5344CB8AC3E}">
        <p14:creationId xmlns:p14="http://schemas.microsoft.com/office/powerpoint/2010/main" val="83354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taxpayer will receive the extra $1400 as a refund.</a:t>
            </a:r>
          </a:p>
          <a:p>
            <a:r>
              <a:rPr lang="en-US" dirty="0"/>
              <a:t>You may be able to claim the recovery rebate credit only if your economic impact payments are less than your credit. This happens when:</a:t>
            </a:r>
          </a:p>
          <a:p>
            <a:r>
              <a:rPr lang="en-US" dirty="0"/>
              <a:t> – You are eligible but were not issued an EIP 3, or</a:t>
            </a:r>
          </a:p>
          <a:p>
            <a:r>
              <a:rPr lang="en-US" dirty="0"/>
              <a:t> – Your EIP 3 was less than $1,400 ($2,800 if married filing jointly) plus $1,400 for each qualifying dependent you had in 2021.</a:t>
            </a:r>
          </a:p>
        </p:txBody>
      </p:sp>
      <p:sp>
        <p:nvSpPr>
          <p:cNvPr id="4" name="Slide Number Placeholder 3"/>
          <p:cNvSpPr>
            <a:spLocks noGrp="1"/>
          </p:cNvSpPr>
          <p:nvPr>
            <p:ph type="sldNum" sz="quarter" idx="5"/>
          </p:nvPr>
        </p:nvSpPr>
        <p:spPr/>
        <p:txBody>
          <a:bodyPr/>
          <a:lstStyle/>
          <a:p>
            <a:fld id="{C461F84E-C44D-4C64-9D3F-827DC84CD6EA}" type="slidenum">
              <a:rPr lang="en-US" smtClean="0"/>
              <a:t>15</a:t>
            </a:fld>
            <a:endParaRPr lang="en-US"/>
          </a:p>
        </p:txBody>
      </p:sp>
    </p:spTree>
    <p:extLst>
      <p:ext uri="{BB962C8B-B14F-4D97-AF65-F5344CB8AC3E}">
        <p14:creationId xmlns:p14="http://schemas.microsoft.com/office/powerpoint/2010/main" val="129962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taxpayer his wife had passed away in 2018</a:t>
            </a:r>
          </a:p>
          <a:p>
            <a:r>
              <a:rPr lang="en-US" dirty="0"/>
              <a:t>He received an extra $1400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third-round stimulus check was more than your credit amount</a:t>
            </a:r>
            <a:endParaRPr lang="en-US" sz="1200" b="0" i="0" dirty="0">
              <a:solidFill>
                <a:srgbClr val="40434A"/>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0434A"/>
                </a:solidFill>
                <a:effectLst/>
                <a:latin typeface="+mj-lt"/>
              </a:rPr>
              <a:t>Enter the full amount from the form 1444</a:t>
            </a:r>
          </a:p>
          <a:p>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16</a:t>
            </a:fld>
            <a:endParaRPr lang="en-US"/>
          </a:p>
        </p:txBody>
      </p:sp>
    </p:spTree>
    <p:extLst>
      <p:ext uri="{BB962C8B-B14F-4D97-AF65-F5344CB8AC3E}">
        <p14:creationId xmlns:p14="http://schemas.microsoft.com/office/powerpoint/2010/main" val="106151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taxpayer </a:t>
            </a:r>
            <a:r>
              <a:rPr lang="en-US" b="1" dirty="0"/>
              <a:t>won’t have to repay</a:t>
            </a:r>
            <a:r>
              <a:rPr lang="en-US" b="0" dirty="0"/>
              <a:t> the difference to the IRS.</a:t>
            </a:r>
          </a:p>
          <a:p>
            <a:r>
              <a:rPr lang="en-US" b="0" dirty="0"/>
              <a:t>Also noted the stimulus check receive are </a:t>
            </a:r>
            <a:r>
              <a:rPr lang="en-US" b="1" dirty="0"/>
              <a:t>not taxable</a:t>
            </a:r>
            <a:r>
              <a:rPr lang="en-US" b="0" dirty="0"/>
              <a:t>.</a:t>
            </a:r>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17</a:t>
            </a:fld>
            <a:endParaRPr lang="en-US"/>
          </a:p>
        </p:txBody>
      </p:sp>
    </p:spTree>
    <p:extLst>
      <p:ext uri="{BB962C8B-B14F-4D97-AF65-F5344CB8AC3E}">
        <p14:creationId xmlns:p14="http://schemas.microsoft.com/office/powerpoint/2010/main" val="253120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information but if you need to ask questions about any tax topic ask and we will help find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in this together, </a:t>
            </a:r>
          </a:p>
        </p:txBody>
      </p:sp>
      <p:sp>
        <p:nvSpPr>
          <p:cNvPr id="4" name="Slide Number Placeholder 3"/>
          <p:cNvSpPr>
            <a:spLocks noGrp="1"/>
          </p:cNvSpPr>
          <p:nvPr>
            <p:ph type="sldNum" sz="quarter" idx="5"/>
          </p:nvPr>
        </p:nvSpPr>
        <p:spPr/>
        <p:txBody>
          <a:bodyPr/>
          <a:lstStyle/>
          <a:p>
            <a:fld id="{C461F84E-C44D-4C64-9D3F-827DC84CD6EA}" type="slidenum">
              <a:rPr lang="en-US" smtClean="0"/>
              <a:t>18</a:t>
            </a:fld>
            <a:endParaRPr lang="en-US"/>
          </a:p>
        </p:txBody>
      </p:sp>
    </p:spTree>
    <p:extLst>
      <p:ext uri="{BB962C8B-B14F-4D97-AF65-F5344CB8AC3E}">
        <p14:creationId xmlns:p14="http://schemas.microsoft.com/office/powerpoint/2010/main" val="411592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 are mailing out the Letter 6475 and/or Notice 1444-C to people who received a 3</a:t>
            </a:r>
            <a:r>
              <a:rPr lang="en-US" baseline="30000" dirty="0"/>
              <a:t>rd</a:t>
            </a:r>
            <a:r>
              <a:rPr lang="en-US" dirty="0"/>
              <a:t> EIP.</a:t>
            </a:r>
          </a:p>
          <a:p>
            <a:r>
              <a:rPr lang="en-US" dirty="0"/>
              <a:t>Taxpayers should keep this and any other IRS letters about their stimulus payment.</a:t>
            </a:r>
          </a:p>
          <a:p>
            <a:r>
              <a:rPr lang="en-US" dirty="0"/>
              <a:t>Need to remember to ask to see any  letters received from the IRS and then keep with the taxpayer's records.</a:t>
            </a:r>
          </a:p>
        </p:txBody>
      </p:sp>
      <p:sp>
        <p:nvSpPr>
          <p:cNvPr id="4" name="Slide Number Placeholder 3"/>
          <p:cNvSpPr>
            <a:spLocks noGrp="1"/>
          </p:cNvSpPr>
          <p:nvPr>
            <p:ph type="sldNum" sz="quarter" idx="5"/>
          </p:nvPr>
        </p:nvSpPr>
        <p:spPr/>
        <p:txBody>
          <a:bodyPr/>
          <a:lstStyle/>
          <a:p>
            <a:fld id="{C461F84E-C44D-4C64-9D3F-827DC84CD6EA}" type="slidenum">
              <a:rPr lang="en-US" smtClean="0"/>
              <a:t>2</a:t>
            </a:fld>
            <a:endParaRPr lang="en-US"/>
          </a:p>
        </p:txBody>
      </p:sp>
    </p:spTree>
    <p:extLst>
      <p:ext uri="{BB962C8B-B14F-4D97-AF65-F5344CB8AC3E}">
        <p14:creationId xmlns:p14="http://schemas.microsoft.com/office/powerpoint/2010/main" val="302663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for the draft 1040 Form is asking for EIP received.</a:t>
            </a:r>
          </a:p>
          <a:p>
            <a:r>
              <a:rPr lang="en-US" dirty="0"/>
              <a:t>We are only putting in the amount the taxpayer the received.</a:t>
            </a:r>
          </a:p>
          <a:p>
            <a:r>
              <a:rPr lang="en-US" dirty="0"/>
              <a:t>If the dependent received EIP, we are not to worry about it.</a:t>
            </a:r>
          </a:p>
          <a:p>
            <a:r>
              <a:rPr lang="en-US" dirty="0"/>
              <a:t>Under the IRS rules we are not to worry about double dipping.</a:t>
            </a:r>
          </a:p>
        </p:txBody>
      </p:sp>
      <p:sp>
        <p:nvSpPr>
          <p:cNvPr id="4" name="Slide Number Placeholder 3"/>
          <p:cNvSpPr>
            <a:spLocks noGrp="1"/>
          </p:cNvSpPr>
          <p:nvPr>
            <p:ph type="sldNum" sz="quarter" idx="5"/>
          </p:nvPr>
        </p:nvSpPr>
        <p:spPr/>
        <p:txBody>
          <a:bodyPr/>
          <a:lstStyle/>
          <a:p>
            <a:fld id="{C461F84E-C44D-4C64-9D3F-827DC84CD6EA}" type="slidenum">
              <a:rPr lang="en-US" smtClean="0"/>
              <a:t>3</a:t>
            </a:fld>
            <a:endParaRPr lang="en-US"/>
          </a:p>
        </p:txBody>
      </p:sp>
    </p:spTree>
    <p:extLst>
      <p:ext uri="{BB962C8B-B14F-4D97-AF65-F5344CB8AC3E}">
        <p14:creationId xmlns:p14="http://schemas.microsoft.com/office/powerpoint/2010/main" val="81638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Just some reminder rules most are in the NTTC Pub 4012.</a:t>
            </a:r>
          </a:p>
          <a:p>
            <a:pPr marL="0" lvl="0" indent="0" algn="l" rtl="0">
              <a:spcBef>
                <a:spcPts val="0"/>
              </a:spcBef>
              <a:spcAft>
                <a:spcPts val="0"/>
              </a:spcAft>
              <a:buNone/>
            </a:pPr>
            <a:r>
              <a:rPr lang="en-US" dirty="0"/>
              <a:t>If a couple received the full about, and are filing MFS, or got a divorce then you would split the total amount. The one calming the child would get the different.</a:t>
            </a:r>
          </a:p>
          <a:p>
            <a:pPr marL="0" lvl="0" indent="0" algn="l" rtl="0">
              <a:spcBef>
                <a:spcPts val="0"/>
              </a:spcBef>
              <a:spcAft>
                <a:spcPts val="0"/>
              </a:spcAft>
              <a:buNone/>
            </a:pPr>
            <a:r>
              <a:rPr lang="en-US" dirty="0"/>
              <a:t>If they returned the EIP then you would enter $0.</a:t>
            </a:r>
          </a:p>
          <a:p>
            <a:pPr marL="0" lvl="0" indent="0" algn="l" rtl="0">
              <a:spcBef>
                <a:spcPts val="0"/>
              </a:spcBef>
              <a:spcAft>
                <a:spcPts val="0"/>
              </a:spcAft>
              <a:buNone/>
            </a:pPr>
            <a:r>
              <a:rPr lang="en-US" dirty="0"/>
              <a:t>If they received more then they are entailed to it does not have to repay.</a:t>
            </a:r>
          </a:p>
          <a:p>
            <a:pPr marL="0" lvl="0" indent="0" algn="l" rtl="0">
              <a:spcBef>
                <a:spcPts val="0"/>
              </a:spcBef>
              <a:spcAft>
                <a:spcPts val="0"/>
              </a:spcAft>
              <a:buNone/>
            </a:pPr>
            <a:r>
              <a:rPr lang="en-US" dirty="0"/>
              <a:t>If military and have a spouse with on SSN this would help them get the full amount. Will need to be military certificated.</a:t>
            </a:r>
          </a:p>
          <a:p>
            <a:pPr marL="0" lvl="0" indent="0" algn="l" rtl="0">
              <a:spcBef>
                <a:spcPts val="0"/>
              </a:spcBef>
              <a:spcAft>
                <a:spcPts val="0"/>
              </a:spcAft>
              <a:buNone/>
            </a:pPr>
            <a:r>
              <a:rPr lang="en-US" dirty="0"/>
              <a:t>The worksheet is being revised. For the taxpayer to fill out. </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4</a:t>
            </a:fld>
            <a:endParaRPr lang="en-US"/>
          </a:p>
        </p:txBody>
      </p:sp>
    </p:spTree>
    <p:extLst>
      <p:ext uri="{BB962C8B-B14F-4D97-AF65-F5344CB8AC3E}">
        <p14:creationId xmlns:p14="http://schemas.microsoft.com/office/powerpoint/2010/main" val="299511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solidFill>
                  <a:srgbClr val="1B1B1B"/>
                </a:solidFill>
                <a:effectLst/>
                <a:latin typeface="Source Sans Pro" panose="020B0503030403020204" pitchFamily="34" charset="0"/>
              </a:rPr>
              <a:t>The </a:t>
            </a:r>
            <a:r>
              <a:rPr lang="en-US" b="0" i="0" u="sng" dirty="0">
                <a:solidFill>
                  <a:srgbClr val="00599C"/>
                </a:solidFill>
                <a:effectLst/>
                <a:latin typeface="Source Sans Pro" panose="020B0503030403020204" pitchFamily="34" charset="0"/>
              </a:rPr>
              <a:t>3</a:t>
            </a:r>
            <a:r>
              <a:rPr lang="en-US" b="0" i="0" u="sng" baseline="30000" dirty="0">
                <a:solidFill>
                  <a:srgbClr val="00599C"/>
                </a:solidFill>
                <a:effectLst/>
                <a:latin typeface="Source Sans Pro" panose="020B0503030403020204" pitchFamily="34" charset="0"/>
              </a:rPr>
              <a:t>rd</a:t>
            </a:r>
            <a:r>
              <a:rPr lang="en-US" b="0" i="0" u="sng" dirty="0">
                <a:solidFill>
                  <a:srgbClr val="00599C"/>
                </a:solidFill>
                <a:effectLst/>
                <a:latin typeface="Source Sans Pro" panose="020B0503030403020204" pitchFamily="34" charset="0"/>
              </a:rPr>
              <a:t> EIP</a:t>
            </a:r>
            <a:r>
              <a:rPr lang="en-US" b="0" i="0" dirty="0">
                <a:solidFill>
                  <a:srgbClr val="1B1B1B"/>
                </a:solidFill>
                <a:effectLst/>
                <a:latin typeface="Source Sans Pro" panose="020B0503030403020204" pitchFamily="34" charset="0"/>
              </a:rPr>
              <a:t> was authorized by the American Rescue Plan Act of 2021 as an advance payment of the 2021 Recovery Rebate Credit. Most eligible people won't need to take additional action to get this payment.</a:t>
            </a:r>
            <a:endParaRPr lang="en-US" dirty="0"/>
          </a:p>
          <a:p>
            <a:pPr marL="0" indent="0">
              <a:buFontTx/>
              <a:buNone/>
            </a:pPr>
            <a:r>
              <a:rPr lang="en-US" dirty="0"/>
              <a:t>This is the list of the 10 Topics of </a:t>
            </a:r>
            <a:r>
              <a:rPr lang="en-US" b="0" i="0" dirty="0">
                <a:solidFill>
                  <a:srgbClr val="1B1B1B"/>
                </a:solidFill>
                <a:effectLst/>
                <a:latin typeface="Source Sans Pro" panose="020B0503030403020204" pitchFamily="34" charset="0"/>
              </a:rPr>
              <a:t>frequently asked questions about the Third Economic Impact Payment, separated by topic.</a:t>
            </a:r>
            <a:endParaRPr lang="en-US" dirty="0"/>
          </a:p>
          <a:p>
            <a:pPr marL="0" indent="0">
              <a:buFontTx/>
              <a:buNone/>
            </a:pPr>
            <a:r>
              <a:rPr lang="en-US" dirty="0"/>
              <a:t>Total there are 63 questions and answers </a:t>
            </a:r>
          </a:p>
          <a:p>
            <a:pPr marL="0" indent="0">
              <a:buFontTx/>
              <a:buNone/>
            </a:pPr>
            <a:r>
              <a:rPr lang="en-US" dirty="0"/>
              <a:t>I will go over some of the newest question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5</a:t>
            </a:fld>
            <a:endParaRPr lang="en-US"/>
          </a:p>
        </p:txBody>
      </p:sp>
    </p:spTree>
    <p:extLst>
      <p:ext uri="{BB962C8B-B14F-4D97-AF65-F5344CB8AC3E}">
        <p14:creationId xmlns:p14="http://schemas.microsoft.com/office/powerpoint/2010/main" val="181401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fontAlgn="base">
              <a:lnSpc>
                <a:spcPct val="112000"/>
              </a:lnSpc>
              <a:spcBef>
                <a:spcPts val="0"/>
              </a:spcBef>
              <a:spcAft>
                <a:spcPts val="90"/>
              </a:spcAft>
              <a:buClr>
                <a:srgbClr val="000000"/>
              </a:buClr>
              <a:buSzPts val="1400"/>
              <a:buFontTx/>
              <a:buNone/>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IRS will continue to issue eligible taxpayers their 3</a:t>
            </a:r>
            <a:r>
              <a:rPr lang="en-US" sz="1800" u="none" strike="noStrike" baseline="300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rd</a:t>
            </a: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EIP through the end of 2021. </a:t>
            </a:r>
          </a:p>
          <a:p>
            <a:pPr marL="457200" marR="0" lvl="1" indent="0" fontAlgn="base">
              <a:lnSpc>
                <a:spcPct val="112000"/>
              </a:lnSpc>
              <a:spcBef>
                <a:spcPts val="0"/>
              </a:spcBef>
              <a:spcAft>
                <a:spcPts val="90"/>
              </a:spcAft>
              <a:buClr>
                <a:srgbClr val="000000"/>
              </a:buClr>
              <a:buSzPts val="1400"/>
              <a:buFontTx/>
              <a:buNone/>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your 2020 return is not fully processed in time to issue your payment by the legislative deadline of Dec. 31, 2021, the taxpayer can claim the 2021 RRC and must file a 2021 tax return. </a:t>
            </a:r>
          </a:p>
          <a:p>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6</a:t>
            </a:fld>
            <a:endParaRPr lang="en-US"/>
          </a:p>
        </p:txBody>
      </p:sp>
    </p:spTree>
    <p:extLst>
      <p:ext uri="{BB962C8B-B14F-4D97-AF65-F5344CB8AC3E}">
        <p14:creationId xmlns:p14="http://schemas.microsoft.com/office/powerpoint/2010/main" val="422335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the taxpayer was claimed as a dependent on someone else’s tax return for 2020, they were not eligible for the 3</a:t>
            </a:r>
            <a:r>
              <a:rPr lang="en-US" sz="1800" u="none" strike="noStrike" baseline="300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rd</a:t>
            </a: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no one can claim them as a dependent for 2021 and they are otherwise eligible,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Then they can claim the 2021 RRC and must file a 2021 tax return to claim the credit. </a:t>
            </a:r>
          </a:p>
        </p:txBody>
      </p:sp>
      <p:sp>
        <p:nvSpPr>
          <p:cNvPr id="4" name="Slide Number Placeholder 3"/>
          <p:cNvSpPr>
            <a:spLocks noGrp="1"/>
          </p:cNvSpPr>
          <p:nvPr>
            <p:ph type="sldNum" sz="quarter" idx="5"/>
          </p:nvPr>
        </p:nvSpPr>
        <p:spPr/>
        <p:txBody>
          <a:bodyPr/>
          <a:lstStyle/>
          <a:p>
            <a:fld id="{C461F84E-C44D-4C64-9D3F-827DC84CD6EA}" type="slidenum">
              <a:rPr lang="en-US" smtClean="0"/>
              <a:t>7</a:t>
            </a:fld>
            <a:endParaRPr lang="en-US"/>
          </a:p>
        </p:txBody>
      </p:sp>
    </p:spTree>
    <p:extLst>
      <p:ext uri="{BB962C8B-B14F-4D97-AF65-F5344CB8AC3E}">
        <p14:creationId xmlns:p14="http://schemas.microsoft.com/office/powerpoint/2010/main" val="294786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fontAlgn="base">
              <a:lnSpc>
                <a:spcPct val="112000"/>
              </a:lnSpc>
              <a:spcBef>
                <a:spcPts val="0"/>
              </a:spcBef>
              <a:spcAft>
                <a:spcPts val="90"/>
              </a:spcAft>
              <a:buClr>
                <a:srgbClr val="000000"/>
              </a:buClr>
              <a:buSzPts val="1400"/>
              <a:buFontTx/>
              <a:buNone/>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you didn’t get a 1</a:t>
            </a:r>
            <a:r>
              <a:rPr lang="en-US" sz="1800" u="none" strike="noStrike" baseline="300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st</a:t>
            </a: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or 2</a:t>
            </a:r>
            <a:r>
              <a:rPr lang="en-US" sz="1800" u="none" strike="noStrike" baseline="300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nd</a:t>
            </a: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EIP or got less than the full amounts and are eligible for them, you need to file a 2020 tax return. </a:t>
            </a:r>
          </a:p>
          <a:p>
            <a:pPr marL="457200" marR="0" lvl="1" indent="0" fontAlgn="base">
              <a:lnSpc>
                <a:spcPct val="112000"/>
              </a:lnSpc>
              <a:spcBef>
                <a:spcPts val="0"/>
              </a:spcBef>
              <a:spcAft>
                <a:spcPts val="90"/>
              </a:spcAft>
              <a:buClr>
                <a:srgbClr val="000000"/>
              </a:buClr>
              <a:buSzPts val="1400"/>
              <a:buFontTx/>
              <a:buNone/>
            </a:pP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After you file a 2020 tax return and the information is processed, you will be evaluated to see if eligibility for 3</a:t>
            </a:r>
            <a:r>
              <a:rPr lang="en-US" sz="1800" u="none" strike="noStrike" baseline="300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rd</a:t>
            </a:r>
            <a:r>
              <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EIP, This is issued separately from your 2020 tax return. </a:t>
            </a:r>
          </a:p>
          <a:p>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8</a:t>
            </a:fld>
            <a:endParaRPr lang="en-US"/>
          </a:p>
        </p:txBody>
      </p:sp>
    </p:spTree>
    <p:extLst>
      <p:ext uri="{BB962C8B-B14F-4D97-AF65-F5344CB8AC3E}">
        <p14:creationId xmlns:p14="http://schemas.microsoft.com/office/powerpoint/2010/main" val="30720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fontAlgn="base">
              <a:lnSpc>
                <a:spcPct val="112000"/>
              </a:lnSpc>
              <a:spcBef>
                <a:spcPts val="0"/>
              </a:spcBef>
              <a:spcAft>
                <a:spcPts val="90"/>
              </a:spcAft>
              <a:buClr>
                <a:srgbClr val="000000"/>
              </a:buClr>
              <a:buSzPts val="1400"/>
              <a:buFontTx/>
              <a:buNone/>
            </a:pPr>
            <a: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 Your 3</a:t>
            </a:r>
            <a:r>
              <a:rPr lang="en-US" sz="1200" u="none" strike="noStrike" baseline="300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rd</a:t>
            </a:r>
            <a: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EIP eligibility and amount are determined based on your originally filed tax return. </a:t>
            </a:r>
          </a:p>
          <a:p>
            <a:pPr marL="457200" marR="0" lvl="1" indent="0" fontAlgn="base">
              <a:lnSpc>
                <a:spcPct val="112000"/>
              </a:lnSpc>
              <a:spcBef>
                <a:spcPts val="0"/>
              </a:spcBef>
              <a:spcAft>
                <a:spcPts val="90"/>
              </a:spcAft>
              <a:buClr>
                <a:srgbClr val="000000"/>
              </a:buClr>
              <a:buSzPts val="1400"/>
              <a:buFontTx/>
              <a:buNone/>
            </a:pPr>
            <a: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IRS will not reevaluate or send more money after applying the unemployment compensation exclusion. </a:t>
            </a:r>
          </a:p>
          <a:p>
            <a:pPr marL="457200" marR="0" lvl="1" indent="0" fontAlgn="base">
              <a:lnSpc>
                <a:spcPct val="112000"/>
              </a:lnSpc>
              <a:spcBef>
                <a:spcPts val="0"/>
              </a:spcBef>
              <a:spcAft>
                <a:spcPts val="90"/>
              </a:spcAft>
              <a:buClr>
                <a:srgbClr val="000000"/>
              </a:buClr>
              <a:buSzPts val="1400"/>
              <a:buFontTx/>
              <a:buNone/>
            </a:pPr>
            <a: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you didn’t qualify for the payment or received less than the full amount based on your 2020 tax return, you may be eligible to claim the 2021 RRC when you file your tax return. </a:t>
            </a:r>
          </a:p>
          <a:p>
            <a:endParaRPr lang="en-US" dirty="0"/>
          </a:p>
        </p:txBody>
      </p:sp>
      <p:sp>
        <p:nvSpPr>
          <p:cNvPr id="4" name="Slide Number Placeholder 3"/>
          <p:cNvSpPr>
            <a:spLocks noGrp="1"/>
          </p:cNvSpPr>
          <p:nvPr>
            <p:ph type="sldNum" sz="quarter" idx="5"/>
          </p:nvPr>
        </p:nvSpPr>
        <p:spPr/>
        <p:txBody>
          <a:bodyPr/>
          <a:lstStyle/>
          <a:p>
            <a:fld id="{C461F84E-C44D-4C64-9D3F-827DC84CD6EA}" type="slidenum">
              <a:rPr lang="en-US" smtClean="0"/>
              <a:t>9</a:t>
            </a:fld>
            <a:endParaRPr lang="en-US"/>
          </a:p>
        </p:txBody>
      </p:sp>
    </p:spTree>
    <p:extLst>
      <p:ext uri="{BB962C8B-B14F-4D97-AF65-F5344CB8AC3E}">
        <p14:creationId xmlns:p14="http://schemas.microsoft.com/office/powerpoint/2010/main" val="159973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8EDB03-AAD4-4DB6-8A0E-F4831B50A765}"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381865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AF932-22D6-476C-BBDE-D230FF39C83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258680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995CD-8750-4996-85EB-5CE0DACC5DD2}"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337199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26D0BB-765C-4EDB-9433-FC9BB7CD671A}"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54308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A45B8-6793-4F1A-B96A-2D49F990D89A}"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255105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D1F0F-C153-4B34-A05B-0881C9B66B5D}"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320542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A9E8E-8726-46A9-B283-3DCC428379EF}"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390431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3ECA4D-2816-4FCD-996B-7CCC00BC8539}"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153111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BEC96-92D8-4256-ACD5-37EF8B35CBE6}"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303598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93427-EF57-46C2-B02F-D919D2A3C195}"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53919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19B55-BAFD-4F3F-9F89-C92C235ECCC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848B-8126-4A46-8842-56B6C852EC22}" type="slidenum">
              <a:rPr lang="en-US" smtClean="0"/>
              <a:t>‹#›</a:t>
            </a:fld>
            <a:endParaRPr lang="en-US"/>
          </a:p>
        </p:txBody>
      </p:sp>
    </p:spTree>
    <p:extLst>
      <p:ext uri="{BB962C8B-B14F-4D97-AF65-F5344CB8AC3E}">
        <p14:creationId xmlns:p14="http://schemas.microsoft.com/office/powerpoint/2010/main" val="52938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7DB18-3BCE-4F6C-A1A2-3042CCFC8BF1}" type="datetime1">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D848B-8126-4A46-8842-56B6C852EC22}" type="slidenum">
              <a:rPr lang="en-US" smtClean="0"/>
              <a:t>‹#›</a:t>
            </a:fld>
            <a:endParaRPr lang="en-US"/>
          </a:p>
        </p:txBody>
      </p:sp>
    </p:spTree>
    <p:extLst>
      <p:ext uri="{BB962C8B-B14F-4D97-AF65-F5344CB8AC3E}">
        <p14:creationId xmlns:p14="http://schemas.microsoft.com/office/powerpoint/2010/main" val="140766898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3234-640B-4840-B0D3-957E01E8C4A7}"/>
              </a:ext>
            </a:extLst>
          </p:cNvPr>
          <p:cNvSpPr>
            <a:spLocks noGrp="1"/>
          </p:cNvSpPr>
          <p:nvPr>
            <p:ph type="ctrTitle"/>
          </p:nvPr>
        </p:nvSpPr>
        <p:spPr>
          <a:xfrm>
            <a:off x="1524003" y="1489166"/>
            <a:ext cx="9144000" cy="3274477"/>
          </a:xfrm>
        </p:spPr>
        <p:txBody>
          <a:bodyPr anchor="ctr">
            <a:normAutofit/>
          </a:bodyPr>
          <a:lstStyle/>
          <a:p>
            <a:r>
              <a:rPr lang="en-US" sz="7200" b="1" dirty="0">
                <a:solidFill>
                  <a:srgbClr val="FF0000"/>
                </a:solidFill>
                <a:latin typeface="+mn-lt"/>
              </a:rPr>
              <a:t>Economic Impact Payments and Recovery Rebate Credit</a:t>
            </a:r>
          </a:p>
        </p:txBody>
      </p:sp>
      <p:sp>
        <p:nvSpPr>
          <p:cNvPr id="3" name="Subtitle 2">
            <a:extLst>
              <a:ext uri="{FF2B5EF4-FFF2-40B4-BE49-F238E27FC236}">
                <a16:creationId xmlns:a16="http://schemas.microsoft.com/office/drawing/2014/main" id="{A2074C3E-6245-464F-B6A6-354632BF7A9E}"/>
              </a:ext>
            </a:extLst>
          </p:cNvPr>
          <p:cNvSpPr>
            <a:spLocks noGrp="1"/>
          </p:cNvSpPr>
          <p:nvPr>
            <p:ph type="subTitle" idx="1"/>
          </p:nvPr>
        </p:nvSpPr>
        <p:spPr>
          <a:xfrm>
            <a:off x="1966912" y="5645150"/>
            <a:ext cx="8258176" cy="631825"/>
          </a:xfrm>
        </p:spPr>
        <p:txBody>
          <a:bodyPr anchor="ctr">
            <a:normAutofit/>
          </a:bodyPr>
          <a:lstStyle/>
          <a:p>
            <a:endParaRPr lang="en-US" sz="2800"/>
          </a:p>
        </p:txBody>
      </p:sp>
      <p:sp>
        <p:nvSpPr>
          <p:cNvPr id="4" name="Slide Number Placeholder 3">
            <a:extLst>
              <a:ext uri="{FF2B5EF4-FFF2-40B4-BE49-F238E27FC236}">
                <a16:creationId xmlns:a16="http://schemas.microsoft.com/office/drawing/2014/main" id="{865F8F00-53A1-424A-9EC5-773CD1D04562}"/>
              </a:ext>
            </a:extLst>
          </p:cNvPr>
          <p:cNvSpPr>
            <a:spLocks noGrp="1"/>
          </p:cNvSpPr>
          <p:nvPr>
            <p:ph type="sldNum" sz="quarter" idx="12"/>
          </p:nvPr>
        </p:nvSpPr>
        <p:spPr/>
        <p:txBody>
          <a:bodyPr/>
          <a:lstStyle/>
          <a:p>
            <a:fld id="{AA0D848B-8126-4A46-8842-56B6C852EC22}" type="slidenum">
              <a:rPr lang="en-US" smtClean="0"/>
              <a:t>1</a:t>
            </a:fld>
            <a:endParaRPr lang="en-US"/>
          </a:p>
        </p:txBody>
      </p:sp>
    </p:spTree>
    <p:extLst>
      <p:ext uri="{BB962C8B-B14F-4D97-AF65-F5344CB8AC3E}">
        <p14:creationId xmlns:p14="http://schemas.microsoft.com/office/powerpoint/2010/main" val="97921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DA36-1EC1-43F6-A65E-63FBE40B5899}"/>
              </a:ext>
            </a:extLst>
          </p:cNvPr>
          <p:cNvSpPr>
            <a:spLocks noGrp="1"/>
          </p:cNvSpPr>
          <p:nvPr>
            <p:ph type="title"/>
          </p:nvPr>
        </p:nvSpPr>
        <p:spPr/>
        <p:txBody>
          <a:bodyPr/>
          <a:lstStyle/>
          <a:p>
            <a:r>
              <a:rPr lang="en-US" b="1" dirty="0">
                <a:solidFill>
                  <a:srgbClr val="FF0000"/>
                </a:solidFill>
                <a:latin typeface="+mn-lt"/>
              </a:rPr>
              <a:t>“Taxpayer”</a:t>
            </a:r>
          </a:p>
        </p:txBody>
      </p:sp>
      <p:sp>
        <p:nvSpPr>
          <p:cNvPr id="3" name="Content Placeholder 2">
            <a:extLst>
              <a:ext uri="{FF2B5EF4-FFF2-40B4-BE49-F238E27FC236}">
                <a16:creationId xmlns:a16="http://schemas.microsoft.com/office/drawing/2014/main" id="{BAE83F0B-C651-4E95-914F-FF97F34C9198}"/>
              </a:ext>
            </a:extLst>
          </p:cNvPr>
          <p:cNvSpPr>
            <a:spLocks noGrp="1"/>
          </p:cNvSpPr>
          <p:nvPr>
            <p:ph idx="1"/>
          </p:nvPr>
        </p:nvSpPr>
        <p:spPr/>
        <p:txBody>
          <a:bodyPr>
            <a:normAutofit/>
          </a:bodyPr>
          <a:lstStyle/>
          <a:p>
            <a:pPr marL="341313" lvl="0" indent="-341313" algn="l" rtl="0">
              <a:spcBef>
                <a:spcPts val="0"/>
              </a:spcBef>
              <a:spcAft>
                <a:spcPts val="0"/>
              </a:spcAft>
              <a:buSzPct val="70000"/>
              <a:buChar char="■"/>
            </a:pPr>
            <a:r>
              <a:rPr lang="en-US" sz="3200" dirty="0"/>
              <a:t>An individual that could be a dependent is not a dependent if the other person that could claim them is not a “taxpayer”</a:t>
            </a:r>
          </a:p>
          <a:p>
            <a:pPr marL="341313" lvl="0" indent="-341313" algn="l" rtl="0">
              <a:spcBef>
                <a:spcPts val="1800"/>
              </a:spcBef>
              <a:spcAft>
                <a:spcPts val="0"/>
              </a:spcAft>
              <a:buSzPct val="70000"/>
              <a:buChar char="■"/>
            </a:pPr>
            <a:r>
              <a:rPr lang="en-US" sz="3200" dirty="0"/>
              <a:t>Individuals getting EIP, using the nonfiler tool, or filing solely to get RRC are </a:t>
            </a:r>
            <a:r>
              <a:rPr lang="en-US" sz="3200" b="1" dirty="0"/>
              <a:t>not</a:t>
            </a:r>
            <a:r>
              <a:rPr lang="en-US" sz="3200" dirty="0"/>
              <a:t> treated as taxpayers</a:t>
            </a:r>
          </a:p>
          <a:p>
            <a:pPr marL="914400" lvl="1" indent="-338138" algn="l" rtl="0">
              <a:spcBef>
                <a:spcPts val="900"/>
              </a:spcBef>
              <a:spcAft>
                <a:spcPts val="0"/>
              </a:spcAft>
              <a:buSzPct val="110000"/>
              <a:buChar char="─"/>
            </a:pPr>
            <a:r>
              <a:rPr lang="en-US" sz="2800" dirty="0"/>
              <a:t>“Possible dependent” is not a dependent and can get available tax benefits</a:t>
            </a:r>
          </a:p>
          <a:p>
            <a:pPr marL="341313" lvl="0" indent="-341313" algn="l" rtl="0">
              <a:spcBef>
                <a:spcPts val="1800"/>
              </a:spcBef>
              <a:spcAft>
                <a:spcPts val="0"/>
              </a:spcAft>
              <a:buSzPct val="70000"/>
              <a:buChar char="■"/>
            </a:pPr>
            <a:r>
              <a:rPr lang="en-US" sz="3200" dirty="0"/>
              <a:t>If we see anything different from Treasury/IRS, will advise immediately</a:t>
            </a:r>
          </a:p>
        </p:txBody>
      </p:sp>
      <p:sp>
        <p:nvSpPr>
          <p:cNvPr id="4" name="Slide Number Placeholder 3">
            <a:extLst>
              <a:ext uri="{FF2B5EF4-FFF2-40B4-BE49-F238E27FC236}">
                <a16:creationId xmlns:a16="http://schemas.microsoft.com/office/drawing/2014/main" id="{972B9C2F-CF77-4FF1-9AC9-F4B4F4FD9882}"/>
              </a:ext>
            </a:extLst>
          </p:cNvPr>
          <p:cNvSpPr>
            <a:spLocks noGrp="1"/>
          </p:cNvSpPr>
          <p:nvPr>
            <p:ph type="sldNum" sz="quarter" idx="12"/>
          </p:nvPr>
        </p:nvSpPr>
        <p:spPr/>
        <p:txBody>
          <a:bodyPr/>
          <a:lstStyle/>
          <a:p>
            <a:fld id="{AA0D848B-8126-4A46-8842-56B6C852EC22}" type="slidenum">
              <a:rPr lang="en-US" smtClean="0"/>
              <a:t>10</a:t>
            </a:fld>
            <a:endParaRPr lang="en-US"/>
          </a:p>
        </p:txBody>
      </p:sp>
    </p:spTree>
    <p:extLst>
      <p:ext uri="{BB962C8B-B14F-4D97-AF65-F5344CB8AC3E}">
        <p14:creationId xmlns:p14="http://schemas.microsoft.com/office/powerpoint/2010/main" val="359692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A0F0-0DAA-49FC-8C00-F289B49B4D35}"/>
              </a:ext>
            </a:extLst>
          </p:cNvPr>
          <p:cNvSpPr>
            <a:spLocks noGrp="1"/>
          </p:cNvSpPr>
          <p:nvPr>
            <p:ph type="title"/>
          </p:nvPr>
        </p:nvSpPr>
        <p:spPr/>
        <p:txBody>
          <a:bodyPr/>
          <a:lstStyle/>
          <a:p>
            <a:r>
              <a:rPr lang="en-US" b="1" dirty="0">
                <a:solidFill>
                  <a:srgbClr val="FF0000"/>
                </a:solidFill>
                <a:latin typeface="+mn-lt"/>
              </a:rPr>
              <a:t>TaxSlayer</a:t>
            </a:r>
          </a:p>
        </p:txBody>
      </p:sp>
      <p:pic>
        <p:nvPicPr>
          <p:cNvPr id="5" name="Content Placeholder 4">
            <a:extLst>
              <a:ext uri="{FF2B5EF4-FFF2-40B4-BE49-F238E27FC236}">
                <a16:creationId xmlns:a16="http://schemas.microsoft.com/office/drawing/2014/main" id="{16C18F2D-01D2-4928-A70C-F3DAD74B7C75}"/>
              </a:ext>
            </a:extLst>
          </p:cNvPr>
          <p:cNvPicPr>
            <a:picLocks noGrp="1" noChangeAspect="1"/>
          </p:cNvPicPr>
          <p:nvPr>
            <p:ph idx="1"/>
          </p:nvPr>
        </p:nvPicPr>
        <p:blipFill>
          <a:blip r:embed="rId3"/>
          <a:stretch>
            <a:fillRect/>
          </a:stretch>
        </p:blipFill>
        <p:spPr>
          <a:xfrm>
            <a:off x="2333818" y="1825625"/>
            <a:ext cx="7524364" cy="4351338"/>
          </a:xfrm>
        </p:spPr>
      </p:pic>
      <p:sp>
        <p:nvSpPr>
          <p:cNvPr id="3" name="Slide Number Placeholder 2">
            <a:extLst>
              <a:ext uri="{FF2B5EF4-FFF2-40B4-BE49-F238E27FC236}">
                <a16:creationId xmlns:a16="http://schemas.microsoft.com/office/drawing/2014/main" id="{750DEB42-4446-43F8-9BBA-D6563B600909}"/>
              </a:ext>
            </a:extLst>
          </p:cNvPr>
          <p:cNvSpPr>
            <a:spLocks noGrp="1"/>
          </p:cNvSpPr>
          <p:nvPr>
            <p:ph type="sldNum" sz="quarter" idx="12"/>
          </p:nvPr>
        </p:nvSpPr>
        <p:spPr/>
        <p:txBody>
          <a:bodyPr/>
          <a:lstStyle/>
          <a:p>
            <a:fld id="{AA0D848B-8126-4A46-8842-56B6C852EC22}" type="slidenum">
              <a:rPr lang="en-US" smtClean="0"/>
              <a:t>11</a:t>
            </a:fld>
            <a:endParaRPr lang="en-US"/>
          </a:p>
        </p:txBody>
      </p:sp>
    </p:spTree>
    <p:extLst>
      <p:ext uri="{BB962C8B-B14F-4D97-AF65-F5344CB8AC3E}">
        <p14:creationId xmlns:p14="http://schemas.microsoft.com/office/powerpoint/2010/main" val="41859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81B7-6CA0-46AC-BB30-EA794D388A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TaxSlayer</a:t>
            </a:r>
            <a:endParaRPr lang="en-US" sz="3600"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A5F0BB18-4A5D-4553-A125-D87F43D6B6D5}"/>
              </a:ext>
            </a:extLst>
          </p:cNvPr>
          <p:cNvPicPr>
            <a:picLocks noGrp="1" noChangeAspect="1"/>
          </p:cNvPicPr>
          <p:nvPr>
            <p:ph idx="1"/>
          </p:nvPr>
        </p:nvPicPr>
        <p:blipFill>
          <a:blip r:embed="rId3"/>
          <a:stretch>
            <a:fillRect/>
          </a:stretch>
        </p:blipFill>
        <p:spPr>
          <a:xfrm>
            <a:off x="1518835" y="647276"/>
            <a:ext cx="8400080" cy="5381565"/>
          </a:xfrm>
          <a:prstGeom prst="rect">
            <a:avLst/>
          </a:prstGeom>
        </p:spPr>
      </p:pic>
      <p:sp>
        <p:nvSpPr>
          <p:cNvPr id="3" name="Slide Number Placeholder 2">
            <a:extLst>
              <a:ext uri="{FF2B5EF4-FFF2-40B4-BE49-F238E27FC236}">
                <a16:creationId xmlns:a16="http://schemas.microsoft.com/office/drawing/2014/main" id="{3F1A97A2-CB7E-4346-811C-64038D7D5514}"/>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AA0D848B-8126-4A46-8842-56B6C852EC22}" type="slidenum">
              <a:rPr lang="en-US">
                <a:solidFill>
                  <a:schemeClr val="tx1">
                    <a:alpha val="80000"/>
                  </a:schemeClr>
                </a:solidFill>
              </a:rPr>
              <a:pPr>
                <a:spcAft>
                  <a:spcPts val="600"/>
                </a:spcAft>
              </a:pPr>
              <a:t>12</a:t>
            </a:fld>
            <a:endParaRPr lang="en-US">
              <a:solidFill>
                <a:schemeClr val="tx1">
                  <a:alpha val="80000"/>
                </a:schemeClr>
              </a:solidFill>
            </a:endParaRPr>
          </a:p>
        </p:txBody>
      </p:sp>
      <p:cxnSp>
        <p:nvCxnSpPr>
          <p:cNvPr id="6" name="Straight Arrow Connector 5">
            <a:extLst>
              <a:ext uri="{FF2B5EF4-FFF2-40B4-BE49-F238E27FC236}">
                <a16:creationId xmlns:a16="http://schemas.microsoft.com/office/drawing/2014/main" id="{FFB77C0E-874F-4533-B11F-58B917212CFE}"/>
              </a:ext>
            </a:extLst>
          </p:cNvPr>
          <p:cNvCxnSpPr/>
          <p:nvPr/>
        </p:nvCxnSpPr>
        <p:spPr>
          <a:xfrm flipH="1">
            <a:off x="3814576" y="4353253"/>
            <a:ext cx="90133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56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able&#10;&#10;Description automatically generated with low confidence">
            <a:extLst>
              <a:ext uri="{FF2B5EF4-FFF2-40B4-BE49-F238E27FC236}">
                <a16:creationId xmlns:a16="http://schemas.microsoft.com/office/drawing/2014/main" id="{DA4F145D-7E66-42A3-8260-EF678B91F47F}"/>
              </a:ext>
            </a:extLst>
          </p:cNvPr>
          <p:cNvPicPr>
            <a:picLocks noChangeAspect="1"/>
          </p:cNvPicPr>
          <p:nvPr/>
        </p:nvPicPr>
        <p:blipFill>
          <a:blip r:embed="rId3"/>
          <a:stretch>
            <a:fillRect/>
          </a:stretch>
        </p:blipFill>
        <p:spPr>
          <a:xfrm>
            <a:off x="1334404" y="643466"/>
            <a:ext cx="9523192" cy="5571067"/>
          </a:xfrm>
          <a:prstGeom prst="rect">
            <a:avLst/>
          </a:prstGeom>
        </p:spPr>
      </p:pic>
      <p:sp>
        <p:nvSpPr>
          <p:cNvPr id="2" name="Slide Number Placeholder 1">
            <a:extLst>
              <a:ext uri="{FF2B5EF4-FFF2-40B4-BE49-F238E27FC236}">
                <a16:creationId xmlns:a16="http://schemas.microsoft.com/office/drawing/2014/main" id="{F2E01C7C-6599-48E0-AC53-495E4BDD6359}"/>
              </a:ext>
            </a:extLst>
          </p:cNvPr>
          <p:cNvSpPr>
            <a:spLocks noGrp="1"/>
          </p:cNvSpPr>
          <p:nvPr>
            <p:ph type="sldNum" sz="quarter" idx="12"/>
          </p:nvPr>
        </p:nvSpPr>
        <p:spPr>
          <a:xfrm>
            <a:off x="8610600" y="6356350"/>
            <a:ext cx="2743200" cy="365125"/>
          </a:xfrm>
        </p:spPr>
        <p:txBody>
          <a:bodyPr>
            <a:normAutofit/>
          </a:bodyPr>
          <a:lstStyle/>
          <a:p>
            <a:pPr>
              <a:spcAft>
                <a:spcPts val="600"/>
              </a:spcAft>
            </a:pPr>
            <a:fld id="{AA0D848B-8126-4A46-8842-56B6C852EC22}" type="slidenum">
              <a:rPr lang="en-US" smtClean="0"/>
              <a:pPr>
                <a:spcAft>
                  <a:spcPts val="600"/>
                </a:spcAft>
              </a:pPr>
              <a:t>13</a:t>
            </a:fld>
            <a:endParaRPr lang="en-US"/>
          </a:p>
        </p:txBody>
      </p:sp>
      <p:cxnSp>
        <p:nvCxnSpPr>
          <p:cNvPr id="6" name="Straight Arrow Connector 5">
            <a:extLst>
              <a:ext uri="{FF2B5EF4-FFF2-40B4-BE49-F238E27FC236}">
                <a16:creationId xmlns:a16="http://schemas.microsoft.com/office/drawing/2014/main" id="{35D50729-52A2-4A5B-B922-420971B77232}"/>
              </a:ext>
            </a:extLst>
          </p:cNvPr>
          <p:cNvCxnSpPr/>
          <p:nvPr/>
        </p:nvCxnSpPr>
        <p:spPr>
          <a:xfrm>
            <a:off x="6834753" y="4928461"/>
            <a:ext cx="9453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88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81B7-6CA0-46AC-BB30-EA794D388A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TaxSlayer</a:t>
            </a:r>
            <a:endParaRPr lang="en-US" sz="36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3F1A97A2-CB7E-4346-811C-64038D7D5514}"/>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AA0D848B-8126-4A46-8842-56B6C852EC22}" type="slidenum">
              <a:rPr lang="en-US">
                <a:solidFill>
                  <a:schemeClr val="tx1">
                    <a:alpha val="80000"/>
                  </a:schemeClr>
                </a:solidFill>
              </a:rPr>
              <a:pPr>
                <a:spcAft>
                  <a:spcPts val="600"/>
                </a:spcAft>
              </a:pPr>
              <a:t>14</a:t>
            </a:fld>
            <a:endParaRPr lang="en-US">
              <a:solidFill>
                <a:schemeClr val="tx1">
                  <a:alpha val="80000"/>
                </a:schemeClr>
              </a:solidFill>
            </a:endParaRPr>
          </a:p>
        </p:txBody>
      </p:sp>
      <p:cxnSp>
        <p:nvCxnSpPr>
          <p:cNvPr id="14" name="Straight Arrow Connector 13">
            <a:extLst>
              <a:ext uri="{FF2B5EF4-FFF2-40B4-BE49-F238E27FC236}">
                <a16:creationId xmlns:a16="http://schemas.microsoft.com/office/drawing/2014/main" id="{A0883B6C-70D9-45CF-A249-D648EBAD30CE}"/>
              </a:ext>
            </a:extLst>
          </p:cNvPr>
          <p:cNvCxnSpPr/>
          <p:nvPr/>
        </p:nvCxnSpPr>
        <p:spPr>
          <a:xfrm flipH="1">
            <a:off x="6831874" y="4415246"/>
            <a:ext cx="90133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11">
            <a:extLst>
              <a:ext uri="{FF2B5EF4-FFF2-40B4-BE49-F238E27FC236}">
                <a16:creationId xmlns:a16="http://schemas.microsoft.com/office/drawing/2014/main" id="{3D35B2C7-C756-4C01-8C5F-39066F4C9856}"/>
              </a:ext>
            </a:extLst>
          </p:cNvPr>
          <p:cNvPicPr>
            <a:picLocks noGrp="1" noChangeAspect="1"/>
          </p:cNvPicPr>
          <p:nvPr>
            <p:ph idx="1"/>
          </p:nvPr>
        </p:nvPicPr>
        <p:blipFill>
          <a:blip r:embed="rId3"/>
          <a:stretch>
            <a:fillRect/>
          </a:stretch>
        </p:blipFill>
        <p:spPr>
          <a:xfrm>
            <a:off x="1425845" y="774915"/>
            <a:ext cx="8353586" cy="5402048"/>
          </a:xfrm>
          <a:prstGeom prst="rect">
            <a:avLst/>
          </a:prstGeom>
        </p:spPr>
      </p:pic>
      <p:cxnSp>
        <p:nvCxnSpPr>
          <p:cNvPr id="7" name="Straight Arrow Connector 6">
            <a:extLst>
              <a:ext uri="{FF2B5EF4-FFF2-40B4-BE49-F238E27FC236}">
                <a16:creationId xmlns:a16="http://schemas.microsoft.com/office/drawing/2014/main" id="{6262572E-63C4-46E0-B636-F25C0E0427EB}"/>
              </a:ext>
            </a:extLst>
          </p:cNvPr>
          <p:cNvCxnSpPr/>
          <p:nvPr/>
        </p:nvCxnSpPr>
        <p:spPr>
          <a:xfrm flipH="1">
            <a:off x="3161654" y="4514523"/>
            <a:ext cx="8214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58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9AC67F-E915-4FDD-9B67-0A8D321FB6A7}"/>
              </a:ext>
            </a:extLst>
          </p:cNvPr>
          <p:cNvSpPr>
            <a:spLocks noGrp="1"/>
          </p:cNvSpPr>
          <p:nvPr>
            <p:ph type="sldNum" sz="quarter" idx="12"/>
          </p:nvPr>
        </p:nvSpPr>
        <p:spPr/>
        <p:txBody>
          <a:bodyPr/>
          <a:lstStyle/>
          <a:p>
            <a:fld id="{AA0D848B-8126-4A46-8842-56B6C852EC22}" type="slidenum">
              <a:rPr lang="en-US" smtClean="0"/>
              <a:t>15</a:t>
            </a:fld>
            <a:endParaRPr lang="en-US"/>
          </a:p>
        </p:txBody>
      </p:sp>
      <p:cxnSp>
        <p:nvCxnSpPr>
          <p:cNvPr id="6" name="Straight Arrow Connector 5">
            <a:extLst>
              <a:ext uri="{FF2B5EF4-FFF2-40B4-BE49-F238E27FC236}">
                <a16:creationId xmlns:a16="http://schemas.microsoft.com/office/drawing/2014/main" id="{8D7EC158-2FF5-4E9A-AE7F-86781D379437}"/>
              </a:ext>
            </a:extLst>
          </p:cNvPr>
          <p:cNvCxnSpPr/>
          <p:nvPr/>
        </p:nvCxnSpPr>
        <p:spPr>
          <a:xfrm>
            <a:off x="6834753" y="3673098"/>
            <a:ext cx="9918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F529A4-B316-4234-BCF9-FC9D88DBF1BA}"/>
              </a:ext>
            </a:extLst>
          </p:cNvPr>
          <p:cNvPicPr>
            <a:picLocks noChangeAspect="1"/>
          </p:cNvPicPr>
          <p:nvPr/>
        </p:nvPicPr>
        <p:blipFill>
          <a:blip r:embed="rId3"/>
          <a:stretch>
            <a:fillRect/>
          </a:stretch>
        </p:blipFill>
        <p:spPr>
          <a:xfrm>
            <a:off x="898903" y="518868"/>
            <a:ext cx="9903416" cy="5726949"/>
          </a:xfrm>
          <a:prstGeom prst="rect">
            <a:avLst/>
          </a:prstGeom>
        </p:spPr>
      </p:pic>
      <p:cxnSp>
        <p:nvCxnSpPr>
          <p:cNvPr id="10" name="Straight Arrow Connector 9">
            <a:extLst>
              <a:ext uri="{FF2B5EF4-FFF2-40B4-BE49-F238E27FC236}">
                <a16:creationId xmlns:a16="http://schemas.microsoft.com/office/drawing/2014/main" id="{797C99E4-9296-427A-A362-F5412EE9389F}"/>
              </a:ext>
            </a:extLst>
          </p:cNvPr>
          <p:cNvCxnSpPr/>
          <p:nvPr/>
        </p:nvCxnSpPr>
        <p:spPr>
          <a:xfrm>
            <a:off x="6096000" y="4819973"/>
            <a:ext cx="14051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8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0C7F1-89E3-4068-84F1-C93C57BA671B}"/>
              </a:ext>
            </a:extLst>
          </p:cNvPr>
          <p:cNvSpPr>
            <a:spLocks noGrp="1"/>
          </p:cNvSpPr>
          <p:nvPr>
            <p:ph type="sldNum" sz="quarter" idx="12"/>
          </p:nvPr>
        </p:nvSpPr>
        <p:spPr/>
        <p:txBody>
          <a:bodyPr/>
          <a:lstStyle/>
          <a:p>
            <a:fld id="{AA0D848B-8126-4A46-8842-56B6C852EC22}" type="slidenum">
              <a:rPr lang="en-US" smtClean="0"/>
              <a:t>16</a:t>
            </a:fld>
            <a:endParaRPr lang="en-US"/>
          </a:p>
        </p:txBody>
      </p:sp>
      <p:pic>
        <p:nvPicPr>
          <p:cNvPr id="4" name="Picture 3">
            <a:extLst>
              <a:ext uri="{FF2B5EF4-FFF2-40B4-BE49-F238E27FC236}">
                <a16:creationId xmlns:a16="http://schemas.microsoft.com/office/drawing/2014/main" id="{ACD6D0E2-A81E-430A-B803-3065B582FAC3}"/>
              </a:ext>
            </a:extLst>
          </p:cNvPr>
          <p:cNvPicPr>
            <a:picLocks noChangeAspect="1"/>
          </p:cNvPicPr>
          <p:nvPr/>
        </p:nvPicPr>
        <p:blipFill>
          <a:blip r:embed="rId3"/>
          <a:stretch>
            <a:fillRect/>
          </a:stretch>
        </p:blipFill>
        <p:spPr>
          <a:xfrm>
            <a:off x="1928231" y="184004"/>
            <a:ext cx="8335538" cy="6335009"/>
          </a:xfrm>
          <a:prstGeom prst="rect">
            <a:avLst/>
          </a:prstGeom>
        </p:spPr>
      </p:pic>
      <p:cxnSp>
        <p:nvCxnSpPr>
          <p:cNvPr id="6" name="Straight Arrow Connector 5">
            <a:extLst>
              <a:ext uri="{FF2B5EF4-FFF2-40B4-BE49-F238E27FC236}">
                <a16:creationId xmlns:a16="http://schemas.microsoft.com/office/drawing/2014/main" id="{4F25C8E2-4BF2-4A40-8F15-A0336E72055A}"/>
              </a:ext>
            </a:extLst>
          </p:cNvPr>
          <p:cNvCxnSpPr/>
          <p:nvPr/>
        </p:nvCxnSpPr>
        <p:spPr>
          <a:xfrm flipH="1">
            <a:off x="4060556" y="4680488"/>
            <a:ext cx="103838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32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44FCCD-C88E-423C-B867-541D347A196D}"/>
              </a:ext>
            </a:extLst>
          </p:cNvPr>
          <p:cNvPicPr>
            <a:picLocks noChangeAspect="1"/>
          </p:cNvPicPr>
          <p:nvPr/>
        </p:nvPicPr>
        <p:blipFill>
          <a:blip r:embed="rId3"/>
          <a:stretch>
            <a:fillRect/>
          </a:stretch>
        </p:blipFill>
        <p:spPr>
          <a:xfrm>
            <a:off x="1334404" y="643466"/>
            <a:ext cx="9523192" cy="5571067"/>
          </a:xfrm>
          <a:prstGeom prst="rect">
            <a:avLst/>
          </a:prstGeom>
        </p:spPr>
      </p:pic>
      <p:sp>
        <p:nvSpPr>
          <p:cNvPr id="2" name="Slide Number Placeholder 1">
            <a:extLst>
              <a:ext uri="{FF2B5EF4-FFF2-40B4-BE49-F238E27FC236}">
                <a16:creationId xmlns:a16="http://schemas.microsoft.com/office/drawing/2014/main" id="{EA0ECE27-16CC-4630-875F-2BFA66C32F9C}"/>
              </a:ext>
            </a:extLst>
          </p:cNvPr>
          <p:cNvSpPr>
            <a:spLocks noGrp="1"/>
          </p:cNvSpPr>
          <p:nvPr>
            <p:ph type="sldNum" sz="quarter" idx="12"/>
          </p:nvPr>
        </p:nvSpPr>
        <p:spPr>
          <a:xfrm>
            <a:off x="8610600" y="6356350"/>
            <a:ext cx="2743200" cy="365125"/>
          </a:xfrm>
        </p:spPr>
        <p:txBody>
          <a:bodyPr>
            <a:normAutofit/>
          </a:bodyPr>
          <a:lstStyle/>
          <a:p>
            <a:pPr>
              <a:spcAft>
                <a:spcPts val="600"/>
              </a:spcAft>
            </a:pPr>
            <a:fld id="{AA0D848B-8126-4A46-8842-56B6C852EC22}" type="slidenum">
              <a:rPr lang="en-US" smtClean="0"/>
              <a:pPr>
                <a:spcAft>
                  <a:spcPts val="600"/>
                </a:spcAft>
              </a:pPr>
              <a:t>17</a:t>
            </a:fld>
            <a:endParaRPr lang="en-US"/>
          </a:p>
        </p:txBody>
      </p:sp>
      <p:cxnSp>
        <p:nvCxnSpPr>
          <p:cNvPr id="6" name="Straight Arrow Connector 5">
            <a:extLst>
              <a:ext uri="{FF2B5EF4-FFF2-40B4-BE49-F238E27FC236}">
                <a16:creationId xmlns:a16="http://schemas.microsoft.com/office/drawing/2014/main" id="{E1AFDC6B-852A-4041-AFC0-104D85953551}"/>
              </a:ext>
            </a:extLst>
          </p:cNvPr>
          <p:cNvCxnSpPr/>
          <p:nvPr/>
        </p:nvCxnSpPr>
        <p:spPr>
          <a:xfrm>
            <a:off x="6881247" y="4850969"/>
            <a:ext cx="103838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48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Confused face outline with solid fill">
            <a:extLst>
              <a:ext uri="{FF2B5EF4-FFF2-40B4-BE49-F238E27FC236}">
                <a16:creationId xmlns:a16="http://schemas.microsoft.com/office/drawing/2014/main" id="{FC0F9586-32A3-4A73-8150-734C62E73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2222" y="1675341"/>
            <a:ext cx="2420410" cy="2420410"/>
          </a:xfrm>
          <a:prstGeom prst="rect">
            <a:avLst/>
          </a:prstGeom>
        </p:spPr>
      </p:pic>
      <p:pic>
        <p:nvPicPr>
          <p:cNvPr id="6" name="Graphic 5" descr="Cheers outline">
            <a:extLst>
              <a:ext uri="{FF2B5EF4-FFF2-40B4-BE49-F238E27FC236}">
                <a16:creationId xmlns:a16="http://schemas.microsoft.com/office/drawing/2014/main" id="{CED37DE7-3576-4564-8E02-8FC39C1C2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5559" y="2019301"/>
            <a:ext cx="3682278" cy="3682278"/>
          </a:xfrm>
          <a:prstGeom prst="rect">
            <a:avLst/>
          </a:prstGeom>
        </p:spPr>
      </p:pic>
      <p:sp>
        <p:nvSpPr>
          <p:cNvPr id="2" name="Slide Number Placeholder 1">
            <a:extLst>
              <a:ext uri="{FF2B5EF4-FFF2-40B4-BE49-F238E27FC236}">
                <a16:creationId xmlns:a16="http://schemas.microsoft.com/office/drawing/2014/main" id="{87FB874A-4446-4596-B378-7A6C6D8DBA24}"/>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AA0D848B-8126-4A46-8842-56B6C852EC22}" type="slidenum">
              <a:rPr lang="en-US">
                <a:solidFill>
                  <a:schemeClr val="bg1"/>
                </a:solidFill>
              </a:rPr>
              <a:pPr algn="ctr">
                <a:spcAft>
                  <a:spcPts val="600"/>
                </a:spcAft>
              </a:pPr>
              <a:t>18</a:t>
            </a:fld>
            <a:endParaRPr lang="en-US">
              <a:solidFill>
                <a:schemeClr val="bg1"/>
              </a:solidFill>
            </a:endParaRPr>
          </a:p>
        </p:txBody>
      </p:sp>
    </p:spTree>
    <p:extLst>
      <p:ext uri="{BB962C8B-B14F-4D97-AF65-F5344CB8AC3E}">
        <p14:creationId xmlns:p14="http://schemas.microsoft.com/office/powerpoint/2010/main" val="6208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9EB8-166B-4F55-8290-555FC7D17EFE}"/>
              </a:ext>
            </a:extLst>
          </p:cNvPr>
          <p:cNvSpPr>
            <a:spLocks noGrp="1"/>
          </p:cNvSpPr>
          <p:nvPr>
            <p:ph type="title"/>
          </p:nvPr>
        </p:nvSpPr>
        <p:spPr/>
        <p:txBody>
          <a:bodyPr/>
          <a:lstStyle/>
          <a:p>
            <a:r>
              <a:rPr lang="en-US" b="1" dirty="0">
                <a:solidFill>
                  <a:srgbClr val="FF0000"/>
                </a:solidFill>
                <a:latin typeface="+mn-lt"/>
              </a:rPr>
              <a:t>American Rescue Plan Act of 2021</a:t>
            </a:r>
          </a:p>
        </p:txBody>
      </p:sp>
      <p:sp>
        <p:nvSpPr>
          <p:cNvPr id="3" name="Content Placeholder 2">
            <a:extLst>
              <a:ext uri="{FF2B5EF4-FFF2-40B4-BE49-F238E27FC236}">
                <a16:creationId xmlns:a16="http://schemas.microsoft.com/office/drawing/2014/main" id="{39116108-942C-4052-B5DD-ABB35403ED99}"/>
              </a:ext>
            </a:extLst>
          </p:cNvPr>
          <p:cNvSpPr>
            <a:spLocks noGrp="1"/>
          </p:cNvSpPr>
          <p:nvPr>
            <p:ph idx="1"/>
          </p:nvPr>
        </p:nvSpPr>
        <p:spPr/>
        <p:txBody>
          <a:bodyPr>
            <a:normAutofit/>
          </a:bodyPr>
          <a:lstStyle/>
          <a:p>
            <a:pPr marL="341313" lvl="0" indent="-341313" algn="l" rtl="0">
              <a:spcBef>
                <a:spcPts val="0"/>
              </a:spcBef>
              <a:spcAft>
                <a:spcPts val="0"/>
              </a:spcAft>
              <a:buSzPts val="2240"/>
              <a:buChar char="■"/>
            </a:pPr>
            <a:r>
              <a:rPr lang="en-US" sz="3200" dirty="0"/>
              <a:t>IRS will send Letter 6475 and/</a:t>
            </a:r>
            <a:r>
              <a:rPr lang="en-US" sz="3200" dirty="0">
                <a:solidFill>
                  <a:srgbClr val="0000FF"/>
                </a:solidFill>
              </a:rPr>
              <a:t>or Notice 1444-C </a:t>
            </a:r>
            <a:r>
              <a:rPr lang="en-US" sz="3200" dirty="0"/>
              <a:t>to Taxpayers in early 2022</a:t>
            </a:r>
          </a:p>
          <a:p>
            <a:pPr marL="1033462" lvl="1" indent="-457200" algn="l" rtl="0">
              <a:spcBef>
                <a:spcPts val="900"/>
              </a:spcBef>
              <a:spcAft>
                <a:spcPts val="0"/>
              </a:spcAft>
              <a:buSzPts val="3080"/>
              <a:buFont typeface="Wingdings" panose="05000000000000000000" pitchFamily="2" charset="2"/>
              <a:buChar char="Ø"/>
            </a:pPr>
            <a:r>
              <a:rPr lang="en-US" sz="2800" dirty="0"/>
              <a:t>Will detail amount of the 3</a:t>
            </a:r>
            <a:r>
              <a:rPr lang="en-US" sz="2800" baseline="30000" dirty="0"/>
              <a:t>rd</a:t>
            </a:r>
            <a:r>
              <a:rPr lang="en-US" sz="2800" dirty="0"/>
              <a:t> EIP payment AND any Plus-Up payments (adjustments due to 2020 vs 2019 differences)</a:t>
            </a:r>
          </a:p>
          <a:p>
            <a:pPr marL="1033462" lvl="1" indent="-457200" algn="l" rtl="0">
              <a:spcBef>
                <a:spcPts val="900"/>
              </a:spcBef>
              <a:spcAft>
                <a:spcPts val="0"/>
              </a:spcAft>
              <a:buSzPts val="3080"/>
              <a:buFont typeface="Wingdings" panose="05000000000000000000" pitchFamily="2" charset="2"/>
              <a:buChar char="Ø"/>
            </a:pPr>
            <a:r>
              <a:rPr lang="en-US" sz="2800" dirty="0"/>
              <a:t>Information will be available online by accessing their account</a:t>
            </a:r>
          </a:p>
          <a:p>
            <a:pPr marL="1033462" lvl="1" indent="-457200" algn="l" rtl="0">
              <a:spcBef>
                <a:spcPts val="900"/>
              </a:spcBef>
              <a:spcAft>
                <a:spcPts val="0"/>
              </a:spcAft>
              <a:buSzPts val="3080"/>
              <a:buFont typeface="Wingdings" panose="05000000000000000000" pitchFamily="2" charset="2"/>
              <a:buChar char="Ø"/>
            </a:pPr>
            <a:r>
              <a:rPr lang="en-US" sz="2800" dirty="0"/>
              <a:t>Delays in any refund if amounts not entered accurately</a:t>
            </a:r>
          </a:p>
        </p:txBody>
      </p:sp>
      <p:sp>
        <p:nvSpPr>
          <p:cNvPr id="4" name="Slide Number Placeholder 3">
            <a:extLst>
              <a:ext uri="{FF2B5EF4-FFF2-40B4-BE49-F238E27FC236}">
                <a16:creationId xmlns:a16="http://schemas.microsoft.com/office/drawing/2014/main" id="{2F3721F0-86A0-437B-B46A-4067485A34F4}"/>
              </a:ext>
            </a:extLst>
          </p:cNvPr>
          <p:cNvSpPr>
            <a:spLocks noGrp="1"/>
          </p:cNvSpPr>
          <p:nvPr>
            <p:ph type="sldNum" sz="quarter" idx="12"/>
          </p:nvPr>
        </p:nvSpPr>
        <p:spPr/>
        <p:txBody>
          <a:bodyPr/>
          <a:lstStyle/>
          <a:p>
            <a:fld id="{AA0D848B-8126-4A46-8842-56B6C852EC22}" type="slidenum">
              <a:rPr lang="en-US" smtClean="0"/>
              <a:t>2</a:t>
            </a:fld>
            <a:endParaRPr lang="en-US"/>
          </a:p>
        </p:txBody>
      </p:sp>
    </p:spTree>
    <p:extLst>
      <p:ext uri="{BB962C8B-B14F-4D97-AF65-F5344CB8AC3E}">
        <p14:creationId xmlns:p14="http://schemas.microsoft.com/office/powerpoint/2010/main" val="4973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8624-C23A-45BD-918A-C3C1B77AB4FA}"/>
              </a:ext>
            </a:extLst>
          </p:cNvPr>
          <p:cNvSpPr>
            <a:spLocks noGrp="1"/>
          </p:cNvSpPr>
          <p:nvPr>
            <p:ph type="title"/>
          </p:nvPr>
        </p:nvSpPr>
        <p:spPr/>
        <p:txBody>
          <a:bodyPr/>
          <a:lstStyle/>
          <a:p>
            <a:r>
              <a:rPr lang="en-US" b="1" dirty="0">
                <a:solidFill>
                  <a:srgbClr val="FF0000"/>
                </a:solidFill>
                <a:latin typeface="+mn-lt"/>
              </a:rPr>
              <a:t>EIP3 and RRC</a:t>
            </a:r>
          </a:p>
        </p:txBody>
      </p:sp>
      <p:sp>
        <p:nvSpPr>
          <p:cNvPr id="3" name="Content Placeholder 2">
            <a:extLst>
              <a:ext uri="{FF2B5EF4-FFF2-40B4-BE49-F238E27FC236}">
                <a16:creationId xmlns:a16="http://schemas.microsoft.com/office/drawing/2014/main" id="{F9EA9961-389B-4CC0-8CC0-4801607C0550}"/>
              </a:ext>
            </a:extLst>
          </p:cNvPr>
          <p:cNvSpPr>
            <a:spLocks noGrp="1"/>
          </p:cNvSpPr>
          <p:nvPr>
            <p:ph idx="1"/>
          </p:nvPr>
        </p:nvSpPr>
        <p:spPr/>
        <p:txBody>
          <a:bodyPr/>
          <a:lstStyle/>
          <a:p>
            <a:pPr marL="341313" lvl="0" indent="-341313" algn="l" rtl="0">
              <a:spcBef>
                <a:spcPts val="0"/>
              </a:spcBef>
              <a:spcAft>
                <a:spcPts val="0"/>
              </a:spcAft>
              <a:buSzPct val="70000"/>
              <a:buChar char="■"/>
            </a:pPr>
            <a:r>
              <a:rPr lang="en-US" dirty="0"/>
              <a:t>IRS draft F1040 instructions clearly ask for EIP received by the taxpayer, and spouse if filing MFJ</a:t>
            </a:r>
          </a:p>
          <a:p>
            <a:pPr marL="914400" lvl="1" indent="-338138" algn="l" rtl="0">
              <a:spcBef>
                <a:spcPts val="900"/>
              </a:spcBef>
              <a:spcAft>
                <a:spcPts val="0"/>
              </a:spcAft>
              <a:buSzPct val="110000"/>
              <a:buChar char="─"/>
            </a:pPr>
            <a:r>
              <a:rPr lang="en-US" dirty="0"/>
              <a:t>Do not include EIP received by a dependent</a:t>
            </a:r>
          </a:p>
          <a:p>
            <a:pPr marL="914400" lvl="1" indent="-338138" algn="l" rtl="0">
              <a:spcBef>
                <a:spcPts val="900"/>
              </a:spcBef>
              <a:spcAft>
                <a:spcPts val="0"/>
              </a:spcAft>
              <a:buSzPct val="110000"/>
              <a:buChar char="─"/>
            </a:pPr>
            <a:r>
              <a:rPr lang="en-US" dirty="0"/>
              <a:t>RRC for a properly claimed dependent is ok, even if someone else got EIP for that same dependent</a:t>
            </a:r>
          </a:p>
          <a:p>
            <a:pPr marL="914400" lvl="1" indent="-338138" algn="l" rtl="0">
              <a:spcBef>
                <a:spcPts val="900"/>
              </a:spcBef>
              <a:spcAft>
                <a:spcPts val="0"/>
              </a:spcAft>
              <a:buSzPct val="110000"/>
              <a:buChar char="─"/>
            </a:pPr>
            <a:r>
              <a:rPr lang="en-US" dirty="0"/>
              <a:t>Taxpayer is entitled to RRC, even if another taxpayer received EIP for them, e.g., they were a dependent of another taxpayer in 2020</a:t>
            </a:r>
          </a:p>
          <a:p>
            <a:pPr marL="341313" lvl="0" indent="-341313" algn="l" rtl="0">
              <a:spcBef>
                <a:spcPts val="1800"/>
              </a:spcBef>
              <a:spcAft>
                <a:spcPts val="0"/>
              </a:spcAft>
              <a:buSzPct val="70000"/>
              <a:buChar char="■"/>
            </a:pPr>
            <a:r>
              <a:rPr lang="en-US" dirty="0"/>
              <a:t>If individual is a dependent of another taxpayer, check the box on the personal information page (no RRC allowed)</a:t>
            </a:r>
          </a:p>
          <a:p>
            <a:pPr marL="914400" lvl="1" indent="-338138" algn="l" rtl="0">
              <a:spcBef>
                <a:spcPts val="900"/>
              </a:spcBef>
              <a:spcAft>
                <a:spcPts val="0"/>
              </a:spcAft>
              <a:buSzPct val="110000"/>
              <a:buChar char="─"/>
            </a:pPr>
            <a:r>
              <a:rPr lang="en-US" dirty="0"/>
              <a:t>Even if another taxpayer does not claim the individual as a dependent</a:t>
            </a:r>
          </a:p>
        </p:txBody>
      </p:sp>
      <p:sp>
        <p:nvSpPr>
          <p:cNvPr id="4" name="Slide Number Placeholder 3">
            <a:extLst>
              <a:ext uri="{FF2B5EF4-FFF2-40B4-BE49-F238E27FC236}">
                <a16:creationId xmlns:a16="http://schemas.microsoft.com/office/drawing/2014/main" id="{1888C466-FADC-4C77-9143-79BE03A2CFBA}"/>
              </a:ext>
            </a:extLst>
          </p:cNvPr>
          <p:cNvSpPr>
            <a:spLocks noGrp="1"/>
          </p:cNvSpPr>
          <p:nvPr>
            <p:ph type="sldNum" sz="quarter" idx="12"/>
          </p:nvPr>
        </p:nvSpPr>
        <p:spPr/>
        <p:txBody>
          <a:bodyPr/>
          <a:lstStyle/>
          <a:p>
            <a:fld id="{AA0D848B-8126-4A46-8842-56B6C852EC22}" type="slidenum">
              <a:rPr lang="en-US" smtClean="0"/>
              <a:t>3</a:t>
            </a:fld>
            <a:endParaRPr lang="en-US"/>
          </a:p>
        </p:txBody>
      </p:sp>
    </p:spTree>
    <p:extLst>
      <p:ext uri="{BB962C8B-B14F-4D97-AF65-F5344CB8AC3E}">
        <p14:creationId xmlns:p14="http://schemas.microsoft.com/office/powerpoint/2010/main" val="137606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3898-236A-41F6-BE05-B3DE9AE7920F}"/>
              </a:ext>
            </a:extLst>
          </p:cNvPr>
          <p:cNvSpPr>
            <a:spLocks noGrp="1"/>
          </p:cNvSpPr>
          <p:nvPr>
            <p:ph type="title"/>
          </p:nvPr>
        </p:nvSpPr>
        <p:spPr/>
        <p:txBody>
          <a:bodyPr/>
          <a:lstStyle/>
          <a:p>
            <a:r>
              <a:rPr lang="en-US" b="1" dirty="0">
                <a:solidFill>
                  <a:srgbClr val="FF0000"/>
                </a:solidFill>
                <a:latin typeface="+mn-lt"/>
              </a:rPr>
              <a:t>EIP3 and RRC</a:t>
            </a:r>
            <a:endParaRPr lang="en-US" dirty="0"/>
          </a:p>
        </p:txBody>
      </p:sp>
      <p:sp>
        <p:nvSpPr>
          <p:cNvPr id="3" name="Content Placeholder 2">
            <a:extLst>
              <a:ext uri="{FF2B5EF4-FFF2-40B4-BE49-F238E27FC236}">
                <a16:creationId xmlns:a16="http://schemas.microsoft.com/office/drawing/2014/main" id="{41AC7B59-2548-41C1-959C-B6AF4C59A184}"/>
              </a:ext>
            </a:extLst>
          </p:cNvPr>
          <p:cNvSpPr>
            <a:spLocks noGrp="1"/>
          </p:cNvSpPr>
          <p:nvPr>
            <p:ph idx="1"/>
          </p:nvPr>
        </p:nvSpPr>
        <p:spPr/>
        <p:txBody>
          <a:bodyPr>
            <a:normAutofit lnSpcReduction="10000"/>
          </a:bodyPr>
          <a:lstStyle/>
          <a:p>
            <a:pPr marL="341313" lvl="0" indent="-341313" algn="l" rtl="0">
              <a:spcBef>
                <a:spcPts val="0"/>
              </a:spcBef>
              <a:spcAft>
                <a:spcPts val="0"/>
              </a:spcAft>
              <a:buSzPct val="70000"/>
              <a:buChar char="■"/>
            </a:pPr>
            <a:r>
              <a:rPr lang="en-US" dirty="0"/>
              <a:t>If EIP was based on a joint return (e.g., 2020 or 2019), EIP received by either spouse is split between the two</a:t>
            </a:r>
          </a:p>
          <a:p>
            <a:pPr marL="914400" lvl="1" indent="-338138" algn="l" rtl="0">
              <a:spcBef>
                <a:spcPts val="900"/>
              </a:spcBef>
              <a:spcAft>
                <a:spcPts val="0"/>
              </a:spcAft>
              <a:buSzPct val="110000"/>
              <a:buChar char="─"/>
            </a:pPr>
            <a:r>
              <a:rPr lang="en-US" dirty="0"/>
              <a:t>Includes EIP received for a dependent</a:t>
            </a:r>
          </a:p>
          <a:p>
            <a:pPr marL="341313" lvl="0" indent="-341313" algn="l" rtl="0">
              <a:spcBef>
                <a:spcPts val="1800"/>
              </a:spcBef>
              <a:spcAft>
                <a:spcPts val="0"/>
              </a:spcAft>
              <a:buSzPct val="70000"/>
              <a:buChar char="■"/>
            </a:pPr>
            <a:r>
              <a:rPr lang="en-US" dirty="0"/>
              <a:t>The amount received as EIP is reduced for the amount returned to the IRS</a:t>
            </a:r>
          </a:p>
          <a:p>
            <a:pPr marL="341313" lvl="0" indent="-341313" algn="l" rtl="0">
              <a:spcBef>
                <a:spcPts val="1800"/>
              </a:spcBef>
              <a:spcAft>
                <a:spcPts val="0"/>
              </a:spcAft>
              <a:buSzPct val="70000"/>
              <a:buChar char="■"/>
            </a:pPr>
            <a:r>
              <a:rPr lang="en-US" dirty="0"/>
              <a:t>Excess EIP3 does not have to be repaid</a:t>
            </a:r>
          </a:p>
          <a:p>
            <a:pPr marL="341313" lvl="0" indent="-341313" algn="l" rtl="0">
              <a:spcBef>
                <a:spcPts val="1800"/>
              </a:spcBef>
              <a:spcAft>
                <a:spcPts val="0"/>
              </a:spcAft>
              <a:buSzPct val="70000"/>
              <a:buChar char="■"/>
            </a:pPr>
            <a:r>
              <a:rPr lang="en-US" dirty="0"/>
              <a:t>If either spouse is military, be sure to mark as such</a:t>
            </a:r>
          </a:p>
          <a:p>
            <a:pPr marL="341313" lvl="0" indent="-341313" algn="l" rtl="0">
              <a:spcBef>
                <a:spcPts val="1800"/>
              </a:spcBef>
              <a:spcAft>
                <a:spcPts val="0"/>
              </a:spcAft>
              <a:buSzPct val="70000"/>
              <a:buChar char="■"/>
            </a:pPr>
            <a:r>
              <a:rPr lang="en-US" dirty="0"/>
              <a:t>2021 EIP worksheet is being revised (for taxpayer to complete and use)</a:t>
            </a:r>
          </a:p>
        </p:txBody>
      </p:sp>
      <p:sp>
        <p:nvSpPr>
          <p:cNvPr id="4" name="Slide Number Placeholder 3">
            <a:extLst>
              <a:ext uri="{FF2B5EF4-FFF2-40B4-BE49-F238E27FC236}">
                <a16:creationId xmlns:a16="http://schemas.microsoft.com/office/drawing/2014/main" id="{EB08E454-EAEC-4289-ABD3-0A074F7C7830}"/>
              </a:ext>
            </a:extLst>
          </p:cNvPr>
          <p:cNvSpPr>
            <a:spLocks noGrp="1"/>
          </p:cNvSpPr>
          <p:nvPr>
            <p:ph type="sldNum" sz="quarter" idx="12"/>
          </p:nvPr>
        </p:nvSpPr>
        <p:spPr/>
        <p:txBody>
          <a:bodyPr/>
          <a:lstStyle/>
          <a:p>
            <a:fld id="{AA0D848B-8126-4A46-8842-56B6C852EC22}" type="slidenum">
              <a:rPr lang="en-US" smtClean="0"/>
              <a:t>4</a:t>
            </a:fld>
            <a:endParaRPr lang="en-US"/>
          </a:p>
        </p:txBody>
      </p:sp>
    </p:spTree>
    <p:extLst>
      <p:ext uri="{BB962C8B-B14F-4D97-AF65-F5344CB8AC3E}">
        <p14:creationId xmlns:p14="http://schemas.microsoft.com/office/powerpoint/2010/main" val="190903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E220E0-2FA8-4C6C-A5E8-F56600D61D94}"/>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000" b="1" kern="1200" dirty="0">
                <a:solidFill>
                  <a:schemeClr val="bg1"/>
                </a:solidFill>
                <a:latin typeface="+mj-lt"/>
                <a:ea typeface="+mj-ea"/>
                <a:cs typeface="+mj-cs"/>
              </a:rPr>
              <a:t>Questions and Answers about the 3rd EIP</a:t>
            </a:r>
            <a:endParaRPr lang="en-US" sz="5000" kern="1200" dirty="0">
              <a:solidFill>
                <a:schemeClr val="bg1"/>
              </a:solidFill>
              <a:latin typeface="+mj-lt"/>
              <a:ea typeface="+mj-ea"/>
              <a:cs typeface="+mj-cs"/>
            </a:endParaRPr>
          </a:p>
        </p:txBody>
      </p:sp>
      <p:pic>
        <p:nvPicPr>
          <p:cNvPr id="6" name="Content Placeholder 5" descr="Graphical user interface, text, application&#10;&#10;Description automatically generated">
            <a:extLst>
              <a:ext uri="{FF2B5EF4-FFF2-40B4-BE49-F238E27FC236}">
                <a16:creationId xmlns:a16="http://schemas.microsoft.com/office/drawing/2014/main" id="{8023D210-E007-465B-AB03-34D68A7A2F87}"/>
              </a:ext>
            </a:extLst>
          </p:cNvPr>
          <p:cNvPicPr>
            <a:picLocks noGrp="1" noChangeAspect="1"/>
          </p:cNvPicPr>
          <p:nvPr>
            <p:ph idx="1"/>
          </p:nvPr>
        </p:nvPicPr>
        <p:blipFill>
          <a:blip r:embed="rId3"/>
          <a:stretch>
            <a:fillRect/>
          </a:stretch>
        </p:blipFill>
        <p:spPr>
          <a:xfrm>
            <a:off x="838200" y="2644609"/>
            <a:ext cx="10515599" cy="3154680"/>
          </a:xfrm>
          <a:prstGeom prst="rect">
            <a:avLst/>
          </a:prstGeom>
        </p:spPr>
      </p:pic>
      <p:sp>
        <p:nvSpPr>
          <p:cNvPr id="4" name="Slide Number Placeholder 3">
            <a:extLst>
              <a:ext uri="{FF2B5EF4-FFF2-40B4-BE49-F238E27FC236}">
                <a16:creationId xmlns:a16="http://schemas.microsoft.com/office/drawing/2014/main" id="{B6AAA687-A95E-4CA5-82DC-3B8898ADDAE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AA0D848B-8126-4A46-8842-56B6C852EC22}" type="slidenum">
              <a:rPr lang="en-US"/>
              <a:pPr defTabSz="914400">
                <a:spcAft>
                  <a:spcPts val="600"/>
                </a:spcAft>
              </a:pPr>
              <a:t>5</a:t>
            </a:fld>
            <a:endParaRPr lang="en-US"/>
          </a:p>
        </p:txBody>
      </p:sp>
    </p:spTree>
    <p:extLst>
      <p:ext uri="{BB962C8B-B14F-4D97-AF65-F5344CB8AC3E}">
        <p14:creationId xmlns:p14="http://schemas.microsoft.com/office/powerpoint/2010/main" val="8120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6251-1F75-42B5-991C-9F0EAFC4B231}"/>
              </a:ext>
            </a:extLst>
          </p:cNvPr>
          <p:cNvSpPr>
            <a:spLocks noGrp="1"/>
          </p:cNvSpPr>
          <p:nvPr>
            <p:ph type="title"/>
          </p:nvPr>
        </p:nvSpPr>
        <p:spPr/>
        <p:txBody>
          <a:bodyPr/>
          <a:lstStyle/>
          <a:p>
            <a:r>
              <a:rPr lang="en-US" b="1" dirty="0">
                <a:solidFill>
                  <a:srgbClr val="FF0000"/>
                </a:solidFill>
                <a:latin typeface="+mn-lt"/>
              </a:rPr>
              <a:t>Questions and Answers</a:t>
            </a:r>
          </a:p>
        </p:txBody>
      </p:sp>
      <p:sp>
        <p:nvSpPr>
          <p:cNvPr id="3" name="Content Placeholder 2">
            <a:extLst>
              <a:ext uri="{FF2B5EF4-FFF2-40B4-BE49-F238E27FC236}">
                <a16:creationId xmlns:a16="http://schemas.microsoft.com/office/drawing/2014/main" id="{CE4A869D-DB05-49DD-9525-C853AB797AEE}"/>
              </a:ext>
            </a:extLst>
          </p:cNvPr>
          <p:cNvSpPr>
            <a:spLocks noGrp="1"/>
          </p:cNvSpPr>
          <p:nvPr>
            <p:ph idx="1"/>
          </p:nvPr>
        </p:nvSpPr>
        <p:spPr/>
        <p:txBody>
          <a:bodyPr/>
          <a:lstStyle/>
          <a:p>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Is the IRS continuing to issue third EIP Payments based on 2020 tax returns individuals file in 2021? </a:t>
            </a:r>
          </a:p>
          <a:p>
            <a:pPr marL="0" indent="0">
              <a:buNone/>
            </a:pPr>
            <a:endParaRPr lang="en-US" dirty="0"/>
          </a:p>
        </p:txBody>
      </p:sp>
      <p:sp>
        <p:nvSpPr>
          <p:cNvPr id="4" name="Slide Number Placeholder 3">
            <a:extLst>
              <a:ext uri="{FF2B5EF4-FFF2-40B4-BE49-F238E27FC236}">
                <a16:creationId xmlns:a16="http://schemas.microsoft.com/office/drawing/2014/main" id="{610B44EE-D5F7-4E36-A20E-0EA509539334}"/>
              </a:ext>
            </a:extLst>
          </p:cNvPr>
          <p:cNvSpPr>
            <a:spLocks noGrp="1"/>
          </p:cNvSpPr>
          <p:nvPr>
            <p:ph type="sldNum" sz="quarter" idx="12"/>
          </p:nvPr>
        </p:nvSpPr>
        <p:spPr/>
        <p:txBody>
          <a:bodyPr/>
          <a:lstStyle/>
          <a:p>
            <a:fld id="{AA0D848B-8126-4A46-8842-56B6C852EC22}" type="slidenum">
              <a:rPr lang="en-US" smtClean="0"/>
              <a:t>6</a:t>
            </a:fld>
            <a:endParaRPr lang="en-US"/>
          </a:p>
        </p:txBody>
      </p:sp>
    </p:spTree>
    <p:extLst>
      <p:ext uri="{BB962C8B-B14F-4D97-AF65-F5344CB8AC3E}">
        <p14:creationId xmlns:p14="http://schemas.microsoft.com/office/powerpoint/2010/main" val="397446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6251-1F75-42B5-991C-9F0EAFC4B231}"/>
              </a:ext>
            </a:extLst>
          </p:cNvPr>
          <p:cNvSpPr>
            <a:spLocks noGrp="1"/>
          </p:cNvSpPr>
          <p:nvPr>
            <p:ph type="title"/>
          </p:nvPr>
        </p:nvSpPr>
        <p:spPr/>
        <p:txBody>
          <a:bodyPr/>
          <a:lstStyle/>
          <a:p>
            <a:r>
              <a:rPr lang="en-US" b="1" dirty="0">
                <a:solidFill>
                  <a:srgbClr val="FF0000"/>
                </a:solidFill>
                <a:latin typeface="+mn-lt"/>
              </a:rPr>
              <a:t>Questions and Answers</a:t>
            </a:r>
          </a:p>
        </p:txBody>
      </p:sp>
      <p:sp>
        <p:nvSpPr>
          <p:cNvPr id="3" name="Content Placeholder 2">
            <a:extLst>
              <a:ext uri="{FF2B5EF4-FFF2-40B4-BE49-F238E27FC236}">
                <a16:creationId xmlns:a16="http://schemas.microsoft.com/office/drawing/2014/main" id="{CE4A869D-DB05-49DD-9525-C853AB797AEE}"/>
              </a:ext>
            </a:extLst>
          </p:cNvPr>
          <p:cNvSpPr>
            <a:spLocks noGrp="1"/>
          </p:cNvSpPr>
          <p:nvPr>
            <p:ph idx="1"/>
          </p:nvPr>
        </p:nvSpPr>
        <p:spPr/>
        <p:txBody>
          <a:bodyPr/>
          <a:lstStyle/>
          <a:p>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Is the IRS continuing to issue third EIP Payments based on 2020 tax returns individuals file in 2021? </a:t>
            </a:r>
          </a:p>
          <a:p>
            <a:pPr marL="0" indent="0">
              <a:buNone/>
            </a:pPr>
            <a:endParaRPr lang="en-US" dirty="0"/>
          </a:p>
          <a:p>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What can I do if someone else claimed me as a dependent in 2020 and I did not receive the 3</a:t>
            </a:r>
            <a:r>
              <a:rPr lang="en-US" sz="3600" u="none" strike="noStrike" baseline="30000" dirty="0">
                <a:solidFill>
                  <a:srgbClr val="000000"/>
                </a:solidFill>
                <a:effectLst/>
                <a:uFill>
                  <a:solidFill>
                    <a:srgbClr val="000000"/>
                  </a:solidFill>
                </a:uFill>
                <a:ea typeface="Times New Roman" panose="02020603050405020304" pitchFamily="18" charset="0"/>
                <a:cs typeface="Times New Roman" panose="02020603050405020304" pitchFamily="18" charset="0"/>
              </a:rPr>
              <a:t>rd</a:t>
            </a:r>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 EIP? </a:t>
            </a:r>
          </a:p>
          <a:p>
            <a:pPr marL="0" indent="0">
              <a:buNone/>
            </a:pPr>
            <a:endParaRPr lang="en-US" dirty="0"/>
          </a:p>
        </p:txBody>
      </p:sp>
      <p:sp>
        <p:nvSpPr>
          <p:cNvPr id="4" name="Slide Number Placeholder 3">
            <a:extLst>
              <a:ext uri="{FF2B5EF4-FFF2-40B4-BE49-F238E27FC236}">
                <a16:creationId xmlns:a16="http://schemas.microsoft.com/office/drawing/2014/main" id="{610B44EE-D5F7-4E36-A20E-0EA509539334}"/>
              </a:ext>
            </a:extLst>
          </p:cNvPr>
          <p:cNvSpPr>
            <a:spLocks noGrp="1"/>
          </p:cNvSpPr>
          <p:nvPr>
            <p:ph type="sldNum" sz="quarter" idx="12"/>
          </p:nvPr>
        </p:nvSpPr>
        <p:spPr/>
        <p:txBody>
          <a:bodyPr/>
          <a:lstStyle/>
          <a:p>
            <a:fld id="{AA0D848B-8126-4A46-8842-56B6C852EC22}" type="slidenum">
              <a:rPr lang="en-US" smtClean="0"/>
              <a:t>7</a:t>
            </a:fld>
            <a:endParaRPr lang="en-US"/>
          </a:p>
        </p:txBody>
      </p:sp>
    </p:spTree>
    <p:extLst>
      <p:ext uri="{BB962C8B-B14F-4D97-AF65-F5344CB8AC3E}">
        <p14:creationId xmlns:p14="http://schemas.microsoft.com/office/powerpoint/2010/main" val="334601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C39B-671B-4EA4-9202-B07F8BD3A30C}"/>
              </a:ext>
            </a:extLst>
          </p:cNvPr>
          <p:cNvSpPr>
            <a:spLocks noGrp="1"/>
          </p:cNvSpPr>
          <p:nvPr>
            <p:ph type="title"/>
          </p:nvPr>
        </p:nvSpPr>
        <p:spPr/>
        <p:txBody>
          <a:bodyPr/>
          <a:lstStyle/>
          <a:p>
            <a:r>
              <a:rPr lang="en-US" b="1" dirty="0">
                <a:solidFill>
                  <a:srgbClr val="FF0000"/>
                </a:solidFill>
                <a:latin typeface="+mn-lt"/>
              </a:rPr>
              <a:t>Questions and Answers</a:t>
            </a:r>
            <a:endParaRPr lang="en-US" dirty="0">
              <a:solidFill>
                <a:srgbClr val="FF0000"/>
              </a:solidFill>
            </a:endParaRPr>
          </a:p>
        </p:txBody>
      </p:sp>
      <p:sp>
        <p:nvSpPr>
          <p:cNvPr id="3" name="Content Placeholder 2">
            <a:extLst>
              <a:ext uri="{FF2B5EF4-FFF2-40B4-BE49-F238E27FC236}">
                <a16:creationId xmlns:a16="http://schemas.microsoft.com/office/drawing/2014/main" id="{77358CD2-EC60-4581-B363-C7AC53D45C59}"/>
              </a:ext>
            </a:extLst>
          </p:cNvPr>
          <p:cNvSpPr>
            <a:spLocks noGrp="1"/>
          </p:cNvSpPr>
          <p:nvPr>
            <p:ph idx="1"/>
          </p:nvPr>
        </p:nvSpPr>
        <p:spPr/>
        <p:txBody>
          <a:bodyPr/>
          <a:lstStyle/>
          <a:p>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I don’t usually file a tax return. Is the Non-Filers tools available if I’m not required to file? </a:t>
            </a:r>
          </a:p>
          <a:p>
            <a:pPr marL="0" indent="0">
              <a:buNone/>
            </a:pPr>
            <a:endParaRPr lang="en-US" dirty="0"/>
          </a:p>
        </p:txBody>
      </p:sp>
      <p:sp>
        <p:nvSpPr>
          <p:cNvPr id="4" name="Slide Number Placeholder 3">
            <a:extLst>
              <a:ext uri="{FF2B5EF4-FFF2-40B4-BE49-F238E27FC236}">
                <a16:creationId xmlns:a16="http://schemas.microsoft.com/office/drawing/2014/main" id="{0094D384-54EA-4243-8397-7727DDBE05D3}"/>
              </a:ext>
            </a:extLst>
          </p:cNvPr>
          <p:cNvSpPr>
            <a:spLocks noGrp="1"/>
          </p:cNvSpPr>
          <p:nvPr>
            <p:ph type="sldNum" sz="quarter" idx="12"/>
          </p:nvPr>
        </p:nvSpPr>
        <p:spPr/>
        <p:txBody>
          <a:bodyPr/>
          <a:lstStyle/>
          <a:p>
            <a:fld id="{AA0D848B-8126-4A46-8842-56B6C852EC22}" type="slidenum">
              <a:rPr lang="en-US" smtClean="0"/>
              <a:t>8</a:t>
            </a:fld>
            <a:endParaRPr lang="en-US"/>
          </a:p>
        </p:txBody>
      </p:sp>
    </p:spTree>
    <p:extLst>
      <p:ext uri="{BB962C8B-B14F-4D97-AF65-F5344CB8AC3E}">
        <p14:creationId xmlns:p14="http://schemas.microsoft.com/office/powerpoint/2010/main" val="402579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C39B-671B-4EA4-9202-B07F8BD3A30C}"/>
              </a:ext>
            </a:extLst>
          </p:cNvPr>
          <p:cNvSpPr>
            <a:spLocks noGrp="1"/>
          </p:cNvSpPr>
          <p:nvPr>
            <p:ph type="title"/>
          </p:nvPr>
        </p:nvSpPr>
        <p:spPr/>
        <p:txBody>
          <a:bodyPr/>
          <a:lstStyle/>
          <a:p>
            <a:r>
              <a:rPr lang="en-US" b="1" dirty="0">
                <a:solidFill>
                  <a:srgbClr val="FF0000"/>
                </a:solidFill>
                <a:latin typeface="+mn-lt"/>
              </a:rPr>
              <a:t>Questions and Answers</a:t>
            </a:r>
            <a:endParaRPr lang="en-US" dirty="0">
              <a:solidFill>
                <a:srgbClr val="FF0000"/>
              </a:solidFill>
            </a:endParaRPr>
          </a:p>
        </p:txBody>
      </p:sp>
      <p:sp>
        <p:nvSpPr>
          <p:cNvPr id="3" name="Content Placeholder 2">
            <a:extLst>
              <a:ext uri="{FF2B5EF4-FFF2-40B4-BE49-F238E27FC236}">
                <a16:creationId xmlns:a16="http://schemas.microsoft.com/office/drawing/2014/main" id="{77358CD2-EC60-4581-B363-C7AC53D45C59}"/>
              </a:ext>
            </a:extLst>
          </p:cNvPr>
          <p:cNvSpPr>
            <a:spLocks noGrp="1"/>
          </p:cNvSpPr>
          <p:nvPr>
            <p:ph idx="1"/>
          </p:nvPr>
        </p:nvSpPr>
        <p:spPr/>
        <p:txBody>
          <a:bodyPr>
            <a:normAutofit lnSpcReduction="10000"/>
          </a:bodyPr>
          <a:lstStyle/>
          <a:p>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I don’t usually file a tax return. Is the Non-Filers tools available if I’m not required to file? </a:t>
            </a:r>
          </a:p>
          <a:p>
            <a:pPr marL="0" indent="0">
              <a:buNone/>
            </a:pPr>
            <a:endParaRPr lang="en-US" dirty="0"/>
          </a:p>
          <a:p>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What if I already filed my 2020 tax return and didn’t qualify for the 3</a:t>
            </a:r>
            <a:r>
              <a:rPr lang="en-US" sz="3600" u="none" strike="noStrike" baseline="30000" dirty="0">
                <a:solidFill>
                  <a:srgbClr val="000000"/>
                </a:solidFill>
                <a:effectLst/>
                <a:uFill>
                  <a:solidFill>
                    <a:srgbClr val="000000"/>
                  </a:solidFill>
                </a:uFill>
                <a:ea typeface="Times New Roman" panose="02020603050405020304" pitchFamily="18" charset="0"/>
                <a:cs typeface="Times New Roman" panose="02020603050405020304" pitchFamily="18" charset="0"/>
              </a:rPr>
              <a:t>rd</a:t>
            </a:r>
            <a:r>
              <a:rPr lang="en-US" sz="3600" u="none" strike="noStrike" dirty="0">
                <a:solidFill>
                  <a:srgbClr val="000000"/>
                </a:solidFill>
                <a:effectLst/>
                <a:uFill>
                  <a:solidFill>
                    <a:srgbClr val="000000"/>
                  </a:solidFill>
                </a:uFill>
                <a:ea typeface="Times New Roman" panose="02020603050405020304" pitchFamily="18" charset="0"/>
                <a:cs typeface="Times New Roman" panose="02020603050405020304" pitchFamily="18" charset="0"/>
              </a:rPr>
              <a:t> EIP or received less of it because of my AGI? Will the payments now be sent to me if the unemployment compensation exclusion reduced my AGI and makes me eligible for the payment or for more? </a:t>
            </a:r>
          </a:p>
        </p:txBody>
      </p:sp>
      <p:sp>
        <p:nvSpPr>
          <p:cNvPr id="4" name="Slide Number Placeholder 3">
            <a:extLst>
              <a:ext uri="{FF2B5EF4-FFF2-40B4-BE49-F238E27FC236}">
                <a16:creationId xmlns:a16="http://schemas.microsoft.com/office/drawing/2014/main" id="{0094D384-54EA-4243-8397-7727DDBE05D3}"/>
              </a:ext>
            </a:extLst>
          </p:cNvPr>
          <p:cNvSpPr>
            <a:spLocks noGrp="1"/>
          </p:cNvSpPr>
          <p:nvPr>
            <p:ph type="sldNum" sz="quarter" idx="12"/>
          </p:nvPr>
        </p:nvSpPr>
        <p:spPr/>
        <p:txBody>
          <a:bodyPr/>
          <a:lstStyle/>
          <a:p>
            <a:fld id="{AA0D848B-8126-4A46-8842-56B6C852EC22}" type="slidenum">
              <a:rPr lang="en-US" smtClean="0"/>
              <a:t>9</a:t>
            </a:fld>
            <a:endParaRPr lang="en-US"/>
          </a:p>
        </p:txBody>
      </p:sp>
    </p:spTree>
    <p:extLst>
      <p:ext uri="{BB962C8B-B14F-4D97-AF65-F5344CB8AC3E}">
        <p14:creationId xmlns:p14="http://schemas.microsoft.com/office/powerpoint/2010/main" val="3010149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1532</Words>
  <Application>Microsoft Office PowerPoint</Application>
  <PresentationFormat>Widescreen</PresentationFormat>
  <Paragraphs>130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Source Sans Pro</vt:lpstr>
      <vt:lpstr>Wingdings</vt:lpstr>
      <vt:lpstr>Office Theme</vt:lpstr>
      <vt:lpstr>Economic Impact Payments and Recovery Rebate Credit</vt:lpstr>
      <vt:lpstr>American Rescue Plan Act of 2021</vt:lpstr>
      <vt:lpstr>EIP3 and RRC</vt:lpstr>
      <vt:lpstr>EIP3 and RRC</vt:lpstr>
      <vt:lpstr>Questions and Answers about the 3rd EIP</vt:lpstr>
      <vt:lpstr>Questions and Answers</vt:lpstr>
      <vt:lpstr>Questions and Answers</vt:lpstr>
      <vt:lpstr>Questions and Answers</vt:lpstr>
      <vt:lpstr>Questions and Answers</vt:lpstr>
      <vt:lpstr>“Taxpayer”</vt:lpstr>
      <vt:lpstr>TaxSlayer</vt:lpstr>
      <vt:lpstr>TaxSlayer</vt:lpstr>
      <vt:lpstr>PowerPoint Presentation</vt:lpstr>
      <vt:lpstr>TaxSlayer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Rebate Credit</dc:title>
  <dc:creator>Jerry Hanley</dc:creator>
  <cp:lastModifiedBy>Jerry Hanley</cp:lastModifiedBy>
  <cp:revision>19</cp:revision>
  <dcterms:created xsi:type="dcterms:W3CDTF">2021-11-26T00:40:49Z</dcterms:created>
  <dcterms:modified xsi:type="dcterms:W3CDTF">2021-12-09T03:25:46Z</dcterms:modified>
</cp:coreProperties>
</file>