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 autoCompressPictures="0">
  <p:sldMasterIdLst>
    <p:sldMasterId id="2147483667" r:id="rId1"/>
  </p:sldMasterIdLst>
  <p:notesMasterIdLst>
    <p:notesMasterId r:id="rId34"/>
  </p:notesMasterIdLst>
  <p:handoutMasterIdLst>
    <p:handoutMasterId r:id="rId35"/>
  </p:handoutMasterIdLst>
  <p:sldIdLst>
    <p:sldId id="256" r:id="rId2"/>
    <p:sldId id="330" r:id="rId3"/>
    <p:sldId id="258" r:id="rId4"/>
    <p:sldId id="314" r:id="rId5"/>
    <p:sldId id="260" r:id="rId6"/>
    <p:sldId id="262" r:id="rId7"/>
    <p:sldId id="312" r:id="rId8"/>
    <p:sldId id="264" r:id="rId9"/>
    <p:sldId id="293" r:id="rId10"/>
    <p:sldId id="334" r:id="rId11"/>
    <p:sldId id="315" r:id="rId12"/>
    <p:sldId id="316" r:id="rId13"/>
    <p:sldId id="285" r:id="rId14"/>
    <p:sldId id="318" r:id="rId15"/>
    <p:sldId id="320" r:id="rId16"/>
    <p:sldId id="286" r:id="rId17"/>
    <p:sldId id="319" r:id="rId18"/>
    <p:sldId id="321" r:id="rId19"/>
    <p:sldId id="322" r:id="rId20"/>
    <p:sldId id="288" r:id="rId21"/>
    <p:sldId id="323" r:id="rId22"/>
    <p:sldId id="324" r:id="rId23"/>
    <p:sldId id="326" r:id="rId24"/>
    <p:sldId id="327" r:id="rId25"/>
    <p:sldId id="325" r:id="rId26"/>
    <p:sldId id="304" r:id="rId27"/>
    <p:sldId id="331" r:id="rId28"/>
    <p:sldId id="333" r:id="rId29"/>
    <p:sldId id="275" r:id="rId30"/>
    <p:sldId id="283" r:id="rId31"/>
    <p:sldId id="328" r:id="rId32"/>
    <p:sldId id="32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4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j4RGI9H3aDBlld4MqaGlHrpVuZ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23D6AA-4E60-4421-8953-EA3A4DD66BA2}" v="539" dt="2020-10-24T00:59:29.035"/>
    <p1510:client id="{5D2700B4-CA31-4255-B4A6-6721F561CF2A}" v="14" dt="2020-11-01T05:26:53.883"/>
    <p1510:client id="{E8B32540-2683-4920-9FD6-DE0739110A93}" v="118" dt="2020-10-27T22:33:48.6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0363" autoAdjust="0"/>
  </p:normalViewPr>
  <p:slideViewPr>
    <p:cSldViewPr snapToGrid="0">
      <p:cViewPr varScale="1">
        <p:scale>
          <a:sx n="51" d="100"/>
          <a:sy n="51" d="100"/>
        </p:scale>
        <p:origin x="608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680"/>
    </p:cViewPr>
  </p:outlineViewPr>
  <p:notesTextViewPr>
    <p:cViewPr>
      <p:scale>
        <a:sx n="130" d="100"/>
        <a:sy n="13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712" y="29"/>
      </p:cViewPr>
      <p:guideLst>
        <p:guide orient="horz" pos="2880"/>
        <p:guide pos="2160"/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customschemas.google.com/relationships/presentationmetadata" Target="metadata"/><Relationship Id="rId48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63CBC-F17F-495C-9C31-A60E5F767CF7}" type="datetimeFigureOut">
              <a:rPr lang="en-US" smtClean="0"/>
              <a:t>12/10/2021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00639-FF62-4319-9DD9-BF467352A8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591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38809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0"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sz="13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" name="Google Shape;8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Note that it is more difficult to practice</a:t>
            </a:r>
            <a:r>
              <a:rPr lang="en-US" b="1" baseline="0" dirty="0"/>
              <a:t> amending a return using TaxSlayer Practice Lab because original information does not come forward unless the return has been E-filed.  </a:t>
            </a: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="1" dirty="0"/>
              <a:t>When return being amended available in TaxSlayer (see video Part 1)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="1" dirty="0"/>
              <a:t>When</a:t>
            </a:r>
            <a:r>
              <a:rPr lang="en-US" b="1" baseline="0" dirty="0"/>
              <a:t> return being amended not available in TaxSlayer (see video Part 2)</a:t>
            </a:r>
            <a:endParaRPr lang="en-US" b="1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 dirty="0"/>
              <a:t> 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0582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02" name="Google Shape;20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6392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r>
              <a:rPr lang="en-US" dirty="0"/>
              <a:t>The amounts entered on this screen become Column A Form 1040-X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5738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202" name="Google Shape;20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4140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3644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endParaRPr b="1" dirty="0"/>
          </a:p>
        </p:txBody>
      </p:sp>
      <p:sp>
        <p:nvSpPr>
          <p:cNvPr id="212" name="Google Shape;21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9276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some cases, the federal</a:t>
            </a:r>
            <a:r>
              <a:rPr lang="en-US" baseline="0" dirty="0"/>
              <a:t> return does not need to be amended, but use the 1040-X page 2 to explain the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5884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some cases, the federal</a:t>
            </a:r>
            <a:r>
              <a:rPr lang="en-US" baseline="0" dirty="0"/>
              <a:t> return does not need to be amended, but use the 1040-X page 2 to explain the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2227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some cases, the federal</a:t>
            </a:r>
            <a:r>
              <a:rPr lang="en-US" baseline="0" dirty="0"/>
              <a:t> return does not need to be amended, but use the 1040-X page 2 to explain the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5103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some cases, the federal</a:t>
            </a:r>
            <a:r>
              <a:rPr lang="en-US" baseline="0" dirty="0"/>
              <a:t> return does not need to be amended, but use the 1040-X page 2 to explain the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61965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some cases, the federal</a:t>
            </a:r>
            <a:r>
              <a:rPr lang="en-US" baseline="0" dirty="0"/>
              <a:t> return does not need to be amended, but use the 1040-X page 2 to explain the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1682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b="1" dirty="0"/>
          </a:p>
        </p:txBody>
      </p:sp>
      <p:sp>
        <p:nvSpPr>
          <p:cNvPr id="96" name="Google Shape;9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sz="13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58003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>
              <a:defRPr/>
            </a:pPr>
            <a:r>
              <a:rPr lang="en-US" b="1" dirty="0"/>
              <a:t>Chart found in Pub 4012, Tab M</a:t>
            </a:r>
          </a:p>
          <a:p>
            <a:pPr marL="0">
              <a:defRPr/>
            </a:pPr>
            <a:endParaRPr lang="en-US" b="1" dirty="0"/>
          </a:p>
          <a:p>
            <a:pPr marL="0" marR="0" lvl="0" indent="-228600" algn="l" defTabSz="9144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Font typeface="Arial"/>
              <a:buNone/>
              <a:tabLst/>
              <a:defRPr/>
            </a:pPr>
            <a:r>
              <a:rPr lang="en-US" b="1" dirty="0"/>
              <a:t>Two copies: one for federal and one for taxpayer</a:t>
            </a:r>
            <a:r>
              <a:rPr lang="en-US" b="1" baseline="0" dirty="0"/>
              <a:t> – additional copy for state if needed</a:t>
            </a:r>
            <a:endParaRPr lang="en-US" dirty="0"/>
          </a:p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b="1" dirty="0"/>
          </a:p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1" dirty="0"/>
              <a:t>For example: If 1040X includes Schedule A itemized deductions with medical expenses, include a copy of Schedule A in packet if AGI has changed</a:t>
            </a:r>
          </a:p>
          <a:p>
            <a:pPr mar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25469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7" name="Google Shape;25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1240" lvl="0" indent="-1812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endParaRPr dirty="0"/>
          </a:p>
        </p:txBody>
      </p:sp>
      <p:sp>
        <p:nvSpPr>
          <p:cNvPr id="258" name="Google Shape;25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18825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0" name="Google Shape;330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1" name="Google Shape;331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2435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/>
            <a:r>
              <a:rPr lang="en-US" b="1" dirty="0"/>
              <a:t>TaxSlayer enters</a:t>
            </a:r>
            <a:r>
              <a:rPr lang="en-US" b="1" baseline="0" dirty="0"/>
              <a:t> correct year amending</a:t>
            </a:r>
            <a:endParaRPr lang="en-US" b="1" dirty="0"/>
          </a:p>
          <a:p>
            <a:pPr marL="0"/>
            <a:endParaRPr lang="en-US" b="1" dirty="0"/>
          </a:p>
          <a:p>
            <a:pPr marL="0"/>
            <a:r>
              <a:rPr lang="en-US" b="1" dirty="0"/>
              <a:t>Column A amounts must be original OR as previously</a:t>
            </a:r>
            <a:r>
              <a:rPr lang="en-US" b="1" baseline="0" dirty="0"/>
              <a:t> </a:t>
            </a:r>
            <a:r>
              <a:rPr lang="en-US" b="1" dirty="0"/>
              <a:t>adjusted, either by the IRS or previous</a:t>
            </a:r>
            <a:r>
              <a:rPr lang="en-US" b="1" baseline="0" dirty="0"/>
              <a:t> amendment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3094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5:notes"/>
          <p:cNvSpPr txBox="1"/>
          <p:nvPr/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Amendment may be requested by taxpayer, but if the taxpayer brings in last year’s return do</a:t>
            </a:r>
            <a:r>
              <a:rPr lang="en-US" b="1" baseline="0" dirty="0"/>
              <a:t> a quick sanity check on it to look for high consequence errors.   Examples:   Filing status, credits, and adjustments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baseline="0" dirty="0"/>
              <a:t>We will do a practice QR on one of the returns in NTTC Workbook at the end of this lesson and amend the return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455412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Do not need to amend return only to respond to IRS notice. May want to amend for other reasons but amending to agree with IRS notice is not necessary. 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 dirty="0"/>
              <a:t>Math errors using tax software rare ... but possible.</a:t>
            </a:r>
            <a:endParaRPr b="1" dirty="0"/>
          </a:p>
        </p:txBody>
      </p:sp>
      <p:sp>
        <p:nvSpPr>
          <p:cNvPr id="133" name="Google Shape;13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2833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1" indent="-171450">
              <a:buFont typeface="Arial" panose="020B0604020202020204" pitchFamily="34" charset="0"/>
              <a:buChar char="•"/>
            </a:pPr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4285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4318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r>
              <a:rPr lang="en-US" dirty="0"/>
              <a:t>It</a:t>
            </a:r>
            <a:r>
              <a:rPr lang="en-US" baseline="0" dirty="0"/>
              <a:t> is not necessary to duplicate the original return in TaxSlayer – this may be impossible if the original return has errors.  However, it is best practice to enter everything from the original return first as a check that nothing was missed, then add the changes.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1550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r>
              <a:rPr lang="en-US" dirty="0"/>
              <a:t>Access taxpayer's original return (or previously adjusted return) in TaxSlayer. Verify you are amending the most recent return. </a:t>
            </a:r>
          </a:p>
          <a:p>
            <a:pPr marL="0">
              <a:buFont typeface="Arial" panose="020B0604020202020204" pitchFamily="34" charset="0"/>
              <a:buChar char="•"/>
            </a:pPr>
            <a:r>
              <a:rPr lang="en-US" dirty="0"/>
              <a:t>Then click on 20XX amended return from TaxSlayer menu (left side of screen)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1919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7670"/>
            <a:ext cx="12192000" cy="13271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3" y="1218977"/>
            <a:ext cx="8799444" cy="3901440"/>
          </a:xfrm>
          <a:prstGeom prst="rect">
            <a:avLst/>
          </a:prstGeom>
          <a:solidFill>
            <a:srgbClr val="CF2124"/>
          </a:solidFill>
          <a:ln>
            <a:solidFill>
              <a:srgbClr val="CF21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503" y="3697339"/>
            <a:ext cx="6966440" cy="111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" y="5056020"/>
            <a:ext cx="8799444" cy="86815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2" y="5056019"/>
            <a:ext cx="8799444" cy="86815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56" y="1875512"/>
            <a:ext cx="6970533" cy="1219200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5080552"/>
            <a:ext cx="8802624" cy="79733"/>
          </a:xfrm>
          <a:prstGeom prst="rect">
            <a:avLst/>
          </a:prstGeom>
          <a:solidFill>
            <a:srgbClr val="8417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0167520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NTTC Training – TY2021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4pPr marL="1944688" indent="-227013">
              <a:defRPr/>
            </a:lvl4pPr>
            <a:lvl5pPr marL="2397125" indent="-227013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6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NTTC Training – TY2021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282700" y="1754188"/>
            <a:ext cx="4663440" cy="4022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396039" y="1754188"/>
            <a:ext cx="4663440" cy="4022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285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925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0000" y="1535114"/>
            <a:ext cx="4663440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616" y="1535114"/>
            <a:ext cx="4663440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NTTC Training – TY2021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70001" y="2174876"/>
            <a:ext cx="4664075" cy="377983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408616" y="2174876"/>
            <a:ext cx="4663440" cy="377983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2591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NTTC Training – TY2021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1278833" y="1761434"/>
            <a:ext cx="9753600" cy="22212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278467" y="4108451"/>
            <a:ext cx="9753600" cy="17801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61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NTTC Training – TY2021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02896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1067" userDrawn="1">
          <p15:clr>
            <a:srgbClr val="FBAE40"/>
          </p15:clr>
        </p15:guide>
        <p15:guide id="8" pos="9259" userDrawn="1">
          <p15:clr>
            <a:srgbClr val="FBAE40"/>
          </p15:clr>
        </p15:guide>
        <p15:guide id="9" pos="600" userDrawn="1">
          <p15:clr>
            <a:srgbClr val="FBAE40"/>
          </p15:clr>
        </p15:guide>
        <p15:guide id="10" pos="5208" userDrawn="1">
          <p15:clr>
            <a:srgbClr val="FBAE40"/>
          </p15:clr>
        </p15:guide>
        <p15:guide id="11" orient="horz" pos="828" userDrawn="1">
          <p15:clr>
            <a:srgbClr val="FBAE40"/>
          </p15:clr>
        </p15:guide>
        <p15:guide id="12" pos="800" userDrawn="1">
          <p15:clr>
            <a:srgbClr val="FBAE40"/>
          </p15:clr>
        </p15:guide>
        <p15:guide id="13" pos="694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NTTC Training – TY2021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17670"/>
            <a:ext cx="12192000" cy="1228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0" y="-17670"/>
            <a:ext cx="12192000" cy="15258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63112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NTTC Training – TY2021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8941" y="6265305"/>
            <a:ext cx="518079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17670"/>
            <a:ext cx="12192000" cy="1228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0" y="-17670"/>
            <a:ext cx="12192000" cy="14716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-2828541" y="2810564"/>
            <a:ext cx="6876288" cy="1219200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 rot="16200000">
            <a:off x="-2255517" y="2278380"/>
            <a:ext cx="5730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1815" y="6132291"/>
            <a:ext cx="315576" cy="315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/>
          <p:cNvSpPr/>
          <p:nvPr/>
        </p:nvSpPr>
        <p:spPr>
          <a:xfrm rot="5400000">
            <a:off x="-2179072" y="3380298"/>
            <a:ext cx="6876288" cy="79733"/>
          </a:xfrm>
          <a:prstGeom prst="rect">
            <a:avLst/>
          </a:prstGeom>
          <a:solidFill>
            <a:srgbClr val="8417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0214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1"/>
          <p:cNvSpPr txBox="1">
            <a:spLocks noGrp="1"/>
          </p:cNvSpPr>
          <p:nvPr>
            <p:ph type="ftr" idx="11"/>
          </p:nvPr>
        </p:nvSpPr>
        <p:spPr>
          <a:xfrm>
            <a:off x="3476489" y="626530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NTTC Training – TY2021</a:t>
            </a:r>
            <a:endParaRPr dirty="0"/>
          </a:p>
        </p:txBody>
      </p:sp>
      <p:sp>
        <p:nvSpPr>
          <p:cNvPr id="31" name="Google Shape;31;p31"/>
          <p:cNvSpPr txBox="1">
            <a:spLocks noGrp="1"/>
          </p:cNvSpPr>
          <p:nvPr>
            <p:ph type="sldNum" idx="12"/>
          </p:nvPr>
        </p:nvSpPr>
        <p:spPr>
          <a:xfrm>
            <a:off x="609605" y="6265306"/>
            <a:ext cx="9364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Google Shape;32;p31"/>
          <p:cNvSpPr txBox="1">
            <a:spLocks noGrp="1"/>
          </p:cNvSpPr>
          <p:nvPr>
            <p:ph type="body" idx="1"/>
          </p:nvPr>
        </p:nvSpPr>
        <p:spPr>
          <a:xfrm>
            <a:off x="1278833" y="1761433"/>
            <a:ext cx="97536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rmAutofit/>
          </a:bodyPr>
          <a:lstStyle>
            <a:lvl1pPr marL="342900" lvl="0" indent="-231458" algn="l">
              <a:spcBef>
                <a:spcPts val="1350"/>
              </a:spcBef>
              <a:spcAft>
                <a:spcPts val="0"/>
              </a:spcAft>
              <a:buSzPts val="1260"/>
              <a:buChar char="■"/>
              <a:defRPr/>
            </a:lvl1pPr>
            <a:lvl2pPr marL="685800" lvl="1" indent="-265748" algn="l">
              <a:spcBef>
                <a:spcPts val="675"/>
              </a:spcBef>
              <a:spcAft>
                <a:spcPts val="0"/>
              </a:spcAft>
              <a:buSzPts val="1980"/>
              <a:buChar char="─"/>
              <a:defRPr/>
            </a:lvl2pPr>
            <a:lvl3pPr marL="1028700" lvl="2" indent="-265748" algn="l">
              <a:spcBef>
                <a:spcPts val="450"/>
              </a:spcBef>
              <a:spcAft>
                <a:spcPts val="0"/>
              </a:spcAft>
              <a:buSzPts val="1980"/>
              <a:buChar char="•"/>
              <a:defRPr/>
            </a:lvl3pPr>
            <a:lvl4pPr marL="1371600" lvl="3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4pPr>
            <a:lvl5pPr marL="1714500" lvl="4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1"/>
          <p:cNvSpPr txBox="1">
            <a:spLocks noGrp="1"/>
          </p:cNvSpPr>
          <p:nvPr>
            <p:ph type="title"/>
          </p:nvPr>
        </p:nvSpPr>
        <p:spPr>
          <a:xfrm>
            <a:off x="1066805" y="28835"/>
            <a:ext cx="975139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294063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8313" y="6265305"/>
            <a:ext cx="13338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NTTC Training – TY2021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ARPF_Logo w Tag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788" y="6174258"/>
            <a:ext cx="3148613" cy="54721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1278833" y="1761433"/>
            <a:ext cx="97536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-9265"/>
            <a:ext cx="12192000" cy="1219200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3" y="28835"/>
            <a:ext cx="97513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0164" y="431029"/>
            <a:ext cx="315576" cy="315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 descr="AARPF_Logo w Tag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787" y="6174258"/>
            <a:ext cx="3148613" cy="54721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0164" y="431029"/>
            <a:ext cx="315576" cy="315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0" y="1182571"/>
            <a:ext cx="12192000" cy="79733"/>
          </a:xfrm>
          <a:prstGeom prst="rect">
            <a:avLst/>
          </a:prstGeom>
          <a:solidFill>
            <a:srgbClr val="8417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0989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</p:sldLayoutIdLst>
  <p:transition>
    <p:fade/>
  </p:transition>
  <p:hf hdr="0" dt="0"/>
  <p:txStyles>
    <p:titleStyle>
      <a:lvl1pPr algn="l" defTabSz="457189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457189" rtl="0" eaLnBrk="1" latinLnBrk="0" hangingPunct="1">
        <a:spcBef>
          <a:spcPts val="1800"/>
        </a:spcBef>
        <a:buClr>
          <a:srgbClr val="CF2124"/>
        </a:buClr>
        <a:buSzPct val="70000"/>
        <a:buFont typeface="Wingdings" panose="05000000000000000000" pitchFamily="2" charset="2"/>
        <a:buChar char="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38138" algn="l" defTabSz="457189" rtl="0" eaLnBrk="1" latinLnBrk="0" hangingPunct="1">
        <a:spcBef>
          <a:spcPts val="900"/>
        </a:spcBef>
        <a:buClr>
          <a:srgbClr val="CF2124"/>
        </a:buClr>
        <a:buSzPct val="110000"/>
        <a:buFont typeface="Calibri" panose="020F0502020204030204" pitchFamily="34" charset="0"/>
        <a:buChar char="─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28750" indent="-285750" algn="l" defTabSz="457189" rtl="0" eaLnBrk="1" latinLnBrk="0" hangingPunct="1">
        <a:spcBef>
          <a:spcPts val="600"/>
        </a:spcBef>
        <a:buClr>
          <a:srgbClr val="55493F"/>
        </a:buClr>
        <a:buSzPct val="110000"/>
        <a:buFont typeface="Arial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067" userDrawn="1">
          <p15:clr>
            <a:srgbClr val="F26B43"/>
          </p15:clr>
        </p15:guide>
        <p15:guide id="2" pos="683" userDrawn="1">
          <p15:clr>
            <a:srgbClr val="F26B43"/>
          </p15:clr>
        </p15:guide>
        <p15:guide id="3" pos="800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pos="512" userDrawn="1">
          <p15:clr>
            <a:srgbClr val="F26B43"/>
          </p15:clr>
        </p15:guide>
        <p15:guide id="6" orient="horz" pos="1056" userDrawn="1">
          <p15:clr>
            <a:srgbClr val="F26B43"/>
          </p15:clr>
        </p15:guide>
        <p15:guide id="7" orient="horz" pos="828" userDrawn="1">
          <p15:clr>
            <a:srgbClr val="F26B43"/>
          </p15:clr>
        </p15:guide>
        <p15:guide id="8" pos="6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MozsKu96_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youtu.be/-ggd1cFuLM0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/>
          <p:cNvSpPr txBox="1">
            <a:spLocks noGrp="1"/>
          </p:cNvSpPr>
          <p:nvPr>
            <p:ph type="subTitle" idx="1"/>
          </p:nvPr>
        </p:nvSpPr>
        <p:spPr>
          <a:xfrm>
            <a:off x="1064503" y="2851014"/>
            <a:ext cx="6966440" cy="1824550"/>
          </a:xfrm>
        </p:spPr>
        <p:txBody>
          <a:bodyPr/>
          <a:lstStyle/>
          <a:p>
            <a:r>
              <a:rPr lang="en-US" dirty="0"/>
              <a:t>Comprehensive Lesson</a:t>
            </a:r>
          </a:p>
          <a:p>
            <a:r>
              <a:rPr lang="en-US" dirty="0"/>
              <a:t>Pub 4012 – Tab M</a:t>
            </a:r>
            <a:br>
              <a:rPr lang="en-US" dirty="0"/>
            </a:br>
            <a:r>
              <a:rPr lang="en-US" dirty="0"/>
              <a:t>Pub 4491 – Lesson 33</a:t>
            </a:r>
          </a:p>
          <a:p>
            <a:r>
              <a:rPr lang="en-US" dirty="0"/>
              <a:t>Videos:  </a:t>
            </a:r>
            <a:r>
              <a:rPr lang="en-US" dirty="0">
                <a:hlinkClick r:id="rId3"/>
              </a:rPr>
              <a:t>Part 1</a:t>
            </a:r>
            <a:r>
              <a:rPr lang="en-US" dirty="0"/>
              <a:t>  and  </a:t>
            </a:r>
            <a:r>
              <a:rPr lang="en-US" dirty="0">
                <a:hlinkClick r:id="rId4"/>
              </a:rPr>
              <a:t>Part 2</a:t>
            </a:r>
            <a:endParaRPr lang="en-US" dirty="0"/>
          </a:p>
        </p:txBody>
      </p:sp>
      <p:sp>
        <p:nvSpPr>
          <p:cNvPr id="83" name="Google Shape;83;p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Amended Returns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571" y="152399"/>
            <a:ext cx="1021232" cy="1013528"/>
            <a:chOff x="45571" y="152400"/>
            <a:chExt cx="949306" cy="914400"/>
          </a:xfrm>
        </p:grpSpPr>
        <p:sp>
          <p:nvSpPr>
            <p:cNvPr id="5" name="5-Point Star 4"/>
            <p:cNvSpPr/>
            <p:nvPr/>
          </p:nvSpPr>
          <p:spPr>
            <a:xfrm>
              <a:off x="45571" y="152400"/>
              <a:ext cx="949306" cy="914400"/>
            </a:xfrm>
            <a:prstGeom prst="star5">
              <a:avLst>
                <a:gd name="adj" fmla="val 298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solidFill>
                <a:schemeClr val="accent1"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bIns="365760" anchor="ctr" anchorCtr="0"/>
            <a:lstStyle/>
            <a:p>
              <a:pPr algn="ctr" eaLnBrk="1" hangingPunct="1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710" y="336326"/>
              <a:ext cx="9450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Comp</a:t>
              </a:r>
            </a:p>
          </p:txBody>
        </p:sp>
      </p:grpSp>
      <p:pic>
        <p:nvPicPr>
          <p:cNvPr id="3" name="Picture 2" descr="A picture containing suit, standing, dark&#10;&#10;Description automatically generated">
            <a:extLst>
              <a:ext uri="{FF2B5EF4-FFF2-40B4-BE49-F238E27FC236}">
                <a16:creationId xmlns:a16="http://schemas.microsoft.com/office/drawing/2014/main" xmlns="" id="{FD2EDFD4-178F-4CAE-8346-80BDBD2B1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3643" y="191219"/>
            <a:ext cx="4658357" cy="6475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– TY2021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1116138" y="1559490"/>
            <a:ext cx="7274544" cy="529851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TaxSlayer  Amended Tax Return 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48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NTTC Training – TY2021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7DFDC5-7241-4108-B500-04EC5A9C304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1280160" y="1764792"/>
            <a:ext cx="9751391" cy="3950254"/>
          </a:xfrm>
        </p:spPr>
        <p:txBody>
          <a:bodyPr/>
          <a:lstStyle/>
          <a:p>
            <a:r>
              <a:rPr lang="en-US" sz="5400" b="1" dirty="0"/>
              <a:t>Step 1</a:t>
            </a:r>
          </a:p>
          <a:p>
            <a:pPr lvl="1"/>
            <a:r>
              <a:rPr lang="en-US" sz="3200" b="1" dirty="0"/>
              <a:t>Must have</a:t>
            </a:r>
            <a:r>
              <a:rPr lang="en-US" sz="3200" dirty="0"/>
              <a:t> a copy of Federal and State returns prior to amending</a:t>
            </a:r>
          </a:p>
          <a:p>
            <a:pPr lvl="2"/>
            <a:r>
              <a:rPr lang="en-US" sz="2800" dirty="0"/>
              <a:t>Print Original Copy 1040 pages 1 &amp; 2  and Form 40 pge 2 if created by AARP Tax Aide using TaxSlayer software, or</a:t>
            </a:r>
          </a:p>
          <a:p>
            <a:pPr lvl="2"/>
            <a:r>
              <a:rPr lang="en-US" sz="2800" dirty="0"/>
              <a:t>Obtain copy of Fed and State returns from Tax Payer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Amending in TaxSlayer</a:t>
            </a:r>
            <a:r>
              <a:rPr lang="en-US" dirty="0" smtClean="0"/>
              <a:t>:  (My method)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5571" y="152399"/>
            <a:ext cx="1021232" cy="1013528"/>
            <a:chOff x="45571" y="152400"/>
            <a:chExt cx="949306" cy="914400"/>
          </a:xfrm>
        </p:grpSpPr>
        <p:sp>
          <p:nvSpPr>
            <p:cNvPr id="7" name="5-Point Star 6"/>
            <p:cNvSpPr/>
            <p:nvPr/>
          </p:nvSpPr>
          <p:spPr>
            <a:xfrm>
              <a:off x="45571" y="152400"/>
              <a:ext cx="949306" cy="914400"/>
            </a:xfrm>
            <a:prstGeom prst="star5">
              <a:avLst>
                <a:gd name="adj" fmla="val 298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solidFill>
                <a:schemeClr val="accent1"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bIns="365760" anchor="ctr" anchorCtr="0"/>
            <a:lstStyle/>
            <a:p>
              <a:pPr algn="ctr" eaLnBrk="1" hangingPunct="1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710" y="336326"/>
              <a:ext cx="9450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Comp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23195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NTTC Training – TY2021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7DFDC5-7241-4108-B500-04EC5A9C304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Step 2   </a:t>
            </a:r>
            <a:r>
              <a:rPr lang="en-US" dirty="0"/>
              <a:t>(</a:t>
            </a:r>
            <a:r>
              <a:rPr lang="en-US" u="sng" dirty="0"/>
              <a:t>before</a:t>
            </a:r>
            <a:r>
              <a:rPr lang="en-US" dirty="0"/>
              <a:t> clicking on “AMEND RETURN”)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3200" dirty="0"/>
              <a:t>Start process with </a:t>
            </a:r>
            <a:r>
              <a:rPr lang="en-US" sz="3200" b="1" dirty="0"/>
              <a:t>corrected</a:t>
            </a:r>
            <a:r>
              <a:rPr lang="en-US" sz="3200" dirty="0"/>
              <a:t> federal &amp; state returns</a:t>
            </a:r>
          </a:p>
          <a:p>
            <a:pPr lvl="2"/>
            <a:r>
              <a:rPr lang="en-US" sz="2800" dirty="0"/>
              <a:t>If the original return is in TaxSlayer, make corrections</a:t>
            </a:r>
          </a:p>
          <a:p>
            <a:pPr lvl="2"/>
            <a:r>
              <a:rPr lang="en-US" sz="2800" dirty="0"/>
              <a:t>If the original return was created elsewhere, duplicate the original information in TaxSlayer &amp; make corrections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Amending in TaxSlayer</a:t>
            </a:r>
            <a:r>
              <a:rPr lang="en-US" dirty="0" smtClean="0"/>
              <a:t>:  (my method)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5571" y="152399"/>
            <a:ext cx="1021232" cy="1013528"/>
            <a:chOff x="45571" y="152400"/>
            <a:chExt cx="949306" cy="914400"/>
          </a:xfrm>
        </p:grpSpPr>
        <p:sp>
          <p:nvSpPr>
            <p:cNvPr id="7" name="5-Point Star 6"/>
            <p:cNvSpPr/>
            <p:nvPr/>
          </p:nvSpPr>
          <p:spPr>
            <a:xfrm>
              <a:off x="45571" y="152400"/>
              <a:ext cx="949306" cy="914400"/>
            </a:xfrm>
            <a:prstGeom prst="star5">
              <a:avLst>
                <a:gd name="adj" fmla="val 298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solidFill>
                <a:schemeClr val="accent1"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bIns="365760" anchor="ctr" anchorCtr="0"/>
            <a:lstStyle/>
            <a:p>
              <a:pPr algn="ctr" eaLnBrk="1" hangingPunct="1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710" y="336326"/>
              <a:ext cx="9450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Comp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9671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NTTC Training – TY2021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7DFDC5-7241-4108-B500-04EC5A9C304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1280160" y="1764792"/>
            <a:ext cx="9753600" cy="4777154"/>
          </a:xfrm>
        </p:spPr>
        <p:txBody>
          <a:bodyPr>
            <a:normAutofit lnSpcReduction="10000"/>
          </a:bodyPr>
          <a:lstStyle/>
          <a:p>
            <a:r>
              <a:rPr lang="en-US" sz="5400" b="1" dirty="0"/>
              <a:t>Step</a:t>
            </a:r>
            <a:r>
              <a:rPr lang="en-US" sz="4800" b="1" dirty="0"/>
              <a:t> 3</a:t>
            </a:r>
          </a:p>
          <a:p>
            <a:pPr lvl="1"/>
            <a:r>
              <a:rPr lang="en-US" dirty="0"/>
              <a:t>Click on 20XX Amended Return </a:t>
            </a:r>
            <a:br>
              <a:rPr lang="en-US" dirty="0"/>
            </a:br>
            <a:r>
              <a:rPr lang="en-US" dirty="0"/>
              <a:t>in left menu in TaxSlayer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1040-X column C will be created.  Columns A &amp; B remain blank</a:t>
            </a:r>
          </a:p>
          <a:p>
            <a:endParaRPr lang="en-US" dirty="0"/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Amending in TaxSlayer</a:t>
            </a:r>
            <a:r>
              <a:rPr lang="en-US" dirty="0" smtClean="0"/>
              <a:t>: (my method)</a:t>
            </a:r>
            <a:endParaRPr lang="en-US" dirty="0"/>
          </a:p>
        </p:txBody>
      </p:sp>
      <p:pic>
        <p:nvPicPr>
          <p:cNvPr id="8" name="Picture 7" descr="Screen Shot 2020-10-18 at 11.58.41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5757" y="1921402"/>
            <a:ext cx="2269277" cy="295854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6554036" y="4706758"/>
            <a:ext cx="1162050" cy="501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45571" y="152399"/>
            <a:ext cx="1021232" cy="1013528"/>
            <a:chOff x="45571" y="152400"/>
            <a:chExt cx="949306" cy="914400"/>
          </a:xfrm>
        </p:grpSpPr>
        <p:sp>
          <p:nvSpPr>
            <p:cNvPr id="11" name="5-Point Star 10"/>
            <p:cNvSpPr/>
            <p:nvPr/>
          </p:nvSpPr>
          <p:spPr>
            <a:xfrm>
              <a:off x="45571" y="152400"/>
              <a:ext cx="949306" cy="914400"/>
            </a:xfrm>
            <a:prstGeom prst="star5">
              <a:avLst>
                <a:gd name="adj" fmla="val 298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solidFill>
                <a:schemeClr val="accent1"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bIns="365760" anchor="ctr" anchorCtr="0"/>
            <a:lstStyle/>
            <a:p>
              <a:pPr algn="ctr" eaLnBrk="1" hangingPunct="1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710" y="336326"/>
              <a:ext cx="9450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Comp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NTTC Training – TY2021</a:t>
            </a:r>
          </a:p>
        </p:txBody>
      </p:sp>
      <p:sp>
        <p:nvSpPr>
          <p:cNvPr id="205" name="Google Shape;205;p14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06" name="Google Shape;206;p1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Form 1040-X</a:t>
            </a:r>
          </a:p>
        </p:txBody>
      </p:sp>
      <p:pic>
        <p:nvPicPr>
          <p:cNvPr id="208" name="Google Shape;208;p14" descr="Screen Shot 2018-10-10 at 1.43.58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7124" y="0"/>
            <a:ext cx="8617161" cy="61628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45571" y="152399"/>
            <a:ext cx="1021232" cy="1013528"/>
            <a:chOff x="45571" y="152400"/>
            <a:chExt cx="949306" cy="914400"/>
          </a:xfrm>
        </p:grpSpPr>
        <p:sp>
          <p:nvSpPr>
            <p:cNvPr id="8" name="5-Point Star 7"/>
            <p:cNvSpPr/>
            <p:nvPr/>
          </p:nvSpPr>
          <p:spPr>
            <a:xfrm>
              <a:off x="45571" y="152400"/>
              <a:ext cx="949306" cy="914400"/>
            </a:xfrm>
            <a:prstGeom prst="star5">
              <a:avLst>
                <a:gd name="adj" fmla="val 298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solidFill>
                <a:schemeClr val="accent1"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bIns="365760" anchor="ctr" anchorCtr="0"/>
            <a:lstStyle/>
            <a:p>
              <a:pPr algn="ctr" eaLnBrk="1" hangingPunct="1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710" y="336326"/>
              <a:ext cx="9450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Comp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8530226" y="576197"/>
            <a:ext cx="688931" cy="364507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415408" y="551145"/>
            <a:ext cx="789139" cy="360749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732723" y="5110619"/>
            <a:ext cx="939452" cy="8768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NTTC Training – TY2021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FDC5-7241-4108-B500-04EC5A9C304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914400" y="1371600"/>
            <a:ext cx="6683854" cy="5310493"/>
          </a:xfrm>
        </p:spPr>
        <p:txBody>
          <a:bodyPr>
            <a:normAutofit/>
          </a:bodyPr>
          <a:lstStyle/>
          <a:p>
            <a:r>
              <a:rPr lang="en-US" sz="5400" b="1" dirty="0"/>
              <a:t>Step 3 </a:t>
            </a:r>
            <a:r>
              <a:rPr lang="en-US" dirty="0"/>
              <a:t>(cont.)</a:t>
            </a:r>
          </a:p>
          <a:p>
            <a:pPr lvl="1"/>
            <a:r>
              <a:rPr lang="en-US" dirty="0"/>
              <a:t>Using the printed copy of original (or previously adjusted) return</a:t>
            </a:r>
          </a:p>
          <a:p>
            <a:pPr lvl="2"/>
            <a:r>
              <a:rPr lang="en-US" dirty="0"/>
              <a:t>Enter or verify all amounts requested – this creates Column A Form 1040-X</a:t>
            </a:r>
          </a:p>
          <a:p>
            <a:pPr lvl="1"/>
            <a:r>
              <a:rPr lang="en-US" dirty="0"/>
              <a:t>Click on blue link for location of amount requested </a:t>
            </a:r>
          </a:p>
          <a:p>
            <a:pPr marL="576262" lvl="1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14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Amending in TaxSlayer: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61264" y="5267572"/>
            <a:ext cx="3406736" cy="25391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sz="1050" dirty="0"/>
          </a:p>
        </p:txBody>
      </p:sp>
      <p:pic>
        <p:nvPicPr>
          <p:cNvPr id="8" name="Picture 7" descr="Screen Shot 2020-10-18 at 12.59.20 PM.png"/>
          <p:cNvPicPr>
            <a:picLocks noChangeAspect="1"/>
          </p:cNvPicPr>
          <p:nvPr/>
        </p:nvPicPr>
        <p:blipFill>
          <a:blip r:embed="rId3"/>
          <a:srcRect t="423" b="19117"/>
          <a:stretch>
            <a:fillRect/>
          </a:stretch>
        </p:blipFill>
        <p:spPr>
          <a:xfrm>
            <a:off x="7466855" y="1536647"/>
            <a:ext cx="1915140" cy="462272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0800000">
            <a:off x="8555097" y="2319640"/>
            <a:ext cx="641249" cy="7267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5571" y="152399"/>
            <a:ext cx="1021232" cy="1013528"/>
            <a:chOff x="45571" y="152400"/>
            <a:chExt cx="949306" cy="914400"/>
          </a:xfrm>
        </p:grpSpPr>
        <p:sp>
          <p:nvSpPr>
            <p:cNvPr id="11" name="5-Point Star 10"/>
            <p:cNvSpPr/>
            <p:nvPr/>
          </p:nvSpPr>
          <p:spPr>
            <a:xfrm>
              <a:off x="45571" y="152400"/>
              <a:ext cx="949306" cy="914400"/>
            </a:xfrm>
            <a:prstGeom prst="star5">
              <a:avLst>
                <a:gd name="adj" fmla="val 298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solidFill>
                <a:schemeClr val="accent1"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bIns="365760" anchor="ctr" anchorCtr="0"/>
            <a:lstStyle/>
            <a:p>
              <a:pPr algn="ctr" eaLnBrk="1" hangingPunct="1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710" y="336326"/>
              <a:ext cx="9450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Comp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19546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NTTC Training – TY2021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7DFDC5-7241-4108-B500-04EC5A9C304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914400" y="1371600"/>
            <a:ext cx="9753600" cy="4759890"/>
          </a:xfrm>
        </p:spPr>
        <p:txBody>
          <a:bodyPr/>
          <a:lstStyle/>
          <a:p>
            <a:r>
              <a:rPr lang="en-US" sz="5400" b="1" dirty="0"/>
              <a:t>Step 3 </a:t>
            </a:r>
            <a:r>
              <a:rPr lang="en-US" dirty="0"/>
              <a:t>(cont.)</a:t>
            </a:r>
          </a:p>
          <a:p>
            <a:pPr lvl="1"/>
            <a:r>
              <a:rPr lang="en-US" dirty="0"/>
              <a:t>If not adding or removing dependents, uncheck this box</a:t>
            </a:r>
          </a:p>
          <a:p>
            <a:pPr lvl="1"/>
            <a:r>
              <a:rPr lang="en-US" dirty="0"/>
              <a:t>Check the box when </a:t>
            </a:r>
            <a:r>
              <a:rPr lang="en-US" b="1" dirty="0"/>
              <a:t>adding or removing</a:t>
            </a:r>
            <a:r>
              <a:rPr lang="en-US" dirty="0"/>
              <a:t> dependents </a:t>
            </a:r>
          </a:p>
          <a:p>
            <a:pPr lvl="2" indent="-296704">
              <a:buSzPts val="3080"/>
            </a:pPr>
            <a:r>
              <a:rPr lang="en-US" dirty="0"/>
              <a:t>enter number of dependents claimed on </a:t>
            </a:r>
            <a:r>
              <a:rPr lang="en-US" b="1" dirty="0"/>
              <a:t>original</a:t>
            </a:r>
            <a:r>
              <a:rPr lang="en-US" dirty="0"/>
              <a:t> or previously adjusted return in appropriate box</a:t>
            </a:r>
          </a:p>
          <a:p>
            <a:pPr marL="367665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Amending in TaxSlayer: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08232" y="5319347"/>
            <a:ext cx="6359769" cy="25391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sz="1050" dirty="0">
              <a:solidFill>
                <a:srgbClr val="FFFFFF"/>
              </a:solidFill>
            </a:endParaRPr>
          </a:p>
        </p:txBody>
      </p:sp>
      <p:pic>
        <p:nvPicPr>
          <p:cNvPr id="19" name="Picture 18" descr="Screen Shot 2020-10-18 at 12.07.37 PM.png"/>
          <p:cNvPicPr>
            <a:picLocks noChangeAspect="1"/>
          </p:cNvPicPr>
          <p:nvPr/>
        </p:nvPicPr>
        <p:blipFill>
          <a:blip r:embed="rId2"/>
          <a:srcRect b="54455"/>
          <a:stretch>
            <a:fillRect/>
          </a:stretch>
        </p:blipFill>
        <p:spPr>
          <a:xfrm>
            <a:off x="2260822" y="4799051"/>
            <a:ext cx="8339656" cy="129450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5571" y="152399"/>
            <a:ext cx="1021232" cy="1013528"/>
            <a:chOff x="45571" y="152400"/>
            <a:chExt cx="949306" cy="914400"/>
          </a:xfrm>
        </p:grpSpPr>
        <p:sp>
          <p:nvSpPr>
            <p:cNvPr id="11" name="5-Point Star 10"/>
            <p:cNvSpPr/>
            <p:nvPr/>
          </p:nvSpPr>
          <p:spPr>
            <a:xfrm>
              <a:off x="45571" y="152400"/>
              <a:ext cx="949306" cy="914400"/>
            </a:xfrm>
            <a:prstGeom prst="star5">
              <a:avLst>
                <a:gd name="adj" fmla="val 298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solidFill>
                <a:schemeClr val="accent1"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bIns="365760" anchor="ctr" anchorCtr="0"/>
            <a:lstStyle/>
            <a:p>
              <a:pPr algn="ctr" eaLnBrk="1" hangingPunct="1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710" y="336326"/>
              <a:ext cx="9450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Comp</a:t>
              </a:r>
            </a:p>
          </p:txBody>
        </p:sp>
      </p:grp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xmlns="" id="{B907A403-5717-4650-AA53-758D4256C794}"/>
              </a:ext>
            </a:extLst>
          </p:cNvPr>
          <p:cNvCxnSpPr>
            <a:cxnSpLocks/>
          </p:cNvCxnSpPr>
          <p:nvPr/>
        </p:nvCxnSpPr>
        <p:spPr>
          <a:xfrm rot="16200000" flipH="1">
            <a:off x="902866" y="3575397"/>
            <a:ext cx="2319185" cy="531768"/>
          </a:xfrm>
          <a:prstGeom prst="bentConnector3">
            <a:avLst>
              <a:gd name="adj1" fmla="val 99842"/>
            </a:avLst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NTTC Training – TY2021</a:t>
            </a:r>
          </a:p>
        </p:txBody>
      </p:sp>
      <p:sp>
        <p:nvSpPr>
          <p:cNvPr id="205" name="Google Shape;205;p14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06" name="Google Shape;206;p1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 Form 1040-X</a:t>
            </a:r>
            <a:endParaRPr lang="en-US" dirty="0"/>
          </a:p>
        </p:txBody>
      </p:sp>
      <p:pic>
        <p:nvPicPr>
          <p:cNvPr id="208" name="Google Shape;208;p14" descr="Screen Shot 2018-10-10 at 1.43.58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7019" y="-112734"/>
            <a:ext cx="8316537" cy="62379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45571" y="152399"/>
            <a:ext cx="1021232" cy="1013528"/>
            <a:chOff x="45571" y="152400"/>
            <a:chExt cx="949306" cy="914400"/>
          </a:xfrm>
        </p:grpSpPr>
        <p:sp>
          <p:nvSpPr>
            <p:cNvPr id="8" name="5-Point Star 7"/>
            <p:cNvSpPr/>
            <p:nvPr/>
          </p:nvSpPr>
          <p:spPr>
            <a:xfrm>
              <a:off x="45571" y="152400"/>
              <a:ext cx="949306" cy="914400"/>
            </a:xfrm>
            <a:prstGeom prst="star5">
              <a:avLst>
                <a:gd name="adj" fmla="val 298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solidFill>
                <a:schemeClr val="accent1"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bIns="365760" anchor="ctr" anchorCtr="0"/>
            <a:lstStyle/>
            <a:p>
              <a:pPr algn="ctr" eaLnBrk="1" hangingPunct="1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710" y="336326"/>
              <a:ext cx="9450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Comp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889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013776" y="4997552"/>
            <a:ext cx="3654225" cy="25391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sz="105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NTTC Training – TY2021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FDC5-7241-4108-B500-04EC5A9C304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914400" y="1371600"/>
            <a:ext cx="4663440" cy="4022725"/>
          </a:xfrm>
        </p:spPr>
        <p:txBody>
          <a:bodyPr/>
          <a:lstStyle/>
          <a:p>
            <a:r>
              <a:rPr lang="en-US" sz="5400" b="1" dirty="0"/>
              <a:t>Step 4</a:t>
            </a:r>
          </a:p>
          <a:p>
            <a:pPr lvl="1"/>
            <a:r>
              <a:rPr lang="en-US" dirty="0"/>
              <a:t>View 1040-X for accuracy</a:t>
            </a:r>
          </a:p>
          <a:p>
            <a:pPr lvl="1"/>
            <a:r>
              <a:rPr lang="en-US" dirty="0"/>
              <a:t>Explain all changes </a:t>
            </a:r>
          </a:p>
          <a:p>
            <a:endParaRPr lang="en-US" dirty="0"/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Amending in TaxSlayer</a:t>
            </a:r>
            <a:endParaRPr lang="en-US" dirty="0"/>
          </a:p>
        </p:txBody>
      </p:sp>
      <p:pic>
        <p:nvPicPr>
          <p:cNvPr id="6" name="Picture 5" descr="Screen Shot 2020-10-02 at 8.59.03 PM.png"/>
          <p:cNvPicPr>
            <a:picLocks noChangeAspect="1"/>
          </p:cNvPicPr>
          <p:nvPr/>
        </p:nvPicPr>
        <p:blipFill>
          <a:blip r:embed="rId3"/>
          <a:srcRect r="1290" b="938"/>
          <a:stretch>
            <a:fillRect/>
          </a:stretch>
        </p:blipFill>
        <p:spPr>
          <a:xfrm>
            <a:off x="6728210" y="1846806"/>
            <a:ext cx="3227321" cy="4153944"/>
          </a:xfrm>
          <a:prstGeom prst="rect">
            <a:avLst/>
          </a:prstGeom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3476488" y="3812875"/>
            <a:ext cx="3342486" cy="1420545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45571" y="152399"/>
            <a:ext cx="1021232" cy="1013528"/>
            <a:chOff x="45571" y="152400"/>
            <a:chExt cx="949306" cy="914400"/>
          </a:xfrm>
        </p:grpSpPr>
        <p:sp>
          <p:nvSpPr>
            <p:cNvPr id="12" name="5-Point Star 11"/>
            <p:cNvSpPr/>
            <p:nvPr/>
          </p:nvSpPr>
          <p:spPr>
            <a:xfrm>
              <a:off x="45571" y="152400"/>
              <a:ext cx="949306" cy="914400"/>
            </a:xfrm>
            <a:prstGeom prst="star5">
              <a:avLst>
                <a:gd name="adj" fmla="val 298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solidFill>
                <a:schemeClr val="accent1"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bIns="365760" anchor="ctr" anchorCtr="0"/>
            <a:lstStyle/>
            <a:p>
              <a:pPr algn="ctr" eaLnBrk="1" hangingPunct="1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710" y="336326"/>
              <a:ext cx="9450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Comp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56518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NTTC Training – TY2021</a:t>
            </a:r>
          </a:p>
        </p:txBody>
      </p:sp>
      <p:sp>
        <p:nvSpPr>
          <p:cNvPr id="215" name="Google Shape;215;p1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16" name="Google Shape;216;p1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Amending in TaxSlayer—Explanations </a:t>
            </a:r>
          </a:p>
        </p:txBody>
      </p:sp>
      <p:pic>
        <p:nvPicPr>
          <p:cNvPr id="217" name="Google Shape;217;p15" descr="Screen Shot 2018-10-10 at 1.50.03 PM.png"/>
          <p:cNvPicPr preferRelativeResize="0"/>
          <p:nvPr/>
        </p:nvPicPr>
        <p:blipFill rotWithShape="1">
          <a:blip r:embed="rId3">
            <a:alphaModFix/>
          </a:blip>
          <a:srcRect t="19667" b="31403"/>
          <a:stretch/>
        </p:blipFill>
        <p:spPr>
          <a:xfrm>
            <a:off x="1852320" y="1578280"/>
            <a:ext cx="9809411" cy="35331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888439" y="1665961"/>
            <a:ext cx="8671001" cy="43337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noAutofit/>
          </a:bodyPr>
          <a:lstStyle/>
          <a:p>
            <a:endParaRPr lang="en-US" sz="1050" dirty="0"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8952" y="3429936"/>
            <a:ext cx="681722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050" dirty="0"/>
          </a:p>
        </p:txBody>
      </p:sp>
      <p:grpSp>
        <p:nvGrpSpPr>
          <p:cNvPr id="8" name="Group 7"/>
          <p:cNvGrpSpPr/>
          <p:nvPr/>
        </p:nvGrpSpPr>
        <p:grpSpPr>
          <a:xfrm>
            <a:off x="45571" y="152399"/>
            <a:ext cx="1021232" cy="1013528"/>
            <a:chOff x="45571" y="152400"/>
            <a:chExt cx="949306" cy="914400"/>
          </a:xfrm>
        </p:grpSpPr>
        <p:sp>
          <p:nvSpPr>
            <p:cNvPr id="9" name="5-Point Star 8"/>
            <p:cNvSpPr/>
            <p:nvPr/>
          </p:nvSpPr>
          <p:spPr>
            <a:xfrm>
              <a:off x="45571" y="152400"/>
              <a:ext cx="949306" cy="914400"/>
            </a:xfrm>
            <a:prstGeom prst="star5">
              <a:avLst>
                <a:gd name="adj" fmla="val 298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solidFill>
                <a:schemeClr val="accent1"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bIns="365760" anchor="ctr" anchorCtr="0"/>
            <a:lstStyle/>
            <a:p>
              <a:pPr algn="ctr" eaLnBrk="1" hangingPunct="1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710" y="336326"/>
              <a:ext cx="9450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Comp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098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to </a:t>
            </a:r>
            <a:r>
              <a:rPr lang="en-US"/>
              <a:t>Idaho Tax Aide </a:t>
            </a:r>
            <a:r>
              <a:rPr lang="en-US" dirty="0"/>
              <a:t>Counselors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133600" y="1266565"/>
            <a:ext cx="9554024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NTTC Training – TY2021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FDC5-7241-4108-B500-04EC5A9C304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914400" y="1389888"/>
            <a:ext cx="5531460" cy="4396091"/>
          </a:xfrm>
        </p:spPr>
        <p:txBody>
          <a:bodyPr/>
          <a:lstStyle/>
          <a:p>
            <a:r>
              <a:rPr lang="en-US" sz="5400" b="1" dirty="0"/>
              <a:t>Step 5</a:t>
            </a:r>
          </a:p>
          <a:p>
            <a:pPr lvl="1"/>
            <a:r>
              <a:rPr lang="en-US" dirty="0"/>
              <a:t>Click on Amend State Return (if the state return is affected)</a:t>
            </a:r>
          </a:p>
          <a:p>
            <a:endParaRPr lang="en-US" dirty="0"/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Amending in TaxSlayer:</a:t>
            </a:r>
          </a:p>
        </p:txBody>
      </p:sp>
      <p:pic>
        <p:nvPicPr>
          <p:cNvPr id="6" name="Picture 5" descr="Screen Shot 2020-10-02 at 8.59.03 PM.png"/>
          <p:cNvPicPr>
            <a:picLocks noChangeAspect="1"/>
          </p:cNvPicPr>
          <p:nvPr/>
        </p:nvPicPr>
        <p:blipFill>
          <a:blip r:embed="rId2"/>
          <a:srcRect r="3813" b="938"/>
          <a:stretch>
            <a:fillRect/>
          </a:stretch>
        </p:blipFill>
        <p:spPr>
          <a:xfrm>
            <a:off x="7523180" y="1846806"/>
            <a:ext cx="3144821" cy="4153944"/>
          </a:xfrm>
          <a:prstGeom prst="rect">
            <a:avLst/>
          </a:prstGeom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4192438" y="3260785"/>
            <a:ext cx="3526494" cy="1350074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5571" y="152399"/>
            <a:ext cx="1021232" cy="1013528"/>
            <a:chOff x="45571" y="152400"/>
            <a:chExt cx="949306" cy="914400"/>
          </a:xfrm>
        </p:grpSpPr>
        <p:sp>
          <p:nvSpPr>
            <p:cNvPr id="11" name="5-Point Star 10"/>
            <p:cNvSpPr/>
            <p:nvPr/>
          </p:nvSpPr>
          <p:spPr>
            <a:xfrm>
              <a:off x="45571" y="152400"/>
              <a:ext cx="949306" cy="914400"/>
            </a:xfrm>
            <a:prstGeom prst="star5">
              <a:avLst>
                <a:gd name="adj" fmla="val 298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solidFill>
                <a:schemeClr val="accent1"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bIns="365760" anchor="ctr" anchorCtr="0"/>
            <a:lstStyle/>
            <a:p>
              <a:pPr algn="ctr" eaLnBrk="1" hangingPunct="1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710" y="336326"/>
              <a:ext cx="9450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Comp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NTTC Training – TY2021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1253781" y="1310495"/>
            <a:ext cx="10144904" cy="480220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Print or obtain a copy of the original filed state return</a:t>
            </a:r>
          </a:p>
          <a:p>
            <a:pPr lvl="1"/>
            <a:r>
              <a:rPr lang="en-US" dirty="0"/>
              <a:t>Tax refund on original return</a:t>
            </a:r>
          </a:p>
          <a:p>
            <a:pPr lvl="1"/>
            <a:r>
              <a:rPr lang="en-US" dirty="0"/>
              <a:t>Tax paid with the original return</a:t>
            </a:r>
          </a:p>
          <a:p>
            <a:r>
              <a:rPr lang="en-US" dirty="0"/>
              <a:t>Start the process with a corrected return</a:t>
            </a:r>
          </a:p>
          <a:p>
            <a:r>
              <a:rPr lang="en-US" dirty="0"/>
              <a:t>Click on “Amend State Return”</a:t>
            </a:r>
          </a:p>
          <a:p>
            <a:r>
              <a:rPr lang="en-US" dirty="0"/>
              <a:t>Tell TaxSlayer you want to amend the state return 3 more times</a:t>
            </a:r>
          </a:p>
          <a:p>
            <a:r>
              <a:rPr lang="en-US" dirty="0"/>
              <a:t>Provide reason for amending, then add tax paid/refunded with the original return</a:t>
            </a:r>
          </a:p>
          <a:p>
            <a:r>
              <a:rPr lang="en-US" dirty="0"/>
              <a:t>TaxSlayer calculates additional tax due or additional refund</a:t>
            </a:r>
          </a:p>
          <a:p>
            <a:r>
              <a:rPr lang="en-US" dirty="0"/>
              <a:t>Explain the changes on 1040-X page 2, then print Idaho Form 40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Amending the Idaho Return  (Summary)</a:t>
            </a:r>
          </a:p>
        </p:txBody>
      </p:sp>
    </p:spTree>
    <p:extLst>
      <p:ext uri="{BB962C8B-B14F-4D97-AF65-F5344CB8AC3E}">
        <p14:creationId xmlns:p14="http://schemas.microsoft.com/office/powerpoint/2010/main" val="336365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NTTC Training – TY2021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Amending the Idaho Return  </a:t>
            </a:r>
            <a:r>
              <a:rPr lang="en-US" dirty="0" smtClean="0"/>
              <a:t>(once)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1465887" y="2121817"/>
            <a:ext cx="9753600" cy="325729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655981" y="4508204"/>
            <a:ext cx="1339703" cy="574159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3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NTTC Training – TY2021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Amending the Idaho Return  </a:t>
            </a:r>
            <a:r>
              <a:rPr lang="en-US" dirty="0" smtClean="0"/>
              <a:t>(twice)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2010586" y="1252538"/>
            <a:ext cx="9976822" cy="560546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175359" y="6156251"/>
            <a:ext cx="1711842" cy="808075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5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NTTC Training – TY2021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Amending the Idaho Return  </a:t>
            </a:r>
            <a:r>
              <a:rPr lang="en-US" dirty="0" smtClean="0"/>
              <a:t>(thrice)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1794097" y="1315233"/>
            <a:ext cx="9976981" cy="554276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860697" y="5220586"/>
            <a:ext cx="1339703" cy="574159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32132" y="5298510"/>
            <a:ext cx="2580361" cy="475989"/>
          </a:xfrm>
          <a:prstGeom prst="rect">
            <a:avLst/>
          </a:prstGeom>
          <a:solidFill>
            <a:srgbClr val="C00000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 “YES”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40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NTTC Training – TY2021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Amending the Idaho Return  </a:t>
            </a:r>
            <a:r>
              <a:rPr lang="en-US" dirty="0" smtClean="0"/>
              <a:t>(at last)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1222892" y="1239838"/>
            <a:ext cx="10656746" cy="5618162"/>
          </a:xfrm>
          <a:prstGeom prst="rect">
            <a:avLst/>
          </a:prstGeom>
        </p:spPr>
      </p:pic>
      <p:cxnSp>
        <p:nvCxnSpPr>
          <p:cNvPr id="9" name="Straight Arrow Connector 8"/>
          <p:cNvCxnSpPr>
            <a:cxnSpLocks/>
            <a:stCxn id="23" idx="1"/>
          </p:cNvCxnSpPr>
          <p:nvPr/>
        </p:nvCxnSpPr>
        <p:spPr>
          <a:xfrm flipH="1">
            <a:off x="3081404" y="4615605"/>
            <a:ext cx="4471792" cy="440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  <a:stCxn id="23" idx="1"/>
          </p:cNvCxnSpPr>
          <p:nvPr/>
        </p:nvCxnSpPr>
        <p:spPr>
          <a:xfrm flipH="1">
            <a:off x="3068878" y="4615605"/>
            <a:ext cx="4484318" cy="8707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3812875" y="6127177"/>
            <a:ext cx="3740322" cy="1381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553196" y="5265211"/>
            <a:ext cx="2242158" cy="14342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ysClr val="windowText" lastClr="000000"/>
                </a:solidFill>
              </a:rPr>
              <a:t>-- Select –</a:t>
            </a:r>
          </a:p>
          <a:p>
            <a:r>
              <a:rPr lang="en-US" sz="1600" dirty="0">
                <a:solidFill>
                  <a:sysClr val="windowText" lastClr="000000"/>
                </a:solidFill>
              </a:rPr>
              <a:t>Federal Audit</a:t>
            </a:r>
          </a:p>
          <a:p>
            <a:r>
              <a:rPr lang="en-US" sz="1600" dirty="0">
                <a:solidFill>
                  <a:sysClr val="windowText" lastClr="000000"/>
                </a:solidFill>
              </a:rPr>
              <a:t>Capital Loss Carryback</a:t>
            </a:r>
          </a:p>
          <a:p>
            <a:r>
              <a:rPr lang="en-US" sz="1600" dirty="0">
                <a:solidFill>
                  <a:srgbClr val="0070C0"/>
                </a:solidFill>
              </a:rPr>
              <a:t>Federal Amended</a:t>
            </a:r>
          </a:p>
          <a:p>
            <a:r>
              <a:rPr lang="en-US" sz="1600" dirty="0">
                <a:solidFill>
                  <a:sysClr val="windowText" lastClr="000000"/>
                </a:solidFill>
              </a:rPr>
              <a:t>Other</a:t>
            </a:r>
          </a:p>
          <a:p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53196" y="4295955"/>
            <a:ext cx="2555308" cy="6393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 refund or tax paid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74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20-10-02 at 8.59.03 PM.png"/>
          <p:cNvPicPr>
            <a:picLocks noChangeAspect="1"/>
          </p:cNvPicPr>
          <p:nvPr/>
        </p:nvPicPr>
        <p:blipFill>
          <a:blip r:embed="rId3"/>
          <a:srcRect t="76211" r="39749" b="938"/>
          <a:stretch>
            <a:fillRect/>
          </a:stretch>
        </p:blipFill>
        <p:spPr>
          <a:xfrm>
            <a:off x="9164401" y="3118785"/>
            <a:ext cx="1776127" cy="86393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NTTC Training – TY2021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7DFDC5-7241-4108-B500-04EC5A9C304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278833" y="1761434"/>
            <a:ext cx="7242597" cy="2221287"/>
          </a:xfrm>
        </p:spPr>
        <p:txBody>
          <a:bodyPr>
            <a:normAutofit fontScale="92500" lnSpcReduction="10000"/>
          </a:bodyPr>
          <a:lstStyle/>
          <a:p>
            <a:pPr lvl="0" fontAlgn="base"/>
            <a:r>
              <a:rPr lang="en-US" dirty="0"/>
              <a:t>Print Form 1040-X and all </a:t>
            </a:r>
            <a:r>
              <a:rPr lang="en-US" b="1" dirty="0"/>
              <a:t>new</a:t>
            </a:r>
            <a:r>
              <a:rPr lang="en-US" dirty="0"/>
              <a:t> and any </a:t>
            </a:r>
            <a:r>
              <a:rPr lang="en-US" b="1" dirty="0"/>
              <a:t>changed forms </a:t>
            </a:r>
            <a:r>
              <a:rPr lang="en-US" dirty="0"/>
              <a:t>or schedules </a:t>
            </a:r>
            <a:endParaRPr lang="en-US" sz="900" dirty="0"/>
          </a:p>
          <a:p>
            <a:pPr lvl="1" fontAlgn="base"/>
            <a:r>
              <a:rPr lang="en-US" dirty="0"/>
              <a:t>If mailing, print two copies plus an additional Federal copy if needed for state amendment</a:t>
            </a:r>
            <a:endParaRPr lang="en-US" sz="900" dirty="0"/>
          </a:p>
          <a:p>
            <a:pPr lvl="1" fontAlgn="base"/>
            <a:r>
              <a:rPr lang="en-US" dirty="0"/>
              <a:t>Print from Amended Tax Return screen</a:t>
            </a:r>
            <a:endParaRPr lang="en-US" sz="900" dirty="0"/>
          </a:p>
          <a:p>
            <a:pPr fontAlgn="base">
              <a:buNone/>
            </a:pPr>
            <a:endParaRPr lang="en-US" dirty="0"/>
          </a:p>
          <a:p>
            <a:pPr marL="367665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6: Printing Amended Return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7522234" y="3816115"/>
            <a:ext cx="1791306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9" descr="Table&#10;&#10;Description automatically generated">
            <a:extLst>
              <a:ext uri="{FF2B5EF4-FFF2-40B4-BE49-F238E27FC236}">
                <a16:creationId xmlns:a16="http://schemas.microsoft.com/office/drawing/2014/main" xmlns="" id="{76A87123-8C39-4A27-8134-411C2AD2F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3653" y="4186091"/>
            <a:ext cx="8637373" cy="1814423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xmlns="" id="{AD4E396A-CA24-48F0-B12D-425B466FCA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8018" y="1182538"/>
            <a:ext cx="1927284" cy="52477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5571" y="152399"/>
            <a:ext cx="1021232" cy="1013528"/>
            <a:chOff x="45571" y="152400"/>
            <a:chExt cx="949306" cy="914400"/>
          </a:xfrm>
        </p:grpSpPr>
        <p:sp>
          <p:nvSpPr>
            <p:cNvPr id="12" name="5-Point Star 11"/>
            <p:cNvSpPr/>
            <p:nvPr/>
          </p:nvSpPr>
          <p:spPr>
            <a:xfrm>
              <a:off x="45571" y="152400"/>
              <a:ext cx="949306" cy="914400"/>
            </a:xfrm>
            <a:prstGeom prst="star5">
              <a:avLst>
                <a:gd name="adj" fmla="val 298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solidFill>
                <a:schemeClr val="accent1"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bIns="365760" anchor="ctr" anchorCtr="0"/>
            <a:lstStyle/>
            <a:p>
              <a:pPr algn="ctr" eaLnBrk="1" hangingPunct="1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710" y="336326"/>
              <a:ext cx="9450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Comp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– TY2021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2133600" y="1762125"/>
            <a:ext cx="8045450" cy="402272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 you send federal amended returns?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368903" y="4465675"/>
            <a:ext cx="95693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89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1254642"/>
            <a:ext cx="5946140" cy="390608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396038" y="1244010"/>
            <a:ext cx="5795961" cy="56139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6803" y="28835"/>
            <a:ext cx="1103304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Finding Correct Address for Idaho Amended Returns</a:t>
            </a:r>
            <a:endParaRPr lang="en-US" dirty="0"/>
          </a:p>
        </p:txBody>
      </p:sp>
      <p:pic>
        <p:nvPicPr>
          <p:cNvPr id="8" name="Content Placeholder 5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5578889" y="1212850"/>
            <a:ext cx="6613111" cy="5645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60" y="1189973"/>
            <a:ext cx="5367659" cy="5668027"/>
          </a:xfrm>
          <a:prstGeom prst="rect">
            <a:avLst/>
          </a:prstGeom>
        </p:spPr>
      </p:pic>
      <p:sp>
        <p:nvSpPr>
          <p:cNvPr id="2" name="Double Brace 1"/>
          <p:cNvSpPr/>
          <p:nvPr/>
        </p:nvSpPr>
        <p:spPr>
          <a:xfrm>
            <a:off x="2404997" y="6338170"/>
            <a:ext cx="739036" cy="519830"/>
          </a:xfrm>
          <a:prstGeom prst="bracePair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3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0"/>
          <p:cNvSpPr txBox="1"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dirty="0"/>
              <a:t>NTTC Training – TY2021</a:t>
            </a:r>
          </a:p>
        </p:txBody>
      </p:sp>
      <p:sp>
        <p:nvSpPr>
          <p:cNvPr id="261" name="Google Shape;261;p20"/>
          <p:cNvSpPr txBox="1"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62" name="Google Shape;262;p20"/>
          <p:cNvSpPr txBox="1">
            <a:spLocks noGrp="1"/>
          </p:cNvSpPr>
          <p:nvPr>
            <p:ph type="body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0995" indent="-340995"/>
            <a:r>
              <a:rPr lang="en-US" dirty="0"/>
              <a:t>Taxpayer time to file for refund later of:</a:t>
            </a:r>
          </a:p>
          <a:p>
            <a:pPr lvl="1"/>
            <a:r>
              <a:rPr lang="en-US" dirty="0"/>
              <a:t>3 years from original due date or actual date filed if later</a:t>
            </a:r>
          </a:p>
          <a:p>
            <a:pPr lvl="1"/>
            <a:r>
              <a:rPr lang="en-US" dirty="0"/>
              <a:t>2 years from date tax was paid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263" name="Google Shape;263;p2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Statute of Limitations – Refund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571" y="152399"/>
            <a:ext cx="1021232" cy="1013528"/>
            <a:chOff x="45571" y="152400"/>
            <a:chExt cx="949306" cy="914400"/>
          </a:xfrm>
        </p:grpSpPr>
        <p:sp>
          <p:nvSpPr>
            <p:cNvPr id="7" name="5-Point Star 6"/>
            <p:cNvSpPr/>
            <p:nvPr/>
          </p:nvSpPr>
          <p:spPr>
            <a:xfrm>
              <a:off x="45571" y="152400"/>
              <a:ext cx="949306" cy="914400"/>
            </a:xfrm>
            <a:prstGeom prst="star5">
              <a:avLst>
                <a:gd name="adj" fmla="val 298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solidFill>
                <a:schemeClr val="accent1"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bIns="365760" anchor="ctr" anchorCtr="0"/>
            <a:lstStyle/>
            <a:p>
              <a:pPr algn="ctr" eaLnBrk="1" hangingPunct="1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710" y="336326"/>
              <a:ext cx="9450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Comp</a:t>
              </a:r>
            </a:p>
          </p:txBody>
        </p:sp>
      </p:grpSp>
      <p:pic>
        <p:nvPicPr>
          <p:cNvPr id="4" name="Picture 3" descr="A picture containing calendar&#10;&#10;Description automatically generated">
            <a:extLst>
              <a:ext uri="{FF2B5EF4-FFF2-40B4-BE49-F238E27FC236}">
                <a16:creationId xmlns:a16="http://schemas.microsoft.com/office/drawing/2014/main" xmlns="" id="{DA349CE1-35B9-4756-84B5-B56B5F534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248" y="3773113"/>
            <a:ext cx="4762500" cy="333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dirty="0"/>
              <a:t>NTTC Training – TY2021</a:t>
            </a:r>
          </a:p>
        </p:txBody>
      </p:sp>
      <p:sp>
        <p:nvSpPr>
          <p:cNvPr id="99" name="Google Shape;99;p3"/>
          <p:cNvSpPr txBox="1"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0" name="Google Shape;100;p3"/>
          <p:cNvSpPr txBox="1">
            <a:spLocks noGrp="1"/>
          </p:cNvSpPr>
          <p:nvPr>
            <p:ph type="body" idx="12"/>
          </p:nvPr>
        </p:nvSpPr>
        <p:spPr>
          <a:xfrm>
            <a:off x="1278833" y="1390389"/>
            <a:ext cx="9753600" cy="47724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Returns amended on Form 1040-X </a:t>
            </a:r>
          </a:p>
          <a:p>
            <a:r>
              <a:rPr lang="en-US" dirty="0"/>
              <a:t>Amend returns for current and previous three years only</a:t>
            </a:r>
          </a:p>
          <a:p>
            <a:r>
              <a:rPr lang="en-US" dirty="0"/>
              <a:t>Amended returns</a:t>
            </a:r>
          </a:p>
          <a:p>
            <a:pPr lvl="1"/>
            <a:r>
              <a:rPr lang="en-US" dirty="0"/>
              <a:t>Beginning 2019 most returns originally e-filed can now be e-filed  </a:t>
            </a:r>
          </a:p>
          <a:p>
            <a:pPr lvl="2"/>
            <a:r>
              <a:rPr lang="en-US" dirty="0"/>
              <a:t>If original return was E-filed (with some exceptions)</a:t>
            </a:r>
          </a:p>
          <a:p>
            <a:pPr lvl="2"/>
            <a:r>
              <a:rPr lang="en-US" dirty="0"/>
              <a:t>Years prior to 2019 must be mailed</a:t>
            </a:r>
          </a:p>
          <a:p>
            <a:r>
              <a:rPr lang="en-US" dirty="0"/>
              <a:t>Preparer &amp; QR must be certified for year amending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Amended Returns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571" y="152399"/>
            <a:ext cx="1021232" cy="1013528"/>
            <a:chOff x="45571" y="152400"/>
            <a:chExt cx="949306" cy="914400"/>
          </a:xfrm>
        </p:grpSpPr>
        <p:sp>
          <p:nvSpPr>
            <p:cNvPr id="7" name="5-Point Star 6"/>
            <p:cNvSpPr/>
            <p:nvPr/>
          </p:nvSpPr>
          <p:spPr>
            <a:xfrm>
              <a:off x="45571" y="152400"/>
              <a:ext cx="949306" cy="914400"/>
            </a:xfrm>
            <a:prstGeom prst="star5">
              <a:avLst>
                <a:gd name="adj" fmla="val 298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solidFill>
                <a:schemeClr val="accent1"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bIns="365760" anchor="ctr" anchorCtr="0"/>
            <a:lstStyle/>
            <a:p>
              <a:pPr algn="ctr" eaLnBrk="1" hangingPunct="1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709" y="378767"/>
              <a:ext cx="9450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Comp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uiExpand="1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xmlns="" id="{FDDC9002-822F-4F0F-8C64-A8117658D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1530890"/>
            <a:ext cx="3995332" cy="5327109"/>
          </a:xfrm>
          <a:prstGeom prst="rect">
            <a:avLst/>
          </a:prstGeom>
        </p:spPr>
      </p:pic>
      <p:sp>
        <p:nvSpPr>
          <p:cNvPr id="334" name="Google Shape;334;p2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13" rIns="91425" bIns="45713" rtlCol="0" anchor="ctr" anchorCtr="0">
            <a:noAutofit/>
          </a:bodyPr>
          <a:lstStyle/>
          <a:p>
            <a:r>
              <a:rPr lang="en-US"/>
              <a:t>NTTC Training – TY2021</a:t>
            </a:r>
            <a:endParaRPr dirty="0"/>
          </a:p>
        </p:txBody>
      </p:sp>
      <p:sp>
        <p:nvSpPr>
          <p:cNvPr id="335" name="Google Shape;335;p2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13" rIns="91425" bIns="45713" rtlCol="0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30</a:t>
            </a:fld>
            <a:endParaRPr dirty="0"/>
          </a:p>
        </p:txBody>
      </p:sp>
      <p:sp>
        <p:nvSpPr>
          <p:cNvPr id="337" name="Google Shape;337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13" rIns="91425" bIns="45713" rtlCol="0" anchor="ctr" anchorCtr="0">
            <a:normAutofit/>
          </a:bodyPr>
          <a:lstStyle/>
          <a:p>
            <a:pPr>
              <a:buSzPts val="4000"/>
            </a:pPr>
            <a:r>
              <a:rPr lang="en-US"/>
              <a:t>Amended Returns</a:t>
            </a:r>
            <a:endParaRPr dirty="0"/>
          </a:p>
        </p:txBody>
      </p:sp>
      <p:sp>
        <p:nvSpPr>
          <p:cNvPr id="336" name="Google Shape;336;p28"/>
          <p:cNvSpPr txBox="1">
            <a:spLocks noGrp="1"/>
          </p:cNvSpPr>
          <p:nvPr>
            <p:ph type="body" idx="4294967295"/>
          </p:nvPr>
        </p:nvSpPr>
        <p:spPr>
          <a:xfrm>
            <a:off x="1974715" y="1530891"/>
            <a:ext cx="7315200" cy="30178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13" rIns="91425" bIns="45713" rtlCol="0" anchor="t" anchorCtr="0">
            <a:normAutofit/>
          </a:bodyPr>
          <a:lstStyle/>
          <a:p>
            <a:pPr marL="0" indent="0">
              <a:spcBef>
                <a:spcPts val="0"/>
              </a:spcBef>
              <a:buSzPts val="2240"/>
              <a:buNone/>
            </a:pPr>
            <a:endParaRPr dirty="0"/>
          </a:p>
          <a:p>
            <a:pPr marL="0" indent="0">
              <a:buSzPts val="3080"/>
              <a:buNone/>
            </a:pPr>
            <a:r>
              <a:rPr lang="en-US" sz="3300" b="1" dirty="0"/>
              <a:t> Comments ...</a:t>
            </a:r>
            <a:endParaRPr sz="3300" b="1" dirty="0"/>
          </a:p>
          <a:p>
            <a:pPr marL="0" indent="0">
              <a:buSzPts val="3080"/>
              <a:buNone/>
            </a:pPr>
            <a:r>
              <a:rPr lang="en-US" sz="3300" b="1" dirty="0"/>
              <a:t>			                                  Questions?</a:t>
            </a:r>
            <a:endParaRPr dirty="0"/>
          </a:p>
        </p:txBody>
      </p:sp>
      <p:grpSp>
        <p:nvGrpSpPr>
          <p:cNvPr id="7" name="Group 6"/>
          <p:cNvGrpSpPr/>
          <p:nvPr/>
        </p:nvGrpSpPr>
        <p:grpSpPr>
          <a:xfrm>
            <a:off x="45571" y="152399"/>
            <a:ext cx="1021232" cy="1013528"/>
            <a:chOff x="45571" y="152400"/>
            <a:chExt cx="949306" cy="914400"/>
          </a:xfrm>
        </p:grpSpPr>
        <p:sp>
          <p:nvSpPr>
            <p:cNvPr id="8" name="5-Point Star 7"/>
            <p:cNvSpPr/>
            <p:nvPr/>
          </p:nvSpPr>
          <p:spPr>
            <a:xfrm>
              <a:off x="45571" y="152400"/>
              <a:ext cx="949306" cy="914400"/>
            </a:xfrm>
            <a:prstGeom prst="star5">
              <a:avLst>
                <a:gd name="adj" fmla="val 298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solidFill>
                <a:schemeClr val="accent1"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bIns="365760" anchor="ctr" anchorCtr="0"/>
            <a:lstStyle/>
            <a:p>
              <a:pPr algn="ctr" eaLnBrk="1" hangingPunct="1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710" y="336326"/>
              <a:ext cx="9450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Comp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NTTC Training – TY2021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1.  Identify any errors (Quality Review Karen Chambers)</a:t>
            </a:r>
          </a:p>
          <a:p>
            <a:r>
              <a:rPr lang="en-US" dirty="0"/>
              <a:t>2.  Treat the return as if it was 2020 information (because state menus not yet available for </a:t>
            </a:r>
            <a:r>
              <a:rPr lang="en-US" dirty="0" smtClean="0"/>
              <a:t>2021)</a:t>
            </a:r>
            <a:endParaRPr lang="en-US" dirty="0"/>
          </a:p>
          <a:p>
            <a:r>
              <a:rPr lang="en-US" dirty="0"/>
              <a:t>3. Amend the Federal and state returns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to Practice   (NTTC Workbook page 58)</a:t>
            </a:r>
          </a:p>
        </p:txBody>
      </p:sp>
    </p:spTree>
    <p:extLst>
      <p:ext uri="{BB962C8B-B14F-4D97-AF65-F5344CB8AC3E}">
        <p14:creationId xmlns:p14="http://schemas.microsoft.com/office/powerpoint/2010/main" val="235496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NTTC Training – TY2021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702001" y="1252538"/>
            <a:ext cx="5697820" cy="560546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Karen Chambers  - NTTC Workbook – page 58</a:t>
            </a:r>
          </a:p>
        </p:txBody>
      </p:sp>
      <p:sp>
        <p:nvSpPr>
          <p:cNvPr id="7" name="Rectangle 6"/>
          <p:cNvSpPr/>
          <p:nvPr/>
        </p:nvSpPr>
        <p:spPr>
          <a:xfrm>
            <a:off x="7189940" y="1691014"/>
            <a:ext cx="4346531" cy="437158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Take a couple of minutes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Do a Quality Review 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Identify </a:t>
            </a:r>
            <a:r>
              <a:rPr lang="en-US" sz="2800" dirty="0" smtClean="0">
                <a:solidFill>
                  <a:schemeClr val="tx1"/>
                </a:solidFill>
              </a:rPr>
              <a:t>any </a:t>
            </a:r>
            <a:r>
              <a:rPr lang="en-US" sz="2800" dirty="0">
                <a:solidFill>
                  <a:schemeClr val="tx1"/>
                </a:solidFill>
              </a:rPr>
              <a:t>errors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Amend Federal Return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Amend State Return</a:t>
            </a:r>
          </a:p>
        </p:txBody>
      </p:sp>
    </p:spTree>
    <p:extLst>
      <p:ext uri="{BB962C8B-B14F-4D97-AF65-F5344CB8AC3E}">
        <p14:creationId xmlns:p14="http://schemas.microsoft.com/office/powerpoint/2010/main" val="135544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NTTC Training – TY2021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FDC5-7241-4108-B500-04EC5A9C304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 1040-X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77100" y="4762500"/>
            <a:ext cx="339090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050" dirty="0"/>
          </a:p>
        </p:txBody>
      </p:sp>
      <p:pic>
        <p:nvPicPr>
          <p:cNvPr id="7" name="Picture 6" descr="Screen Shot 2020-10-04 at 4.07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427" y="-15240"/>
            <a:ext cx="738505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52625" y="746016"/>
            <a:ext cx="2257425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50" dirty="0"/>
              <a:t>Column A:</a:t>
            </a:r>
          </a:p>
          <a:p>
            <a:r>
              <a:rPr lang="en-US" sz="2550" dirty="0"/>
              <a:t>Original amounts</a:t>
            </a:r>
          </a:p>
          <a:p>
            <a:endParaRPr lang="en-US" sz="2550" dirty="0"/>
          </a:p>
          <a:p>
            <a:r>
              <a:rPr lang="en-US" sz="2550" dirty="0"/>
              <a:t>Column B:</a:t>
            </a:r>
          </a:p>
          <a:p>
            <a:r>
              <a:rPr lang="en-US" sz="2550" dirty="0"/>
              <a:t>Net changes</a:t>
            </a:r>
          </a:p>
          <a:p>
            <a:endParaRPr lang="en-US" sz="2550" dirty="0"/>
          </a:p>
          <a:p>
            <a:r>
              <a:rPr lang="en-US" sz="2550" dirty="0"/>
              <a:t>Column C:</a:t>
            </a:r>
          </a:p>
          <a:p>
            <a:r>
              <a:rPr lang="en-US" sz="2550" dirty="0"/>
              <a:t>Corrected amount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32494" y="3591636"/>
            <a:ext cx="892315" cy="4206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24809" y="3591636"/>
            <a:ext cx="812939" cy="4206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37749" y="3591636"/>
            <a:ext cx="812938" cy="4206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6424583" y="618719"/>
            <a:ext cx="365124" cy="61971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noAutofit/>
          </a:bodyPr>
          <a:lstStyle/>
          <a:p>
            <a:endParaRPr lang="en-US" sz="1050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5571" y="152399"/>
            <a:ext cx="1021232" cy="1013528"/>
            <a:chOff x="45571" y="152400"/>
            <a:chExt cx="949306" cy="914400"/>
          </a:xfrm>
        </p:grpSpPr>
        <p:sp>
          <p:nvSpPr>
            <p:cNvPr id="15" name="5-Point Star 14"/>
            <p:cNvSpPr/>
            <p:nvPr/>
          </p:nvSpPr>
          <p:spPr>
            <a:xfrm>
              <a:off x="45571" y="152400"/>
              <a:ext cx="949306" cy="914400"/>
            </a:xfrm>
            <a:prstGeom prst="star5">
              <a:avLst>
                <a:gd name="adj" fmla="val 298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solidFill>
                <a:schemeClr val="accent1"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bIns="365760" anchor="ctr" anchorCtr="0"/>
            <a:lstStyle/>
            <a:p>
              <a:pPr algn="ctr" eaLnBrk="1" hangingPunct="1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710" y="336326"/>
              <a:ext cx="9450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Comp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7185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NTTC Training – TY2021</a:t>
            </a:r>
          </a:p>
        </p:txBody>
      </p:sp>
      <p:sp>
        <p:nvSpPr>
          <p:cNvPr id="118" name="Google Shape;118;p5"/>
          <p:cNvSpPr txBox="1"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9" name="Google Shape;119;p5"/>
          <p:cNvSpPr txBox="1">
            <a:spLocks noGrp="1"/>
          </p:cNvSpPr>
          <p:nvPr>
            <p:ph type="body" idx="12"/>
          </p:nvPr>
        </p:nvSpPr>
        <p:spPr>
          <a:xfrm>
            <a:off x="2175980" y="1391374"/>
            <a:ext cx="9753600" cy="4797469"/>
          </a:xfrm>
        </p:spPr>
        <p:txBody>
          <a:bodyPr/>
          <a:lstStyle/>
          <a:p>
            <a:r>
              <a:rPr lang="en-US" dirty="0"/>
              <a:t>Something reported incorrectly or omitted from original return</a:t>
            </a:r>
          </a:p>
          <a:p>
            <a:pPr lvl="1"/>
            <a:r>
              <a:rPr lang="en-US" dirty="0"/>
              <a:t>New or corrected information received by taxpayer</a:t>
            </a:r>
          </a:p>
          <a:p>
            <a:pPr lvl="1"/>
            <a:r>
              <a:rPr lang="en-US" dirty="0"/>
              <a:t>Errors (other than math errors that IRS will correct)</a:t>
            </a:r>
          </a:p>
          <a:p>
            <a:r>
              <a:rPr lang="en-US" dirty="0"/>
              <a:t>Missing 2020 credits if IRS failed to correct those AGI related reductions (from subtracting out 2020 UCE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Taxable Social Security or Itemized Deductions</a:t>
            </a:r>
          </a:p>
          <a:p>
            <a:pPr lvl="1"/>
            <a:r>
              <a:rPr lang="en-US" dirty="0" smtClean="0"/>
              <a:t>Credits  (Retirement, CTC, CDCC, EIC, PTC)</a:t>
            </a:r>
            <a:endParaRPr lang="en-US" dirty="0"/>
          </a:p>
        </p:txBody>
      </p:sp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Reasons to Amend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571" y="152399"/>
            <a:ext cx="1021232" cy="1013528"/>
            <a:chOff x="45571" y="152400"/>
            <a:chExt cx="949306" cy="914400"/>
          </a:xfrm>
        </p:grpSpPr>
        <p:sp>
          <p:nvSpPr>
            <p:cNvPr id="7" name="5-Point Star 6"/>
            <p:cNvSpPr/>
            <p:nvPr/>
          </p:nvSpPr>
          <p:spPr>
            <a:xfrm>
              <a:off x="45571" y="152400"/>
              <a:ext cx="949306" cy="914400"/>
            </a:xfrm>
            <a:prstGeom prst="star5">
              <a:avLst>
                <a:gd name="adj" fmla="val 298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solidFill>
                <a:schemeClr val="accent1"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bIns="365760" anchor="ctr" anchorCtr="0"/>
            <a:lstStyle/>
            <a:p>
              <a:pPr algn="ctr" eaLnBrk="1" hangingPunct="1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710" y="336326"/>
              <a:ext cx="9450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Comp</a:t>
              </a:r>
            </a:p>
          </p:txBody>
        </p:sp>
      </p:grpSp>
      <p:pic>
        <p:nvPicPr>
          <p:cNvPr id="3" name="Picture 2" descr="A toy figurine of a female mannequin&#10;&#10;Description automatically generated with low confidence">
            <a:extLst>
              <a:ext uri="{FF2B5EF4-FFF2-40B4-BE49-F238E27FC236}">
                <a16:creationId xmlns:a16="http://schemas.microsoft.com/office/drawing/2014/main" xmlns="" id="{FBD27790-F94B-4871-951D-A1417533E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5929" y="3001992"/>
            <a:ext cx="3374007" cy="3856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>
            <a:spLocks noGrp="1"/>
          </p:cNvSpPr>
          <p:nvPr>
            <p:ph type="ftr" idx="10"/>
          </p:nvPr>
        </p:nvSpPr>
        <p:spPr/>
        <p:txBody>
          <a:bodyPr/>
          <a:lstStyle/>
          <a:p>
            <a:pPr lvl="0"/>
            <a:r>
              <a:rPr lang="en-US"/>
              <a:t>NTTC Training – TY2021</a:t>
            </a:r>
          </a:p>
        </p:txBody>
      </p:sp>
      <p:sp>
        <p:nvSpPr>
          <p:cNvPr id="136" name="Google Shape;136;p7"/>
          <p:cNvSpPr txBox="1"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6</a:t>
            </a:fld>
            <a:endParaRPr lang="en-US"/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12"/>
          </p:nvPr>
        </p:nvSpPr>
        <p:spPr>
          <a:xfrm>
            <a:off x="1278833" y="1761432"/>
            <a:ext cx="9753600" cy="441389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Do not amend return if</a:t>
            </a:r>
          </a:p>
          <a:p>
            <a:pPr lvl="1"/>
            <a:r>
              <a:rPr lang="en-US" dirty="0"/>
              <a:t>Math errors </a:t>
            </a:r>
          </a:p>
          <a:p>
            <a:pPr lvl="2"/>
            <a:r>
              <a:rPr lang="en-US" dirty="0"/>
              <a:t>IRS will correct them and send a notice</a:t>
            </a:r>
          </a:p>
          <a:p>
            <a:pPr lvl="2"/>
            <a:r>
              <a:rPr lang="en-US" dirty="0"/>
              <a:t>IRS is using their math error authority to correct Unemployment Compensation exclusion and APTC forgiveness on TY20 returns</a:t>
            </a:r>
          </a:p>
          <a:p>
            <a:pPr lvl="1"/>
            <a:r>
              <a:rPr lang="en-US" dirty="0"/>
              <a:t>IRS has requested taxpayer provide missing schedules/forms</a:t>
            </a:r>
          </a:p>
          <a:p>
            <a:pPr lvl="2"/>
            <a:r>
              <a:rPr lang="en-US" dirty="0"/>
              <a:t>Taxpayer should respond per notice</a:t>
            </a:r>
          </a:p>
          <a:p>
            <a:pPr lvl="2"/>
            <a:r>
              <a:rPr lang="en-US" dirty="0"/>
              <a:t>Example: If taxpayer did not reconcile APTC they get a letter</a:t>
            </a:r>
          </a:p>
        </p:txBody>
      </p:sp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Do Not Amend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571" y="152399"/>
            <a:ext cx="1021232" cy="1013528"/>
            <a:chOff x="45571" y="152400"/>
            <a:chExt cx="949306" cy="914400"/>
          </a:xfrm>
        </p:grpSpPr>
        <p:sp>
          <p:nvSpPr>
            <p:cNvPr id="7" name="5-Point Star 6"/>
            <p:cNvSpPr/>
            <p:nvPr/>
          </p:nvSpPr>
          <p:spPr>
            <a:xfrm>
              <a:off x="45571" y="152400"/>
              <a:ext cx="949306" cy="914400"/>
            </a:xfrm>
            <a:prstGeom prst="star5">
              <a:avLst>
                <a:gd name="adj" fmla="val 298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solidFill>
                <a:schemeClr val="accent1"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bIns="365760" anchor="ctr" anchorCtr="0"/>
            <a:lstStyle/>
            <a:p>
              <a:pPr algn="ctr" eaLnBrk="1" hangingPunct="1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710" y="336326"/>
              <a:ext cx="9450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Comp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uiExpand="1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1278833" y="1272918"/>
            <a:ext cx="9753600" cy="530324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Review the printed original return for either:</a:t>
            </a:r>
          </a:p>
          <a:p>
            <a:pPr lvl="1"/>
            <a:r>
              <a:rPr lang="en-US" dirty="0"/>
              <a:t>Unemployment Compensation Exclusion (UCE)</a:t>
            </a:r>
          </a:p>
          <a:p>
            <a:pPr lvl="1"/>
            <a:r>
              <a:rPr lang="en-US" dirty="0"/>
              <a:t>Advanced premium tax credit repayment forgiveness (APTC)</a:t>
            </a:r>
          </a:p>
          <a:p>
            <a:r>
              <a:rPr lang="en-US" dirty="0"/>
              <a:t>IRS adjustments made during mid-year will not show on the original E-filed return</a:t>
            </a:r>
          </a:p>
          <a:p>
            <a:pPr lvl="1"/>
            <a:r>
              <a:rPr lang="en-US" dirty="0"/>
              <a:t>Ensure these adjustments are included in TaxSlayer before amending a 2020 return</a:t>
            </a:r>
          </a:p>
          <a:p>
            <a:pPr lvl="1"/>
            <a:r>
              <a:rPr lang="en-US" dirty="0"/>
              <a:t>UCE and APTC adjustments should have been completed by year end </a:t>
            </a:r>
          </a:p>
          <a:p>
            <a:pPr lvl="1"/>
            <a:r>
              <a:rPr lang="en-US" dirty="0"/>
              <a:t>Verify credits (such as EIC) that TP </a:t>
            </a:r>
            <a:r>
              <a:rPr lang="en-US" dirty="0" smtClean="0"/>
              <a:t>is now qualified </a:t>
            </a:r>
            <a:r>
              <a:rPr lang="en-US" dirty="0"/>
              <a:t>for with UCE subtracted from AGI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 When Amending 2020 Returns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571" y="152399"/>
            <a:ext cx="1021232" cy="1013528"/>
            <a:chOff x="45571" y="152400"/>
            <a:chExt cx="949306" cy="914400"/>
          </a:xfrm>
        </p:grpSpPr>
        <p:sp>
          <p:nvSpPr>
            <p:cNvPr id="7" name="5-Point Star 6"/>
            <p:cNvSpPr/>
            <p:nvPr/>
          </p:nvSpPr>
          <p:spPr>
            <a:xfrm>
              <a:off x="45571" y="152400"/>
              <a:ext cx="949306" cy="914400"/>
            </a:xfrm>
            <a:prstGeom prst="star5">
              <a:avLst>
                <a:gd name="adj" fmla="val 298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solidFill>
                <a:schemeClr val="accent1"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bIns="365760" anchor="ctr" anchorCtr="0"/>
            <a:lstStyle/>
            <a:p>
              <a:pPr algn="ctr" eaLnBrk="1" hangingPunct="1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710" y="336326"/>
              <a:ext cx="9450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Comp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006420" y="51762"/>
            <a:ext cx="1145207" cy="1114165"/>
            <a:chOff x="11025609" y="0"/>
            <a:chExt cx="1145207" cy="1143000"/>
          </a:xfrm>
        </p:grpSpPr>
        <p:sp>
          <p:nvSpPr>
            <p:cNvPr id="14" name="5-Point Star 13"/>
            <p:cNvSpPr/>
            <p:nvPr/>
          </p:nvSpPr>
          <p:spPr>
            <a:xfrm>
              <a:off x="11025609" y="0"/>
              <a:ext cx="1145207" cy="1143000"/>
            </a:xfrm>
            <a:prstGeom prst="star5">
              <a:avLst>
                <a:gd name="adj" fmla="val 29898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rgbClr val="C00000">
                  <a:alpha val="9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bIns="365760" anchor="ctr" anchorCtr="0"/>
            <a:lstStyle/>
            <a:p>
              <a:pPr algn="ctr" eaLnBrk="1" hangingPunct="1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025609" y="340668"/>
              <a:ext cx="1145207" cy="473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New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173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 txBox="1"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NTTC Training – TY2021</a:t>
            </a:r>
          </a:p>
        </p:txBody>
      </p:sp>
      <p:sp>
        <p:nvSpPr>
          <p:cNvPr id="154" name="Google Shape;154;p9"/>
          <p:cNvSpPr txBox="1"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55" name="Google Shape;155;p9"/>
          <p:cNvSpPr txBox="1">
            <a:spLocks noGrp="1"/>
          </p:cNvSpPr>
          <p:nvPr>
            <p:ph type="body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If original return recently filed</a:t>
            </a:r>
          </a:p>
          <a:p>
            <a:pPr lvl="1"/>
            <a:r>
              <a:rPr lang="en-US" dirty="0"/>
              <a:t>Wait until IRS processes original return before submitting amended return</a:t>
            </a:r>
          </a:p>
          <a:p>
            <a:pPr lvl="1"/>
            <a:r>
              <a:rPr lang="en-US" dirty="0"/>
              <a:t>Except file by April 15 if balance due to avoid interest due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56" name="Google Shape;156;p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Amending in TaxSlayer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571" y="152399"/>
            <a:ext cx="1021232" cy="1013528"/>
            <a:chOff x="45571" y="152400"/>
            <a:chExt cx="949306" cy="914400"/>
          </a:xfrm>
        </p:grpSpPr>
        <p:sp>
          <p:nvSpPr>
            <p:cNvPr id="10" name="5-Point Star 9"/>
            <p:cNvSpPr/>
            <p:nvPr/>
          </p:nvSpPr>
          <p:spPr>
            <a:xfrm>
              <a:off x="45571" y="152400"/>
              <a:ext cx="949306" cy="914400"/>
            </a:xfrm>
            <a:prstGeom prst="star5">
              <a:avLst>
                <a:gd name="adj" fmla="val 298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solidFill>
                <a:schemeClr val="accent1"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bIns="365760" anchor="ctr" anchorCtr="0"/>
            <a:lstStyle/>
            <a:p>
              <a:pPr algn="ctr" eaLnBrk="1" hangingPunct="1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710" y="336326"/>
              <a:ext cx="9450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Comp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Steps 1 – 5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Amending in TaxSlayer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571" y="152399"/>
            <a:ext cx="1021232" cy="1013528"/>
            <a:chOff x="45571" y="152400"/>
            <a:chExt cx="949306" cy="914400"/>
          </a:xfrm>
        </p:grpSpPr>
        <p:sp>
          <p:nvSpPr>
            <p:cNvPr id="7" name="5-Point Star 6"/>
            <p:cNvSpPr/>
            <p:nvPr/>
          </p:nvSpPr>
          <p:spPr>
            <a:xfrm>
              <a:off x="45571" y="152400"/>
              <a:ext cx="949306" cy="914400"/>
            </a:xfrm>
            <a:prstGeom prst="star5">
              <a:avLst>
                <a:gd name="adj" fmla="val 298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solidFill>
                <a:schemeClr val="accent1"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82880" bIns="365760" anchor="ctr" anchorCtr="0"/>
            <a:lstStyle/>
            <a:p>
              <a:pPr algn="ctr" eaLnBrk="1" hangingPunct="1"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710" y="336326"/>
              <a:ext cx="9450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Comp</a:t>
              </a:r>
            </a:p>
          </p:txBody>
        </p:sp>
      </p:grpSp>
      <p:pic>
        <p:nvPicPr>
          <p:cNvPr id="3" name="Picture 2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0FD34589-8A7A-435D-BAFE-1B81092BE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408" y="2237954"/>
            <a:ext cx="6014592" cy="432674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RPF PPTX Template W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>
              <a:lumMod val="75000"/>
            </a:schemeClr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ARPF PPTX Template Wide v3.potx" id="{09A11800-1FAA-4462-9884-8560C81008AD}" vid="{C6F55885-FEB7-4C60-8FC5-DEB160FF1D6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AARPF PPTX Template Widescreen</Template>
  <TotalTime>0</TotalTime>
  <Words>1425</Words>
  <Application>Microsoft Office PowerPoint</Application>
  <PresentationFormat>Widescreen</PresentationFormat>
  <Paragraphs>274</Paragraphs>
  <Slides>32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Wingdings</vt:lpstr>
      <vt:lpstr>AARPF PPTX Template Wide</vt:lpstr>
      <vt:lpstr>Amended Returns</vt:lpstr>
      <vt:lpstr>Message to Idaho Tax Aide Counselors</vt:lpstr>
      <vt:lpstr>Amended Returns</vt:lpstr>
      <vt:lpstr>Form 1040-X</vt:lpstr>
      <vt:lpstr>Reasons to Amend</vt:lpstr>
      <vt:lpstr>Do Not Amend</vt:lpstr>
      <vt:lpstr>Caution When Amending 2020 Returns</vt:lpstr>
      <vt:lpstr>Amending in TaxSlayer</vt:lpstr>
      <vt:lpstr>Amending in TaxSlayer</vt:lpstr>
      <vt:lpstr>TaxSlayer  Amended Tax Return Menu</vt:lpstr>
      <vt:lpstr>Amending in TaxSlayer:  (My method)</vt:lpstr>
      <vt:lpstr>Amending in TaxSlayer:  (my method)</vt:lpstr>
      <vt:lpstr>Amending in TaxSlayer: (my method)</vt:lpstr>
      <vt:lpstr>      Form 1040-X</vt:lpstr>
      <vt:lpstr>Amending in TaxSlayer:</vt:lpstr>
      <vt:lpstr>Amending in TaxSlayer:</vt:lpstr>
      <vt:lpstr>Print Form 1040-X</vt:lpstr>
      <vt:lpstr>Amending in TaxSlayer</vt:lpstr>
      <vt:lpstr>Amending in TaxSlayer—Explanations </vt:lpstr>
      <vt:lpstr>Amending in TaxSlayer:</vt:lpstr>
      <vt:lpstr>Amending the Idaho Return  (Summary)</vt:lpstr>
      <vt:lpstr>Amending the Idaho Return  (once)</vt:lpstr>
      <vt:lpstr>Amending the Idaho Return  (twice)</vt:lpstr>
      <vt:lpstr>Amending the Idaho Return  (thrice)</vt:lpstr>
      <vt:lpstr>Amending the Idaho Return  (at last)</vt:lpstr>
      <vt:lpstr>Step 6: Printing Amended Return</vt:lpstr>
      <vt:lpstr>Where do you send federal amended returns?</vt:lpstr>
      <vt:lpstr>Finding Correct Address for Idaho Amended Returns</vt:lpstr>
      <vt:lpstr>Statute of Limitations – Refund</vt:lpstr>
      <vt:lpstr>Amended Returns</vt:lpstr>
      <vt:lpstr>Time to Practice   (NTTC Workbook page 58)</vt:lpstr>
      <vt:lpstr>Karen Chambers  - NTTC Workbook – page 58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2020-11-03T17:36:42Z</dcterms:created>
  <dcterms:modified xsi:type="dcterms:W3CDTF">2021-12-10T15:41:36Z</dcterms:modified>
</cp:coreProperties>
</file>