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5466" r:id="rId1"/>
  </p:sldMasterIdLst>
  <p:notesMasterIdLst>
    <p:notesMasterId r:id="rId70"/>
  </p:notesMasterIdLst>
  <p:handoutMasterIdLst>
    <p:handoutMasterId r:id="rId71"/>
  </p:handoutMasterIdLst>
  <p:sldIdLst>
    <p:sldId id="514" r:id="rId2"/>
    <p:sldId id="519" r:id="rId3"/>
    <p:sldId id="506" r:id="rId4"/>
    <p:sldId id="406" r:id="rId5"/>
    <p:sldId id="513" r:id="rId6"/>
    <p:sldId id="507" r:id="rId7"/>
    <p:sldId id="256" r:id="rId8"/>
    <p:sldId id="374" r:id="rId9"/>
    <p:sldId id="452" r:id="rId10"/>
    <p:sldId id="512" r:id="rId11"/>
    <p:sldId id="457" r:id="rId12"/>
    <p:sldId id="379" r:id="rId13"/>
    <p:sldId id="375" r:id="rId14"/>
    <p:sldId id="376" r:id="rId15"/>
    <p:sldId id="458" r:id="rId16"/>
    <p:sldId id="459" r:id="rId17"/>
    <p:sldId id="501" r:id="rId18"/>
    <p:sldId id="504" r:id="rId19"/>
    <p:sldId id="454" r:id="rId20"/>
    <p:sldId id="358" r:id="rId21"/>
    <p:sldId id="343" r:id="rId22"/>
    <p:sldId id="461" r:id="rId23"/>
    <p:sldId id="368" r:id="rId24"/>
    <p:sldId id="520" r:id="rId25"/>
    <p:sldId id="516" r:id="rId26"/>
    <p:sldId id="408" r:id="rId27"/>
    <p:sldId id="508" r:id="rId28"/>
    <p:sldId id="473" r:id="rId29"/>
    <p:sldId id="474" r:id="rId30"/>
    <p:sldId id="486" r:id="rId31"/>
    <p:sldId id="477" r:id="rId32"/>
    <p:sldId id="480" r:id="rId33"/>
    <p:sldId id="488" r:id="rId34"/>
    <p:sldId id="515" r:id="rId35"/>
    <p:sldId id="498" r:id="rId36"/>
    <p:sldId id="497" r:id="rId37"/>
    <p:sldId id="483" r:id="rId38"/>
    <p:sldId id="462" r:id="rId39"/>
    <p:sldId id="476" r:id="rId40"/>
    <p:sldId id="464" r:id="rId41"/>
    <p:sldId id="465" r:id="rId42"/>
    <p:sldId id="468" r:id="rId43"/>
    <p:sldId id="469" r:id="rId44"/>
    <p:sldId id="479" r:id="rId45"/>
    <p:sldId id="495" r:id="rId46"/>
    <p:sldId id="414" r:id="rId47"/>
    <p:sldId id="415" r:id="rId48"/>
    <p:sldId id="416" r:id="rId49"/>
    <p:sldId id="420" r:id="rId50"/>
    <p:sldId id="421" r:id="rId51"/>
    <p:sldId id="422" r:id="rId52"/>
    <p:sldId id="424" r:id="rId53"/>
    <p:sldId id="425" r:id="rId54"/>
    <p:sldId id="427" r:id="rId55"/>
    <p:sldId id="428" r:id="rId56"/>
    <p:sldId id="429" r:id="rId57"/>
    <p:sldId id="430" r:id="rId58"/>
    <p:sldId id="431" r:id="rId59"/>
    <p:sldId id="433" r:id="rId60"/>
    <p:sldId id="434" r:id="rId61"/>
    <p:sldId id="436" r:id="rId62"/>
    <p:sldId id="437" r:id="rId63"/>
    <p:sldId id="438" r:id="rId64"/>
    <p:sldId id="442" r:id="rId65"/>
    <p:sldId id="443" r:id="rId66"/>
    <p:sldId id="503" r:id="rId67"/>
    <p:sldId id="448" r:id="rId68"/>
    <p:sldId id="502" r:id="rId6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96"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2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00"/>
    <a:srgbClr val="67202F"/>
    <a:srgbClr val="FFFF99"/>
    <a:srgbClr val="FFFF00"/>
    <a:srgbClr val="996633"/>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33" autoAdjust="0"/>
    <p:restoredTop sz="75603" autoAdjust="0"/>
  </p:normalViewPr>
  <p:slideViewPr>
    <p:cSldViewPr>
      <p:cViewPr varScale="1">
        <p:scale>
          <a:sx n="47" d="100"/>
          <a:sy n="47" d="100"/>
        </p:scale>
        <p:origin x="500" y="52"/>
      </p:cViewPr>
      <p:guideLst>
        <p:guide orient="horz" pos="1296"/>
        <p:guide pos="3840"/>
      </p:guideLst>
    </p:cSldViewPr>
  </p:slideViewPr>
  <p:notesTextViewPr>
    <p:cViewPr>
      <p:scale>
        <a:sx n="130" d="100"/>
        <a:sy n="130" d="100"/>
      </p:scale>
      <p:origin x="0" y="0"/>
    </p:cViewPr>
  </p:notesTextViewPr>
  <p:sorterViewPr>
    <p:cViewPr varScale="1">
      <p:scale>
        <a:sx n="100" d="100"/>
        <a:sy n="100" d="100"/>
      </p:scale>
      <p:origin x="0" y="0"/>
    </p:cViewPr>
  </p:sorterViewPr>
  <p:notesViewPr>
    <p:cSldViewPr>
      <p:cViewPr varScale="1">
        <p:scale>
          <a:sx n="86" d="100"/>
          <a:sy n="86" d="100"/>
        </p:scale>
        <p:origin x="3030" y="90"/>
      </p:cViewPr>
      <p:guideLst>
        <p:guide orient="horz" pos="2932"/>
        <p:guide pos="222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F254EA-D880-45C6-90B8-96ACEDD1C658}" type="doc">
      <dgm:prSet loTypeId="urn:microsoft.com/office/officeart/2005/8/layout/default" loCatId="list" qsTypeId="urn:microsoft.com/office/officeart/2005/8/quickstyle/simple2" qsCatId="simple" csTypeId="urn:microsoft.com/office/officeart/2005/8/colors/accent2_2" csCatId="accent2" phldr="1"/>
      <dgm:spPr/>
      <dgm:t>
        <a:bodyPr/>
        <a:lstStyle/>
        <a:p>
          <a:endParaRPr lang="en-US"/>
        </a:p>
      </dgm:t>
    </dgm:pt>
    <dgm:pt modelId="{CF3C732D-492E-45EE-BF45-2FC458C7B5BC}">
      <dgm:prSet/>
      <dgm:spPr>
        <a:solidFill>
          <a:srgbClr val="C00000"/>
        </a:solidFill>
        <a:ln>
          <a:solidFill>
            <a:srgbClr val="C00000"/>
          </a:solidFill>
        </a:ln>
      </dgm:spPr>
      <dgm:t>
        <a:bodyPr/>
        <a:lstStyle/>
        <a:p>
          <a:r>
            <a:rPr lang="en-US" b="1" dirty="0"/>
            <a:t>Summary of the </a:t>
          </a:r>
          <a:r>
            <a:rPr lang="en-US" b="1" dirty="0" smtClean="0"/>
            <a:t>Terry modified Baldwin </a:t>
          </a:r>
          <a:r>
            <a:rPr lang="en-US" b="1" dirty="0"/>
            <a:t>Scenario</a:t>
          </a:r>
        </a:p>
      </dgm:t>
    </dgm:pt>
    <dgm:pt modelId="{E1886C75-1B50-4C70-911E-DE71E7BDFCF2}" type="parTrans" cxnId="{06FB08C3-AAB1-4AA0-8E66-9D2A6EEC4580}">
      <dgm:prSet/>
      <dgm:spPr/>
      <dgm:t>
        <a:bodyPr/>
        <a:lstStyle/>
        <a:p>
          <a:endParaRPr lang="en-US"/>
        </a:p>
      </dgm:t>
    </dgm:pt>
    <dgm:pt modelId="{9DDECAC3-4633-4934-ACF8-87B76538F82A}" type="sibTrans" cxnId="{06FB08C3-AAB1-4AA0-8E66-9D2A6EEC4580}">
      <dgm:prSet/>
      <dgm:spPr/>
      <dgm:t>
        <a:bodyPr/>
        <a:lstStyle/>
        <a:p>
          <a:endParaRPr lang="en-US"/>
        </a:p>
      </dgm:t>
    </dgm:pt>
    <dgm:pt modelId="{70B9A183-0761-4C0D-AE7F-B472872AD106}">
      <dgm:prSet custT="1"/>
      <dgm:spPr>
        <a:solidFill>
          <a:srgbClr val="C00000"/>
        </a:solidFill>
        <a:ln>
          <a:solidFill>
            <a:srgbClr val="C00000"/>
          </a:solidFill>
        </a:ln>
      </dgm:spPr>
      <dgm:t>
        <a:bodyPr/>
        <a:lstStyle/>
        <a:p>
          <a:pPr>
            <a:tabLst>
              <a:tab pos="349250" algn="l"/>
            </a:tabLst>
          </a:pPr>
          <a:r>
            <a:rPr lang="en-US" sz="2700" b="1" dirty="0" smtClean="0"/>
            <a:t>Terry (widowed in 2016) has a  daughter - Amy Harris - who lives w/ him  &gt;1/2 year</a:t>
          </a:r>
          <a:endParaRPr lang="en-US" sz="2700" b="1" dirty="0">
            <a:solidFill>
              <a:schemeClr val="tx2"/>
            </a:solidFill>
          </a:endParaRPr>
        </a:p>
      </dgm:t>
    </dgm:pt>
    <dgm:pt modelId="{40CA1EDD-627A-4E6A-BDB6-2CAB9D55A4D2}" type="parTrans" cxnId="{6B46B13B-FDEB-4BC0-86BC-43638835CBD4}">
      <dgm:prSet/>
      <dgm:spPr/>
      <dgm:t>
        <a:bodyPr/>
        <a:lstStyle/>
        <a:p>
          <a:endParaRPr lang="en-US"/>
        </a:p>
      </dgm:t>
    </dgm:pt>
    <dgm:pt modelId="{72C00E19-B937-481E-9F6A-B9F98657BEA2}" type="sibTrans" cxnId="{6B46B13B-FDEB-4BC0-86BC-43638835CBD4}">
      <dgm:prSet/>
      <dgm:spPr/>
      <dgm:t>
        <a:bodyPr/>
        <a:lstStyle/>
        <a:p>
          <a:endParaRPr lang="en-US"/>
        </a:p>
      </dgm:t>
    </dgm:pt>
    <dgm:pt modelId="{343C3194-F199-4173-AE0C-5FBD7E0C403A}">
      <dgm:prSet custT="1"/>
      <dgm:spPr>
        <a:solidFill>
          <a:srgbClr val="C00000"/>
        </a:solidFill>
        <a:ln>
          <a:solidFill>
            <a:srgbClr val="C00000"/>
          </a:solidFill>
        </a:ln>
      </dgm:spPr>
      <dgm:t>
        <a:bodyPr/>
        <a:lstStyle/>
        <a:p>
          <a:pPr algn="ctr"/>
          <a:r>
            <a:rPr lang="en-US" sz="2500" b="1" dirty="0" smtClean="0"/>
            <a:t>Amy, age 20, has wages of $10K  from Montana as a ski instructor</a:t>
          </a:r>
        </a:p>
        <a:p>
          <a:pPr algn="ctr"/>
          <a:r>
            <a:rPr lang="en-US" sz="2500" b="1" dirty="0" smtClean="0"/>
            <a:t>Was dependent in 2019 with $11K  income</a:t>
          </a:r>
        </a:p>
        <a:p>
          <a:pPr algn="l"/>
          <a:endParaRPr lang="en-US" sz="2400" b="1" dirty="0"/>
        </a:p>
      </dgm:t>
    </dgm:pt>
    <dgm:pt modelId="{BE8CC434-126A-4027-95D9-FF59F86B605B}" type="parTrans" cxnId="{0C98654D-BC9C-43CD-B61E-AAD08C5F3B41}">
      <dgm:prSet/>
      <dgm:spPr/>
      <dgm:t>
        <a:bodyPr/>
        <a:lstStyle/>
        <a:p>
          <a:endParaRPr lang="en-US"/>
        </a:p>
      </dgm:t>
    </dgm:pt>
    <dgm:pt modelId="{B06BE6C4-73ED-428B-88FB-9DBCB57651FD}" type="sibTrans" cxnId="{0C98654D-BC9C-43CD-B61E-AAD08C5F3B41}">
      <dgm:prSet/>
      <dgm:spPr/>
      <dgm:t>
        <a:bodyPr/>
        <a:lstStyle/>
        <a:p>
          <a:endParaRPr lang="en-US"/>
        </a:p>
      </dgm:t>
    </dgm:pt>
    <dgm:pt modelId="{C941B8CD-454A-4799-A03E-7FBCB67ED470}">
      <dgm:prSet custT="1"/>
      <dgm:spPr>
        <a:solidFill>
          <a:srgbClr val="C00000"/>
        </a:solidFill>
        <a:ln>
          <a:solidFill>
            <a:srgbClr val="C00000"/>
          </a:solidFill>
        </a:ln>
      </dgm:spPr>
      <dgm:t>
        <a:bodyPr/>
        <a:lstStyle/>
        <a:p>
          <a:pPr algn="ctr"/>
          <a:r>
            <a:rPr lang="en-US" sz="2500" b="1" dirty="0" smtClean="0"/>
            <a:t>Terry - Self Employed w/ </a:t>
          </a:r>
          <a:r>
            <a:rPr lang="en-US" sz="2400" b="1" dirty="0" smtClean="0"/>
            <a:t>2 NEC forms ($3.3K &amp; </a:t>
          </a:r>
          <a:r>
            <a:rPr lang="en-US" sz="2500" b="1" dirty="0" smtClean="0"/>
            <a:t>$5.5K) and cash income of </a:t>
          </a:r>
          <a:r>
            <a:rPr lang="en-US" sz="2400" b="1" dirty="0" smtClean="0"/>
            <a:t>$30,675</a:t>
          </a:r>
        </a:p>
        <a:p>
          <a:pPr algn="ctr"/>
          <a:r>
            <a:rPr lang="en-US" sz="2400" b="1" dirty="0" smtClean="0"/>
            <a:t>Received $2800 EIP in 2021</a:t>
          </a:r>
          <a:endParaRPr lang="en-US" sz="2400" b="1" dirty="0"/>
        </a:p>
      </dgm:t>
    </dgm:pt>
    <dgm:pt modelId="{CF89ADF6-5AC3-4DE6-AF7D-8C646ADAD733}" type="parTrans" cxnId="{BA483910-DFAF-48BA-96AE-879C24308DB4}">
      <dgm:prSet/>
      <dgm:spPr/>
      <dgm:t>
        <a:bodyPr/>
        <a:lstStyle/>
        <a:p>
          <a:endParaRPr lang="en-US"/>
        </a:p>
      </dgm:t>
    </dgm:pt>
    <dgm:pt modelId="{80246B4F-FF11-4CB9-BE8C-2477D88B7F07}" type="sibTrans" cxnId="{BA483910-DFAF-48BA-96AE-879C24308DB4}">
      <dgm:prSet/>
      <dgm:spPr/>
      <dgm:t>
        <a:bodyPr/>
        <a:lstStyle/>
        <a:p>
          <a:endParaRPr lang="en-US"/>
        </a:p>
      </dgm:t>
    </dgm:pt>
    <dgm:pt modelId="{C4716ABC-A78C-48CC-AC55-3B8BE42DC8AD}">
      <dgm:prSet/>
      <dgm:spPr>
        <a:solidFill>
          <a:srgbClr val="C00000"/>
        </a:solidFill>
        <a:ln>
          <a:solidFill>
            <a:srgbClr val="C00000"/>
          </a:solidFill>
        </a:ln>
      </dgm:spPr>
      <dgm:t>
        <a:bodyPr/>
        <a:lstStyle/>
        <a:p>
          <a:r>
            <a:rPr lang="en-US" b="1" dirty="0" smtClean="0"/>
            <a:t>Is Terry entitled to EIC?</a:t>
          </a:r>
        </a:p>
        <a:p>
          <a:r>
            <a:rPr lang="en-US" b="1" dirty="0" smtClean="0"/>
            <a:t>What if  Terry’s income was lower?</a:t>
          </a:r>
        </a:p>
        <a:p>
          <a:r>
            <a:rPr lang="en-US" b="1" dirty="0" smtClean="0"/>
            <a:t>What if Terry was &gt; </a:t>
          </a:r>
          <a:r>
            <a:rPr lang="en-US" b="1" smtClean="0"/>
            <a:t>age 65?  </a:t>
          </a:r>
          <a:endParaRPr lang="en-US" b="1" dirty="0">
            <a:solidFill>
              <a:schemeClr val="tx2"/>
            </a:solidFill>
          </a:endParaRPr>
        </a:p>
      </dgm:t>
    </dgm:pt>
    <dgm:pt modelId="{A12CC01E-C629-404D-97EA-6BB7610BF8A1}" type="parTrans" cxnId="{258ED95C-C527-404B-893B-2D9E7D536E61}">
      <dgm:prSet/>
      <dgm:spPr/>
      <dgm:t>
        <a:bodyPr/>
        <a:lstStyle/>
        <a:p>
          <a:endParaRPr lang="en-US"/>
        </a:p>
      </dgm:t>
    </dgm:pt>
    <dgm:pt modelId="{819593AB-6C3F-4E71-A49F-17D569470DCB}" type="sibTrans" cxnId="{258ED95C-C527-404B-893B-2D9E7D536E61}">
      <dgm:prSet/>
      <dgm:spPr/>
      <dgm:t>
        <a:bodyPr/>
        <a:lstStyle/>
        <a:p>
          <a:endParaRPr lang="en-US"/>
        </a:p>
      </dgm:t>
    </dgm:pt>
    <dgm:pt modelId="{8DB67579-1E11-41CD-A7F1-50B068C63735}">
      <dgm:prSet/>
      <dgm:spPr>
        <a:solidFill>
          <a:srgbClr val="C00000"/>
        </a:solidFill>
        <a:ln>
          <a:solidFill>
            <a:srgbClr val="C00000"/>
          </a:solidFill>
        </a:ln>
      </dgm:spPr>
      <dgm:t>
        <a:bodyPr/>
        <a:lstStyle/>
        <a:p>
          <a:r>
            <a:rPr lang="en-US" b="1" dirty="0" smtClean="0"/>
            <a:t>Does Amy have a filing requirement?</a:t>
          </a:r>
        </a:p>
        <a:p>
          <a:r>
            <a:rPr lang="en-US" b="1" dirty="0" smtClean="0"/>
            <a:t>Should Amy file a state or federal tax return?</a:t>
          </a:r>
          <a:endParaRPr lang="en-US" b="1" dirty="0"/>
        </a:p>
      </dgm:t>
    </dgm:pt>
    <dgm:pt modelId="{9D78C8A1-C93F-40DB-B63B-E572B82A23BD}" type="parTrans" cxnId="{52568EC7-8BCC-4129-BBBE-B577FF9AD5F3}">
      <dgm:prSet/>
      <dgm:spPr/>
      <dgm:t>
        <a:bodyPr/>
        <a:lstStyle/>
        <a:p>
          <a:endParaRPr lang="en-US"/>
        </a:p>
      </dgm:t>
    </dgm:pt>
    <dgm:pt modelId="{0547435F-4B10-41EE-9124-E571846E0B7B}" type="sibTrans" cxnId="{52568EC7-8BCC-4129-BBBE-B577FF9AD5F3}">
      <dgm:prSet/>
      <dgm:spPr/>
      <dgm:t>
        <a:bodyPr/>
        <a:lstStyle/>
        <a:p>
          <a:endParaRPr lang="en-US"/>
        </a:p>
      </dgm:t>
    </dgm:pt>
    <dgm:pt modelId="{48D2D152-B331-44CD-8D7F-167F6C8964D3}" type="pres">
      <dgm:prSet presAssocID="{FDF254EA-D880-45C6-90B8-96ACEDD1C658}" presName="diagram" presStyleCnt="0">
        <dgm:presLayoutVars>
          <dgm:dir/>
          <dgm:resizeHandles val="exact"/>
        </dgm:presLayoutVars>
      </dgm:prSet>
      <dgm:spPr/>
      <dgm:t>
        <a:bodyPr/>
        <a:lstStyle/>
        <a:p>
          <a:endParaRPr lang="en-US"/>
        </a:p>
      </dgm:t>
    </dgm:pt>
    <dgm:pt modelId="{0516E2B5-501B-4252-B150-AD8EEFC06EE3}" type="pres">
      <dgm:prSet presAssocID="{CF3C732D-492E-45EE-BF45-2FC458C7B5BC}" presName="node" presStyleLbl="node1" presStyleIdx="0" presStyleCnt="6" custScaleX="106573" custScaleY="120202">
        <dgm:presLayoutVars>
          <dgm:bulletEnabled val="1"/>
        </dgm:presLayoutVars>
      </dgm:prSet>
      <dgm:spPr/>
      <dgm:t>
        <a:bodyPr/>
        <a:lstStyle/>
        <a:p>
          <a:endParaRPr lang="en-US"/>
        </a:p>
      </dgm:t>
    </dgm:pt>
    <dgm:pt modelId="{B1BDDB58-D3C9-4852-8244-0F3922B6EB64}" type="pres">
      <dgm:prSet presAssocID="{9DDECAC3-4633-4934-ACF8-87B76538F82A}" presName="sibTrans" presStyleCnt="0"/>
      <dgm:spPr/>
    </dgm:pt>
    <dgm:pt modelId="{6554AD0D-0579-4CDD-A639-992A9BB5BAE9}" type="pres">
      <dgm:prSet presAssocID="{70B9A183-0761-4C0D-AE7F-B472872AD106}" presName="node" presStyleLbl="node1" presStyleIdx="1" presStyleCnt="6" custScaleY="120202">
        <dgm:presLayoutVars>
          <dgm:bulletEnabled val="1"/>
        </dgm:presLayoutVars>
      </dgm:prSet>
      <dgm:spPr/>
      <dgm:t>
        <a:bodyPr/>
        <a:lstStyle/>
        <a:p>
          <a:endParaRPr lang="en-US"/>
        </a:p>
      </dgm:t>
    </dgm:pt>
    <dgm:pt modelId="{05507516-F11A-4990-8F8A-0A5611B79BB3}" type="pres">
      <dgm:prSet presAssocID="{72C00E19-B937-481E-9F6A-B9F98657BEA2}" presName="sibTrans" presStyleCnt="0"/>
      <dgm:spPr/>
    </dgm:pt>
    <dgm:pt modelId="{1810D3D8-C60A-4790-864C-9A197677429A}" type="pres">
      <dgm:prSet presAssocID="{343C3194-F199-4173-AE0C-5FBD7E0C403A}" presName="node" presStyleLbl="node1" presStyleIdx="2" presStyleCnt="6" custScaleY="120202">
        <dgm:presLayoutVars>
          <dgm:bulletEnabled val="1"/>
        </dgm:presLayoutVars>
      </dgm:prSet>
      <dgm:spPr/>
      <dgm:t>
        <a:bodyPr/>
        <a:lstStyle/>
        <a:p>
          <a:endParaRPr lang="en-US"/>
        </a:p>
      </dgm:t>
    </dgm:pt>
    <dgm:pt modelId="{9377EF48-0519-4E40-A4F4-716D2A272F54}" type="pres">
      <dgm:prSet presAssocID="{B06BE6C4-73ED-428B-88FB-9DBCB57651FD}" presName="sibTrans" presStyleCnt="0"/>
      <dgm:spPr/>
    </dgm:pt>
    <dgm:pt modelId="{D741A7A3-F1D7-4688-93DF-B07CF7E74F6F}" type="pres">
      <dgm:prSet presAssocID="{C941B8CD-454A-4799-A03E-7FBCB67ED470}" presName="node" presStyleLbl="node1" presStyleIdx="3" presStyleCnt="6" custScaleX="107611" custScaleY="125727" custLinFactNeighborX="1057" custLinFactNeighborY="7042">
        <dgm:presLayoutVars>
          <dgm:bulletEnabled val="1"/>
        </dgm:presLayoutVars>
      </dgm:prSet>
      <dgm:spPr/>
      <dgm:t>
        <a:bodyPr/>
        <a:lstStyle/>
        <a:p>
          <a:endParaRPr lang="en-US"/>
        </a:p>
      </dgm:t>
    </dgm:pt>
    <dgm:pt modelId="{B7644791-65BA-4F8F-80B1-0A5B3214157C}" type="pres">
      <dgm:prSet presAssocID="{80246B4F-FF11-4CB9-BE8C-2477D88B7F07}" presName="sibTrans" presStyleCnt="0"/>
      <dgm:spPr/>
    </dgm:pt>
    <dgm:pt modelId="{98026D4A-0BFD-4D7A-A68F-0642AEE672D6}" type="pres">
      <dgm:prSet presAssocID="{C4716ABC-A78C-48CC-AC55-3B8BE42DC8AD}" presName="node" presStyleLbl="node1" presStyleIdx="4" presStyleCnt="6" custScaleX="104966" custScaleY="128089" custLinFactNeighborX="84" custLinFactNeighborY="11107">
        <dgm:presLayoutVars>
          <dgm:bulletEnabled val="1"/>
        </dgm:presLayoutVars>
      </dgm:prSet>
      <dgm:spPr/>
      <dgm:t>
        <a:bodyPr/>
        <a:lstStyle/>
        <a:p>
          <a:endParaRPr lang="en-US"/>
        </a:p>
      </dgm:t>
    </dgm:pt>
    <dgm:pt modelId="{5591586A-F4E0-4724-9F49-98529B0DDAEB}" type="pres">
      <dgm:prSet presAssocID="{819593AB-6C3F-4E71-A49F-17D569470DCB}" presName="sibTrans" presStyleCnt="0"/>
      <dgm:spPr/>
    </dgm:pt>
    <dgm:pt modelId="{A90B1AC7-8E4B-4D84-A5D4-414F26E1CA85}" type="pres">
      <dgm:prSet presAssocID="{8DB67579-1E11-41CD-A7F1-50B068C63735}" presName="node" presStyleLbl="node1" presStyleIdx="5" presStyleCnt="6" custScaleX="106283" custScaleY="130787" custLinFactNeighborX="-1728" custLinFactNeighborY="9572">
        <dgm:presLayoutVars>
          <dgm:bulletEnabled val="1"/>
        </dgm:presLayoutVars>
      </dgm:prSet>
      <dgm:spPr/>
      <dgm:t>
        <a:bodyPr/>
        <a:lstStyle/>
        <a:p>
          <a:endParaRPr lang="en-US"/>
        </a:p>
      </dgm:t>
    </dgm:pt>
  </dgm:ptLst>
  <dgm:cxnLst>
    <dgm:cxn modelId="{0C98654D-BC9C-43CD-B61E-AAD08C5F3B41}" srcId="{FDF254EA-D880-45C6-90B8-96ACEDD1C658}" destId="{343C3194-F199-4173-AE0C-5FBD7E0C403A}" srcOrd="2" destOrd="0" parTransId="{BE8CC434-126A-4027-95D9-FF59F86B605B}" sibTransId="{B06BE6C4-73ED-428B-88FB-9DBCB57651FD}"/>
    <dgm:cxn modelId="{0EEC5419-5116-43E5-91C9-AB0B32F95AEE}" type="presOf" srcId="{8DB67579-1E11-41CD-A7F1-50B068C63735}" destId="{A90B1AC7-8E4B-4D84-A5D4-414F26E1CA85}" srcOrd="0" destOrd="0" presId="urn:microsoft.com/office/officeart/2005/8/layout/default"/>
    <dgm:cxn modelId="{06172BD8-FBE0-41EA-A60D-27ADC95C8916}" type="presOf" srcId="{CF3C732D-492E-45EE-BF45-2FC458C7B5BC}" destId="{0516E2B5-501B-4252-B150-AD8EEFC06EE3}" srcOrd="0" destOrd="0" presId="urn:microsoft.com/office/officeart/2005/8/layout/default"/>
    <dgm:cxn modelId="{7AD48845-BAC4-481E-9ED6-6550A44F7816}" type="presOf" srcId="{C941B8CD-454A-4799-A03E-7FBCB67ED470}" destId="{D741A7A3-F1D7-4688-93DF-B07CF7E74F6F}" srcOrd="0" destOrd="0" presId="urn:microsoft.com/office/officeart/2005/8/layout/default"/>
    <dgm:cxn modelId="{258ED95C-C527-404B-893B-2D9E7D536E61}" srcId="{FDF254EA-D880-45C6-90B8-96ACEDD1C658}" destId="{C4716ABC-A78C-48CC-AC55-3B8BE42DC8AD}" srcOrd="4" destOrd="0" parTransId="{A12CC01E-C629-404D-97EA-6BB7610BF8A1}" sibTransId="{819593AB-6C3F-4E71-A49F-17D569470DCB}"/>
    <dgm:cxn modelId="{CF9714CE-0290-4137-8FE2-70281E227C95}" type="presOf" srcId="{C4716ABC-A78C-48CC-AC55-3B8BE42DC8AD}" destId="{98026D4A-0BFD-4D7A-A68F-0642AEE672D6}" srcOrd="0" destOrd="0" presId="urn:microsoft.com/office/officeart/2005/8/layout/default"/>
    <dgm:cxn modelId="{06FB08C3-AAB1-4AA0-8E66-9D2A6EEC4580}" srcId="{FDF254EA-D880-45C6-90B8-96ACEDD1C658}" destId="{CF3C732D-492E-45EE-BF45-2FC458C7B5BC}" srcOrd="0" destOrd="0" parTransId="{E1886C75-1B50-4C70-911E-DE71E7BDFCF2}" sibTransId="{9DDECAC3-4633-4934-ACF8-87B76538F82A}"/>
    <dgm:cxn modelId="{53A09F6D-19A5-41C3-9F19-9D08E8E2A889}" type="presOf" srcId="{FDF254EA-D880-45C6-90B8-96ACEDD1C658}" destId="{48D2D152-B331-44CD-8D7F-167F6C8964D3}" srcOrd="0" destOrd="0" presId="urn:microsoft.com/office/officeart/2005/8/layout/default"/>
    <dgm:cxn modelId="{6B46B13B-FDEB-4BC0-86BC-43638835CBD4}" srcId="{FDF254EA-D880-45C6-90B8-96ACEDD1C658}" destId="{70B9A183-0761-4C0D-AE7F-B472872AD106}" srcOrd="1" destOrd="0" parTransId="{40CA1EDD-627A-4E6A-BDB6-2CAB9D55A4D2}" sibTransId="{72C00E19-B937-481E-9F6A-B9F98657BEA2}"/>
    <dgm:cxn modelId="{52568EC7-8BCC-4129-BBBE-B577FF9AD5F3}" srcId="{FDF254EA-D880-45C6-90B8-96ACEDD1C658}" destId="{8DB67579-1E11-41CD-A7F1-50B068C63735}" srcOrd="5" destOrd="0" parTransId="{9D78C8A1-C93F-40DB-B63B-E572B82A23BD}" sibTransId="{0547435F-4B10-41EE-9124-E571846E0B7B}"/>
    <dgm:cxn modelId="{BA483910-DFAF-48BA-96AE-879C24308DB4}" srcId="{FDF254EA-D880-45C6-90B8-96ACEDD1C658}" destId="{C941B8CD-454A-4799-A03E-7FBCB67ED470}" srcOrd="3" destOrd="0" parTransId="{CF89ADF6-5AC3-4DE6-AF7D-8C646ADAD733}" sibTransId="{80246B4F-FF11-4CB9-BE8C-2477D88B7F07}"/>
    <dgm:cxn modelId="{9F123EF1-38DA-4B99-9BBE-FBE849E5D281}" type="presOf" srcId="{343C3194-F199-4173-AE0C-5FBD7E0C403A}" destId="{1810D3D8-C60A-4790-864C-9A197677429A}" srcOrd="0" destOrd="0" presId="urn:microsoft.com/office/officeart/2005/8/layout/default"/>
    <dgm:cxn modelId="{460D6741-3A39-41F2-BFBC-ADB6BB1A5626}" type="presOf" srcId="{70B9A183-0761-4C0D-AE7F-B472872AD106}" destId="{6554AD0D-0579-4CDD-A639-992A9BB5BAE9}" srcOrd="0" destOrd="0" presId="urn:microsoft.com/office/officeart/2005/8/layout/default"/>
    <dgm:cxn modelId="{53DD9C7C-942B-4EE7-BBB1-C46F3A5638BB}" type="presParOf" srcId="{48D2D152-B331-44CD-8D7F-167F6C8964D3}" destId="{0516E2B5-501B-4252-B150-AD8EEFC06EE3}" srcOrd="0" destOrd="0" presId="urn:microsoft.com/office/officeart/2005/8/layout/default"/>
    <dgm:cxn modelId="{56251EC3-00C6-4E5F-A164-ECBF161E415E}" type="presParOf" srcId="{48D2D152-B331-44CD-8D7F-167F6C8964D3}" destId="{B1BDDB58-D3C9-4852-8244-0F3922B6EB64}" srcOrd="1" destOrd="0" presId="urn:microsoft.com/office/officeart/2005/8/layout/default"/>
    <dgm:cxn modelId="{6D8B3A37-2B66-4CFE-B3C3-BCC9881D5CE9}" type="presParOf" srcId="{48D2D152-B331-44CD-8D7F-167F6C8964D3}" destId="{6554AD0D-0579-4CDD-A639-992A9BB5BAE9}" srcOrd="2" destOrd="0" presId="urn:microsoft.com/office/officeart/2005/8/layout/default"/>
    <dgm:cxn modelId="{0D17D7ED-BB9B-4B3D-B034-B733BD6B4868}" type="presParOf" srcId="{48D2D152-B331-44CD-8D7F-167F6C8964D3}" destId="{05507516-F11A-4990-8F8A-0A5611B79BB3}" srcOrd="3" destOrd="0" presId="urn:microsoft.com/office/officeart/2005/8/layout/default"/>
    <dgm:cxn modelId="{86A6BB9D-5E24-4225-BDD6-14C956257257}" type="presParOf" srcId="{48D2D152-B331-44CD-8D7F-167F6C8964D3}" destId="{1810D3D8-C60A-4790-864C-9A197677429A}" srcOrd="4" destOrd="0" presId="urn:microsoft.com/office/officeart/2005/8/layout/default"/>
    <dgm:cxn modelId="{FDF736EF-AB7C-47D0-AFCE-8D453D234824}" type="presParOf" srcId="{48D2D152-B331-44CD-8D7F-167F6C8964D3}" destId="{9377EF48-0519-4E40-A4F4-716D2A272F54}" srcOrd="5" destOrd="0" presId="urn:microsoft.com/office/officeart/2005/8/layout/default"/>
    <dgm:cxn modelId="{A6698C69-BEA9-4433-953A-60DE92391B62}" type="presParOf" srcId="{48D2D152-B331-44CD-8D7F-167F6C8964D3}" destId="{D741A7A3-F1D7-4688-93DF-B07CF7E74F6F}" srcOrd="6" destOrd="0" presId="urn:microsoft.com/office/officeart/2005/8/layout/default"/>
    <dgm:cxn modelId="{01389F58-8B19-480A-8EDB-09166DA25BF4}" type="presParOf" srcId="{48D2D152-B331-44CD-8D7F-167F6C8964D3}" destId="{B7644791-65BA-4F8F-80B1-0A5B3214157C}" srcOrd="7" destOrd="0" presId="urn:microsoft.com/office/officeart/2005/8/layout/default"/>
    <dgm:cxn modelId="{F1C211B5-5686-41B5-B1C4-326EF558E8D9}" type="presParOf" srcId="{48D2D152-B331-44CD-8D7F-167F6C8964D3}" destId="{98026D4A-0BFD-4D7A-A68F-0642AEE672D6}" srcOrd="8" destOrd="0" presId="urn:microsoft.com/office/officeart/2005/8/layout/default"/>
    <dgm:cxn modelId="{D796A779-EEF9-4CF0-B1BD-BF5C9E8809E5}" type="presParOf" srcId="{48D2D152-B331-44CD-8D7F-167F6C8964D3}" destId="{5591586A-F4E0-4724-9F49-98529B0DDAEB}" srcOrd="9" destOrd="0" presId="urn:microsoft.com/office/officeart/2005/8/layout/default"/>
    <dgm:cxn modelId="{1FDEF73A-F082-42C0-9162-F12671AB6821}" type="presParOf" srcId="{48D2D152-B331-44CD-8D7F-167F6C8964D3}" destId="{A90B1AC7-8E4B-4D84-A5D4-414F26E1CA85}"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F254EA-D880-45C6-90B8-96ACEDD1C658}" type="doc">
      <dgm:prSet loTypeId="urn:microsoft.com/office/officeart/2005/8/layout/default" loCatId="list" qsTypeId="urn:microsoft.com/office/officeart/2005/8/quickstyle/simple2" qsCatId="simple" csTypeId="urn:microsoft.com/office/officeart/2005/8/colors/accent2_2" csCatId="accent2" phldr="1"/>
      <dgm:spPr/>
      <dgm:t>
        <a:bodyPr/>
        <a:lstStyle/>
        <a:p>
          <a:endParaRPr lang="en-US"/>
        </a:p>
      </dgm:t>
    </dgm:pt>
    <dgm:pt modelId="{CF3C732D-492E-45EE-BF45-2FC458C7B5BC}">
      <dgm:prSet/>
      <dgm:spPr>
        <a:solidFill>
          <a:srgbClr val="C00000"/>
        </a:solidFill>
        <a:ln>
          <a:solidFill>
            <a:srgbClr val="C00000"/>
          </a:solidFill>
        </a:ln>
      </dgm:spPr>
      <dgm:t>
        <a:bodyPr/>
        <a:lstStyle/>
        <a:p>
          <a:r>
            <a:rPr lang="en-US" b="1" dirty="0"/>
            <a:t>Summary of the </a:t>
          </a:r>
          <a:r>
            <a:rPr lang="en-US" b="1" dirty="0" smtClean="0"/>
            <a:t>revised Karen Chambers </a:t>
          </a:r>
          <a:r>
            <a:rPr lang="en-US" b="1" dirty="0"/>
            <a:t>Scenario</a:t>
          </a:r>
        </a:p>
      </dgm:t>
    </dgm:pt>
    <dgm:pt modelId="{E1886C75-1B50-4C70-911E-DE71E7BDFCF2}" type="parTrans" cxnId="{06FB08C3-AAB1-4AA0-8E66-9D2A6EEC4580}">
      <dgm:prSet/>
      <dgm:spPr/>
      <dgm:t>
        <a:bodyPr/>
        <a:lstStyle/>
        <a:p>
          <a:endParaRPr lang="en-US"/>
        </a:p>
      </dgm:t>
    </dgm:pt>
    <dgm:pt modelId="{9DDECAC3-4633-4934-ACF8-87B76538F82A}" type="sibTrans" cxnId="{06FB08C3-AAB1-4AA0-8E66-9D2A6EEC4580}">
      <dgm:prSet/>
      <dgm:spPr/>
      <dgm:t>
        <a:bodyPr/>
        <a:lstStyle/>
        <a:p>
          <a:endParaRPr lang="en-US"/>
        </a:p>
      </dgm:t>
    </dgm:pt>
    <dgm:pt modelId="{70B9A183-0761-4C0D-AE7F-B472872AD106}">
      <dgm:prSet/>
      <dgm:spPr>
        <a:solidFill>
          <a:srgbClr val="C00000"/>
        </a:solidFill>
        <a:ln>
          <a:solidFill>
            <a:srgbClr val="C00000"/>
          </a:solidFill>
        </a:ln>
      </dgm:spPr>
      <dgm:t>
        <a:bodyPr/>
        <a:lstStyle/>
        <a:p>
          <a:r>
            <a:rPr lang="en-US" b="1" dirty="0" smtClean="0"/>
            <a:t>Karen &amp; John </a:t>
          </a:r>
          <a:r>
            <a:rPr lang="en-US" b="1" dirty="0"/>
            <a:t>filing MFJ.  Mark died in January 2021. </a:t>
          </a:r>
          <a:r>
            <a:rPr lang="en-US" b="1" dirty="0" smtClean="0"/>
            <a:t> (John was permanently disabled)</a:t>
          </a:r>
          <a:endParaRPr lang="en-US" b="1" dirty="0">
            <a:solidFill>
              <a:schemeClr val="tx2"/>
            </a:solidFill>
          </a:endParaRPr>
        </a:p>
      </dgm:t>
    </dgm:pt>
    <dgm:pt modelId="{40CA1EDD-627A-4E6A-BDB6-2CAB9D55A4D2}" type="parTrans" cxnId="{6B46B13B-FDEB-4BC0-86BC-43638835CBD4}">
      <dgm:prSet/>
      <dgm:spPr/>
      <dgm:t>
        <a:bodyPr/>
        <a:lstStyle/>
        <a:p>
          <a:endParaRPr lang="en-US"/>
        </a:p>
      </dgm:t>
    </dgm:pt>
    <dgm:pt modelId="{72C00E19-B937-481E-9F6A-B9F98657BEA2}" type="sibTrans" cxnId="{6B46B13B-FDEB-4BC0-86BC-43638835CBD4}">
      <dgm:prSet/>
      <dgm:spPr/>
      <dgm:t>
        <a:bodyPr/>
        <a:lstStyle/>
        <a:p>
          <a:endParaRPr lang="en-US"/>
        </a:p>
      </dgm:t>
    </dgm:pt>
    <dgm:pt modelId="{343C3194-F199-4173-AE0C-5FBD7E0C403A}">
      <dgm:prSet custT="1"/>
      <dgm:spPr>
        <a:solidFill>
          <a:srgbClr val="C00000"/>
        </a:solidFill>
        <a:ln>
          <a:solidFill>
            <a:srgbClr val="C00000"/>
          </a:solidFill>
        </a:ln>
      </dgm:spPr>
      <dgm:t>
        <a:bodyPr/>
        <a:lstStyle/>
        <a:p>
          <a:pPr algn="ctr"/>
          <a:r>
            <a:rPr lang="en-US" sz="2500" b="1" dirty="0" smtClean="0"/>
            <a:t>Karen’s Income</a:t>
          </a:r>
          <a:r>
            <a:rPr lang="en-US" sz="2500" b="1" dirty="0"/>
            <a:t>:  </a:t>
          </a:r>
          <a:endParaRPr lang="en-US" sz="2500" b="1" dirty="0" smtClean="0"/>
        </a:p>
        <a:p>
          <a:pPr algn="l"/>
          <a:r>
            <a:rPr lang="en-US" sz="2500" b="1" dirty="0" smtClean="0"/>
            <a:t>Military pension - $27,117 </a:t>
          </a:r>
          <a:r>
            <a:rPr lang="en-US" sz="2500" b="1" dirty="0" err="1" smtClean="0"/>
            <a:t>Soc</a:t>
          </a:r>
          <a:r>
            <a:rPr lang="en-US" sz="2500" b="1" dirty="0" smtClean="0"/>
            <a:t> Sec Benefits - $12,345 </a:t>
          </a:r>
        </a:p>
        <a:p>
          <a:pPr algn="l"/>
          <a:r>
            <a:rPr lang="en-US" sz="2400" b="1" dirty="0" smtClean="0"/>
            <a:t>Disability Pension - $23,650</a:t>
          </a:r>
          <a:endParaRPr lang="en-US" sz="2400" b="1" dirty="0"/>
        </a:p>
      </dgm:t>
    </dgm:pt>
    <dgm:pt modelId="{BE8CC434-126A-4027-95D9-FF59F86B605B}" type="parTrans" cxnId="{0C98654D-BC9C-43CD-B61E-AAD08C5F3B41}">
      <dgm:prSet/>
      <dgm:spPr/>
      <dgm:t>
        <a:bodyPr/>
        <a:lstStyle/>
        <a:p>
          <a:endParaRPr lang="en-US"/>
        </a:p>
      </dgm:t>
    </dgm:pt>
    <dgm:pt modelId="{B06BE6C4-73ED-428B-88FB-9DBCB57651FD}" type="sibTrans" cxnId="{0C98654D-BC9C-43CD-B61E-AAD08C5F3B41}">
      <dgm:prSet/>
      <dgm:spPr/>
      <dgm:t>
        <a:bodyPr/>
        <a:lstStyle/>
        <a:p>
          <a:endParaRPr lang="en-US"/>
        </a:p>
      </dgm:t>
    </dgm:pt>
    <dgm:pt modelId="{C941B8CD-454A-4799-A03E-7FBCB67ED470}">
      <dgm:prSet/>
      <dgm:spPr>
        <a:solidFill>
          <a:srgbClr val="C00000"/>
        </a:solidFill>
        <a:ln>
          <a:solidFill>
            <a:srgbClr val="C00000"/>
          </a:solidFill>
        </a:ln>
      </dgm:spPr>
      <dgm:t>
        <a:bodyPr/>
        <a:lstStyle/>
        <a:p>
          <a:r>
            <a:rPr lang="en-US" b="1" dirty="0"/>
            <a:t>• </a:t>
          </a:r>
          <a:r>
            <a:rPr lang="en-US" b="1" dirty="0" smtClean="0"/>
            <a:t>John had no income and was under care of a licensed nurse in January before he died </a:t>
          </a:r>
          <a:endParaRPr lang="en-US" b="1" dirty="0"/>
        </a:p>
      </dgm:t>
    </dgm:pt>
    <dgm:pt modelId="{CF89ADF6-5AC3-4DE6-AF7D-8C646ADAD733}" type="parTrans" cxnId="{BA483910-DFAF-48BA-96AE-879C24308DB4}">
      <dgm:prSet/>
      <dgm:spPr/>
      <dgm:t>
        <a:bodyPr/>
        <a:lstStyle/>
        <a:p>
          <a:endParaRPr lang="en-US"/>
        </a:p>
      </dgm:t>
    </dgm:pt>
    <dgm:pt modelId="{80246B4F-FF11-4CB9-BE8C-2477D88B7F07}" type="sibTrans" cxnId="{BA483910-DFAF-48BA-96AE-879C24308DB4}">
      <dgm:prSet/>
      <dgm:spPr/>
      <dgm:t>
        <a:bodyPr/>
        <a:lstStyle/>
        <a:p>
          <a:endParaRPr lang="en-US"/>
        </a:p>
      </dgm:t>
    </dgm:pt>
    <dgm:pt modelId="{C4716ABC-A78C-48CC-AC55-3B8BE42DC8AD}">
      <dgm:prSet/>
      <dgm:spPr>
        <a:solidFill>
          <a:srgbClr val="C00000"/>
        </a:solidFill>
        <a:ln>
          <a:solidFill>
            <a:srgbClr val="C00000"/>
          </a:solidFill>
        </a:ln>
      </dgm:spPr>
      <dgm:t>
        <a:bodyPr/>
        <a:lstStyle/>
        <a:p>
          <a:r>
            <a:rPr lang="en-US" b="1" dirty="0" smtClean="0"/>
            <a:t>Karen </a:t>
          </a:r>
          <a:r>
            <a:rPr lang="en-US" b="1" dirty="0"/>
            <a:t>paid </a:t>
          </a:r>
          <a:r>
            <a:rPr lang="en-US" b="1" dirty="0" smtClean="0"/>
            <a:t>$8,000 for in-home care of John in 2021 </a:t>
          </a:r>
          <a:r>
            <a:rPr lang="en-US" b="1" dirty="0"/>
            <a:t>for </a:t>
          </a:r>
          <a:r>
            <a:rPr lang="en-US" b="1" dirty="0" smtClean="0"/>
            <a:t>John while </a:t>
          </a:r>
          <a:r>
            <a:rPr lang="en-US" b="1" dirty="0"/>
            <a:t>she worked.  </a:t>
          </a:r>
          <a:endParaRPr lang="en-US" b="1" dirty="0">
            <a:solidFill>
              <a:schemeClr val="tx2"/>
            </a:solidFill>
          </a:endParaRPr>
        </a:p>
      </dgm:t>
    </dgm:pt>
    <dgm:pt modelId="{A12CC01E-C629-404D-97EA-6BB7610BF8A1}" type="parTrans" cxnId="{258ED95C-C527-404B-893B-2D9E7D536E61}">
      <dgm:prSet/>
      <dgm:spPr/>
      <dgm:t>
        <a:bodyPr/>
        <a:lstStyle/>
        <a:p>
          <a:endParaRPr lang="en-US"/>
        </a:p>
      </dgm:t>
    </dgm:pt>
    <dgm:pt modelId="{819593AB-6C3F-4E71-A49F-17D569470DCB}" type="sibTrans" cxnId="{258ED95C-C527-404B-893B-2D9E7D536E61}">
      <dgm:prSet/>
      <dgm:spPr/>
      <dgm:t>
        <a:bodyPr/>
        <a:lstStyle/>
        <a:p>
          <a:endParaRPr lang="en-US"/>
        </a:p>
      </dgm:t>
    </dgm:pt>
    <dgm:pt modelId="{8DB67579-1E11-41CD-A7F1-50B068C63735}">
      <dgm:prSet/>
      <dgm:spPr>
        <a:solidFill>
          <a:srgbClr val="C00000"/>
        </a:solidFill>
        <a:ln>
          <a:solidFill>
            <a:srgbClr val="C00000"/>
          </a:solidFill>
        </a:ln>
      </dgm:spPr>
      <dgm:t>
        <a:bodyPr/>
        <a:lstStyle/>
        <a:p>
          <a:r>
            <a:rPr lang="en-US" b="1" dirty="0" smtClean="0"/>
            <a:t>Karen </a:t>
          </a:r>
          <a:r>
            <a:rPr lang="en-US" b="1" dirty="0"/>
            <a:t>didn’t </a:t>
          </a:r>
          <a:r>
            <a:rPr lang="en-US" b="1" dirty="0" smtClean="0"/>
            <a:t>apply for </a:t>
          </a:r>
          <a:r>
            <a:rPr lang="en-US" b="1" dirty="0"/>
            <a:t>advance CTC payments.</a:t>
          </a:r>
        </a:p>
      </dgm:t>
    </dgm:pt>
    <dgm:pt modelId="{9D78C8A1-C93F-40DB-B63B-E572B82A23BD}" type="parTrans" cxnId="{52568EC7-8BCC-4129-BBBE-B577FF9AD5F3}">
      <dgm:prSet/>
      <dgm:spPr/>
      <dgm:t>
        <a:bodyPr/>
        <a:lstStyle/>
        <a:p>
          <a:endParaRPr lang="en-US"/>
        </a:p>
      </dgm:t>
    </dgm:pt>
    <dgm:pt modelId="{0547435F-4B10-41EE-9124-E571846E0B7B}" type="sibTrans" cxnId="{52568EC7-8BCC-4129-BBBE-B577FF9AD5F3}">
      <dgm:prSet/>
      <dgm:spPr/>
      <dgm:t>
        <a:bodyPr/>
        <a:lstStyle/>
        <a:p>
          <a:endParaRPr lang="en-US"/>
        </a:p>
      </dgm:t>
    </dgm:pt>
    <dgm:pt modelId="{48D2D152-B331-44CD-8D7F-167F6C8964D3}" type="pres">
      <dgm:prSet presAssocID="{FDF254EA-D880-45C6-90B8-96ACEDD1C658}" presName="diagram" presStyleCnt="0">
        <dgm:presLayoutVars>
          <dgm:dir/>
          <dgm:resizeHandles val="exact"/>
        </dgm:presLayoutVars>
      </dgm:prSet>
      <dgm:spPr/>
      <dgm:t>
        <a:bodyPr/>
        <a:lstStyle/>
        <a:p>
          <a:endParaRPr lang="en-US"/>
        </a:p>
      </dgm:t>
    </dgm:pt>
    <dgm:pt modelId="{0516E2B5-501B-4252-B150-AD8EEFC06EE3}" type="pres">
      <dgm:prSet presAssocID="{CF3C732D-492E-45EE-BF45-2FC458C7B5BC}" presName="node" presStyleLbl="node1" presStyleIdx="0" presStyleCnt="6">
        <dgm:presLayoutVars>
          <dgm:bulletEnabled val="1"/>
        </dgm:presLayoutVars>
      </dgm:prSet>
      <dgm:spPr/>
      <dgm:t>
        <a:bodyPr/>
        <a:lstStyle/>
        <a:p>
          <a:endParaRPr lang="en-US"/>
        </a:p>
      </dgm:t>
    </dgm:pt>
    <dgm:pt modelId="{B1BDDB58-D3C9-4852-8244-0F3922B6EB64}" type="pres">
      <dgm:prSet presAssocID="{9DDECAC3-4633-4934-ACF8-87B76538F82A}" presName="sibTrans" presStyleCnt="0"/>
      <dgm:spPr/>
    </dgm:pt>
    <dgm:pt modelId="{6554AD0D-0579-4CDD-A639-992A9BB5BAE9}" type="pres">
      <dgm:prSet presAssocID="{70B9A183-0761-4C0D-AE7F-B472872AD106}" presName="node" presStyleLbl="node1" presStyleIdx="1" presStyleCnt="6">
        <dgm:presLayoutVars>
          <dgm:bulletEnabled val="1"/>
        </dgm:presLayoutVars>
      </dgm:prSet>
      <dgm:spPr/>
      <dgm:t>
        <a:bodyPr/>
        <a:lstStyle/>
        <a:p>
          <a:endParaRPr lang="en-US"/>
        </a:p>
      </dgm:t>
    </dgm:pt>
    <dgm:pt modelId="{05507516-F11A-4990-8F8A-0A5611B79BB3}" type="pres">
      <dgm:prSet presAssocID="{72C00E19-B937-481E-9F6A-B9F98657BEA2}" presName="sibTrans" presStyleCnt="0"/>
      <dgm:spPr/>
    </dgm:pt>
    <dgm:pt modelId="{1810D3D8-C60A-4790-864C-9A197677429A}" type="pres">
      <dgm:prSet presAssocID="{343C3194-F199-4173-AE0C-5FBD7E0C403A}" presName="node" presStyleLbl="node1" presStyleIdx="2" presStyleCnt="6">
        <dgm:presLayoutVars>
          <dgm:bulletEnabled val="1"/>
        </dgm:presLayoutVars>
      </dgm:prSet>
      <dgm:spPr/>
      <dgm:t>
        <a:bodyPr/>
        <a:lstStyle/>
        <a:p>
          <a:endParaRPr lang="en-US"/>
        </a:p>
      </dgm:t>
    </dgm:pt>
    <dgm:pt modelId="{9377EF48-0519-4E40-A4F4-716D2A272F54}" type="pres">
      <dgm:prSet presAssocID="{B06BE6C4-73ED-428B-88FB-9DBCB57651FD}" presName="sibTrans" presStyleCnt="0"/>
      <dgm:spPr/>
    </dgm:pt>
    <dgm:pt modelId="{D741A7A3-F1D7-4688-93DF-B07CF7E74F6F}" type="pres">
      <dgm:prSet presAssocID="{C941B8CD-454A-4799-A03E-7FBCB67ED470}" presName="node" presStyleLbl="node1" presStyleIdx="3" presStyleCnt="6">
        <dgm:presLayoutVars>
          <dgm:bulletEnabled val="1"/>
        </dgm:presLayoutVars>
      </dgm:prSet>
      <dgm:spPr/>
      <dgm:t>
        <a:bodyPr/>
        <a:lstStyle/>
        <a:p>
          <a:endParaRPr lang="en-US"/>
        </a:p>
      </dgm:t>
    </dgm:pt>
    <dgm:pt modelId="{B7644791-65BA-4F8F-80B1-0A5B3214157C}" type="pres">
      <dgm:prSet presAssocID="{80246B4F-FF11-4CB9-BE8C-2477D88B7F07}" presName="sibTrans" presStyleCnt="0"/>
      <dgm:spPr/>
    </dgm:pt>
    <dgm:pt modelId="{98026D4A-0BFD-4D7A-A68F-0642AEE672D6}" type="pres">
      <dgm:prSet presAssocID="{C4716ABC-A78C-48CC-AC55-3B8BE42DC8AD}" presName="node" presStyleLbl="node1" presStyleIdx="4" presStyleCnt="6">
        <dgm:presLayoutVars>
          <dgm:bulletEnabled val="1"/>
        </dgm:presLayoutVars>
      </dgm:prSet>
      <dgm:spPr/>
      <dgm:t>
        <a:bodyPr/>
        <a:lstStyle/>
        <a:p>
          <a:endParaRPr lang="en-US"/>
        </a:p>
      </dgm:t>
    </dgm:pt>
    <dgm:pt modelId="{5591586A-F4E0-4724-9F49-98529B0DDAEB}" type="pres">
      <dgm:prSet presAssocID="{819593AB-6C3F-4E71-A49F-17D569470DCB}" presName="sibTrans" presStyleCnt="0"/>
      <dgm:spPr/>
    </dgm:pt>
    <dgm:pt modelId="{A90B1AC7-8E4B-4D84-A5D4-414F26E1CA85}" type="pres">
      <dgm:prSet presAssocID="{8DB67579-1E11-41CD-A7F1-50B068C63735}" presName="node" presStyleLbl="node1" presStyleIdx="5" presStyleCnt="6">
        <dgm:presLayoutVars>
          <dgm:bulletEnabled val="1"/>
        </dgm:presLayoutVars>
      </dgm:prSet>
      <dgm:spPr/>
      <dgm:t>
        <a:bodyPr/>
        <a:lstStyle/>
        <a:p>
          <a:endParaRPr lang="en-US"/>
        </a:p>
      </dgm:t>
    </dgm:pt>
  </dgm:ptLst>
  <dgm:cxnLst>
    <dgm:cxn modelId="{0C98654D-BC9C-43CD-B61E-AAD08C5F3B41}" srcId="{FDF254EA-D880-45C6-90B8-96ACEDD1C658}" destId="{343C3194-F199-4173-AE0C-5FBD7E0C403A}" srcOrd="2" destOrd="0" parTransId="{BE8CC434-126A-4027-95D9-FF59F86B605B}" sibTransId="{B06BE6C4-73ED-428B-88FB-9DBCB57651FD}"/>
    <dgm:cxn modelId="{1D6819FE-545D-42E7-B9FC-1A3C36ED2333}" type="presOf" srcId="{C4716ABC-A78C-48CC-AC55-3B8BE42DC8AD}" destId="{98026D4A-0BFD-4D7A-A68F-0642AEE672D6}" srcOrd="0" destOrd="0" presId="urn:microsoft.com/office/officeart/2005/8/layout/default"/>
    <dgm:cxn modelId="{9B0999B6-F1BA-4999-874C-567ED8686BDF}" type="presOf" srcId="{CF3C732D-492E-45EE-BF45-2FC458C7B5BC}" destId="{0516E2B5-501B-4252-B150-AD8EEFC06EE3}" srcOrd="0" destOrd="0" presId="urn:microsoft.com/office/officeart/2005/8/layout/default"/>
    <dgm:cxn modelId="{DAE1BC15-8BE8-407D-8EAC-6D6BF0F2615B}" type="presOf" srcId="{70B9A183-0761-4C0D-AE7F-B472872AD106}" destId="{6554AD0D-0579-4CDD-A639-992A9BB5BAE9}" srcOrd="0" destOrd="0" presId="urn:microsoft.com/office/officeart/2005/8/layout/default"/>
    <dgm:cxn modelId="{7622A8D1-B586-4F0A-9A22-1EC6D9EAC50A}" type="presOf" srcId="{343C3194-F199-4173-AE0C-5FBD7E0C403A}" destId="{1810D3D8-C60A-4790-864C-9A197677429A}" srcOrd="0" destOrd="0" presId="urn:microsoft.com/office/officeart/2005/8/layout/default"/>
    <dgm:cxn modelId="{258ED95C-C527-404B-893B-2D9E7D536E61}" srcId="{FDF254EA-D880-45C6-90B8-96ACEDD1C658}" destId="{C4716ABC-A78C-48CC-AC55-3B8BE42DC8AD}" srcOrd="4" destOrd="0" parTransId="{A12CC01E-C629-404D-97EA-6BB7610BF8A1}" sibTransId="{819593AB-6C3F-4E71-A49F-17D569470DCB}"/>
    <dgm:cxn modelId="{62AB0CB8-F365-4A41-B9A7-D223303451EF}" type="presOf" srcId="{C941B8CD-454A-4799-A03E-7FBCB67ED470}" destId="{D741A7A3-F1D7-4688-93DF-B07CF7E74F6F}" srcOrd="0" destOrd="0" presId="urn:microsoft.com/office/officeart/2005/8/layout/default"/>
    <dgm:cxn modelId="{06FB08C3-AAB1-4AA0-8E66-9D2A6EEC4580}" srcId="{FDF254EA-D880-45C6-90B8-96ACEDD1C658}" destId="{CF3C732D-492E-45EE-BF45-2FC458C7B5BC}" srcOrd="0" destOrd="0" parTransId="{E1886C75-1B50-4C70-911E-DE71E7BDFCF2}" sibTransId="{9DDECAC3-4633-4934-ACF8-87B76538F82A}"/>
    <dgm:cxn modelId="{6B46B13B-FDEB-4BC0-86BC-43638835CBD4}" srcId="{FDF254EA-D880-45C6-90B8-96ACEDD1C658}" destId="{70B9A183-0761-4C0D-AE7F-B472872AD106}" srcOrd="1" destOrd="0" parTransId="{40CA1EDD-627A-4E6A-BDB6-2CAB9D55A4D2}" sibTransId="{72C00E19-B937-481E-9F6A-B9F98657BEA2}"/>
    <dgm:cxn modelId="{52568EC7-8BCC-4129-BBBE-B577FF9AD5F3}" srcId="{FDF254EA-D880-45C6-90B8-96ACEDD1C658}" destId="{8DB67579-1E11-41CD-A7F1-50B068C63735}" srcOrd="5" destOrd="0" parTransId="{9D78C8A1-C93F-40DB-B63B-E572B82A23BD}" sibTransId="{0547435F-4B10-41EE-9124-E571846E0B7B}"/>
    <dgm:cxn modelId="{BA483910-DFAF-48BA-96AE-879C24308DB4}" srcId="{FDF254EA-D880-45C6-90B8-96ACEDD1C658}" destId="{C941B8CD-454A-4799-A03E-7FBCB67ED470}" srcOrd="3" destOrd="0" parTransId="{CF89ADF6-5AC3-4DE6-AF7D-8C646ADAD733}" sibTransId="{80246B4F-FF11-4CB9-BE8C-2477D88B7F07}"/>
    <dgm:cxn modelId="{B7196F75-A65D-47F0-A946-FCA6DDAE836C}" type="presOf" srcId="{8DB67579-1E11-41CD-A7F1-50B068C63735}" destId="{A90B1AC7-8E4B-4D84-A5D4-414F26E1CA85}" srcOrd="0" destOrd="0" presId="urn:microsoft.com/office/officeart/2005/8/layout/default"/>
    <dgm:cxn modelId="{BD7E280C-DFBF-4003-9277-37129B8375C6}" type="presOf" srcId="{FDF254EA-D880-45C6-90B8-96ACEDD1C658}" destId="{48D2D152-B331-44CD-8D7F-167F6C8964D3}" srcOrd="0" destOrd="0" presId="urn:microsoft.com/office/officeart/2005/8/layout/default"/>
    <dgm:cxn modelId="{A32B95E8-A7BD-4A90-9EFA-B78772739DAA}" type="presParOf" srcId="{48D2D152-B331-44CD-8D7F-167F6C8964D3}" destId="{0516E2B5-501B-4252-B150-AD8EEFC06EE3}" srcOrd="0" destOrd="0" presId="urn:microsoft.com/office/officeart/2005/8/layout/default"/>
    <dgm:cxn modelId="{DD595C1E-E780-4C5B-908C-0C3D1585CF8D}" type="presParOf" srcId="{48D2D152-B331-44CD-8D7F-167F6C8964D3}" destId="{B1BDDB58-D3C9-4852-8244-0F3922B6EB64}" srcOrd="1" destOrd="0" presId="urn:microsoft.com/office/officeart/2005/8/layout/default"/>
    <dgm:cxn modelId="{532FB7BE-4ADF-44E0-8CA4-A4B4F4130015}" type="presParOf" srcId="{48D2D152-B331-44CD-8D7F-167F6C8964D3}" destId="{6554AD0D-0579-4CDD-A639-992A9BB5BAE9}" srcOrd="2" destOrd="0" presId="urn:microsoft.com/office/officeart/2005/8/layout/default"/>
    <dgm:cxn modelId="{F3091145-7969-42E0-BA27-0262DC9C5401}" type="presParOf" srcId="{48D2D152-B331-44CD-8D7F-167F6C8964D3}" destId="{05507516-F11A-4990-8F8A-0A5611B79BB3}" srcOrd="3" destOrd="0" presId="urn:microsoft.com/office/officeart/2005/8/layout/default"/>
    <dgm:cxn modelId="{7B5C618B-A2AA-48ED-8CBD-B18EE4C5EAAE}" type="presParOf" srcId="{48D2D152-B331-44CD-8D7F-167F6C8964D3}" destId="{1810D3D8-C60A-4790-864C-9A197677429A}" srcOrd="4" destOrd="0" presId="urn:microsoft.com/office/officeart/2005/8/layout/default"/>
    <dgm:cxn modelId="{2D4FBE86-258C-441E-88E1-6F603C84F6BF}" type="presParOf" srcId="{48D2D152-B331-44CD-8D7F-167F6C8964D3}" destId="{9377EF48-0519-4E40-A4F4-716D2A272F54}" srcOrd="5" destOrd="0" presId="urn:microsoft.com/office/officeart/2005/8/layout/default"/>
    <dgm:cxn modelId="{5338B9BA-64D4-4377-9C5F-A2FCE70239AC}" type="presParOf" srcId="{48D2D152-B331-44CD-8D7F-167F6C8964D3}" destId="{D741A7A3-F1D7-4688-93DF-B07CF7E74F6F}" srcOrd="6" destOrd="0" presId="urn:microsoft.com/office/officeart/2005/8/layout/default"/>
    <dgm:cxn modelId="{036B9D5B-B450-4CF8-A6F6-D3C0E8BF5945}" type="presParOf" srcId="{48D2D152-B331-44CD-8D7F-167F6C8964D3}" destId="{B7644791-65BA-4F8F-80B1-0A5B3214157C}" srcOrd="7" destOrd="0" presId="urn:microsoft.com/office/officeart/2005/8/layout/default"/>
    <dgm:cxn modelId="{8F2C05B9-7D6E-4D1D-80B1-7BE95506664C}" type="presParOf" srcId="{48D2D152-B331-44CD-8D7F-167F6C8964D3}" destId="{98026D4A-0BFD-4D7A-A68F-0642AEE672D6}" srcOrd="8" destOrd="0" presId="urn:microsoft.com/office/officeart/2005/8/layout/default"/>
    <dgm:cxn modelId="{52F19917-D881-485F-8C0A-3C95F443E2AB}" type="presParOf" srcId="{48D2D152-B331-44CD-8D7F-167F6C8964D3}" destId="{5591586A-F4E0-4724-9F49-98529B0DDAEB}" srcOrd="9" destOrd="0" presId="urn:microsoft.com/office/officeart/2005/8/layout/default"/>
    <dgm:cxn modelId="{C41FC64F-265F-4E0C-99E7-F58197208BA2}" type="presParOf" srcId="{48D2D152-B331-44CD-8D7F-167F6C8964D3}" destId="{A90B1AC7-8E4B-4D84-A5D4-414F26E1CA85}"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16E2B5-501B-4252-B150-AD8EEFC06EE3}">
      <dsp:nvSpPr>
        <dsp:cNvPr id="0" name=""/>
        <dsp:cNvSpPr/>
      </dsp:nvSpPr>
      <dsp:spPr>
        <a:xfrm>
          <a:off x="217023" y="145469"/>
          <a:ext cx="3700651" cy="2504344"/>
        </a:xfrm>
        <a:prstGeom prst="rect">
          <a:avLst/>
        </a:prstGeom>
        <a:solidFill>
          <a:srgbClr val="C00000"/>
        </a:solidFill>
        <a:ln w="38100" cap="flat" cmpd="sng" algn="ctr">
          <a:solidFill>
            <a:srgbClr val="C0000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t>Summary of the </a:t>
          </a:r>
          <a:r>
            <a:rPr lang="en-US" sz="2800" b="1" kern="1200" dirty="0" smtClean="0"/>
            <a:t>Terry modified Baldwin </a:t>
          </a:r>
          <a:r>
            <a:rPr lang="en-US" sz="2800" b="1" kern="1200" dirty="0"/>
            <a:t>Scenario</a:t>
          </a:r>
        </a:p>
      </dsp:txBody>
      <dsp:txXfrm>
        <a:off x="217023" y="145469"/>
        <a:ext cx="3700651" cy="2504344"/>
      </dsp:txXfrm>
    </dsp:sp>
    <dsp:sp modelId="{6554AD0D-0579-4CDD-A639-992A9BB5BAE9}">
      <dsp:nvSpPr>
        <dsp:cNvPr id="0" name=""/>
        <dsp:cNvSpPr/>
      </dsp:nvSpPr>
      <dsp:spPr>
        <a:xfrm>
          <a:off x="4264916" y="145469"/>
          <a:ext cx="3472410" cy="2504344"/>
        </a:xfrm>
        <a:prstGeom prst="rect">
          <a:avLst/>
        </a:prstGeom>
        <a:solidFill>
          <a:srgbClr val="C00000"/>
        </a:solidFill>
        <a:ln w="38100" cap="flat" cmpd="sng" algn="ctr">
          <a:solidFill>
            <a:srgbClr val="C0000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tabLst>
              <a:tab pos="349250" algn="l"/>
            </a:tabLst>
          </a:pPr>
          <a:r>
            <a:rPr lang="en-US" sz="2700" b="1" kern="1200" dirty="0" smtClean="0"/>
            <a:t>Terry (widowed in 2016) has a  daughter - Amy Harris - who lives w/ him  &gt;1/2 year</a:t>
          </a:r>
          <a:endParaRPr lang="en-US" sz="2700" b="1" kern="1200" dirty="0">
            <a:solidFill>
              <a:schemeClr val="tx2"/>
            </a:solidFill>
          </a:endParaRPr>
        </a:p>
      </dsp:txBody>
      <dsp:txXfrm>
        <a:off x="4264916" y="145469"/>
        <a:ext cx="3472410" cy="2504344"/>
      </dsp:txXfrm>
    </dsp:sp>
    <dsp:sp modelId="{1810D3D8-C60A-4790-864C-9A197677429A}">
      <dsp:nvSpPr>
        <dsp:cNvPr id="0" name=""/>
        <dsp:cNvSpPr/>
      </dsp:nvSpPr>
      <dsp:spPr>
        <a:xfrm>
          <a:off x="8084567" y="145469"/>
          <a:ext cx="3472410" cy="2504344"/>
        </a:xfrm>
        <a:prstGeom prst="rect">
          <a:avLst/>
        </a:prstGeom>
        <a:solidFill>
          <a:srgbClr val="C00000"/>
        </a:solidFill>
        <a:ln w="38100" cap="flat" cmpd="sng" algn="ctr">
          <a:solidFill>
            <a:srgbClr val="C0000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b="1" kern="1200" dirty="0" smtClean="0"/>
            <a:t>Amy, age 20, has wages of $10K  from Montana as a ski instructor</a:t>
          </a:r>
        </a:p>
        <a:p>
          <a:pPr lvl="0" algn="ctr" defTabSz="1111250">
            <a:lnSpc>
              <a:spcPct val="90000"/>
            </a:lnSpc>
            <a:spcBef>
              <a:spcPct val="0"/>
            </a:spcBef>
            <a:spcAft>
              <a:spcPct val="35000"/>
            </a:spcAft>
          </a:pPr>
          <a:r>
            <a:rPr lang="en-US" sz="2500" b="1" kern="1200" dirty="0" smtClean="0"/>
            <a:t>Was dependent in 2019 with $11K  income</a:t>
          </a:r>
        </a:p>
        <a:p>
          <a:pPr lvl="0" algn="l" defTabSz="1111250">
            <a:lnSpc>
              <a:spcPct val="90000"/>
            </a:lnSpc>
            <a:spcBef>
              <a:spcPct val="0"/>
            </a:spcBef>
            <a:spcAft>
              <a:spcPct val="35000"/>
            </a:spcAft>
          </a:pPr>
          <a:endParaRPr lang="en-US" sz="2400" b="1" kern="1200" dirty="0"/>
        </a:p>
      </dsp:txBody>
      <dsp:txXfrm>
        <a:off x="8084567" y="145469"/>
        <a:ext cx="3472410" cy="2504344"/>
      </dsp:txXfrm>
    </dsp:sp>
    <dsp:sp modelId="{D741A7A3-F1D7-4688-93DF-B07CF7E74F6F}">
      <dsp:nvSpPr>
        <dsp:cNvPr id="0" name=""/>
        <dsp:cNvSpPr/>
      </dsp:nvSpPr>
      <dsp:spPr>
        <a:xfrm>
          <a:off x="40398" y="3196482"/>
          <a:ext cx="3736695" cy="2619454"/>
        </a:xfrm>
        <a:prstGeom prst="rect">
          <a:avLst/>
        </a:prstGeom>
        <a:solidFill>
          <a:srgbClr val="C00000"/>
        </a:solidFill>
        <a:ln w="38100" cap="flat" cmpd="sng" algn="ctr">
          <a:solidFill>
            <a:srgbClr val="C0000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b="1" kern="1200" dirty="0" smtClean="0"/>
            <a:t>Terry - Self Employed w/ </a:t>
          </a:r>
          <a:r>
            <a:rPr lang="en-US" sz="2400" b="1" kern="1200" dirty="0" smtClean="0"/>
            <a:t>2 NEC forms ($3.3K &amp; </a:t>
          </a:r>
          <a:r>
            <a:rPr lang="en-US" sz="2500" b="1" kern="1200" dirty="0" smtClean="0"/>
            <a:t>$5.5K) and cash income of </a:t>
          </a:r>
          <a:r>
            <a:rPr lang="en-US" sz="2400" b="1" kern="1200" dirty="0" smtClean="0"/>
            <a:t>$30,675</a:t>
          </a:r>
        </a:p>
        <a:p>
          <a:pPr lvl="0" algn="ctr" defTabSz="1111250">
            <a:lnSpc>
              <a:spcPct val="90000"/>
            </a:lnSpc>
            <a:spcBef>
              <a:spcPct val="0"/>
            </a:spcBef>
            <a:spcAft>
              <a:spcPct val="35000"/>
            </a:spcAft>
          </a:pPr>
          <a:r>
            <a:rPr lang="en-US" sz="2400" b="1" kern="1200" dirty="0" smtClean="0"/>
            <a:t>Received $2800 EIP in 2021</a:t>
          </a:r>
          <a:endParaRPr lang="en-US" sz="2400" b="1" kern="1200" dirty="0"/>
        </a:p>
      </dsp:txBody>
      <dsp:txXfrm>
        <a:off x="40398" y="3196482"/>
        <a:ext cx="3736695" cy="2619454"/>
      </dsp:txXfrm>
    </dsp:sp>
    <dsp:sp modelId="{98026D4A-0BFD-4D7A-A68F-0642AEE672D6}">
      <dsp:nvSpPr>
        <dsp:cNvPr id="0" name=""/>
        <dsp:cNvSpPr/>
      </dsp:nvSpPr>
      <dsp:spPr>
        <a:xfrm>
          <a:off x="4090548" y="3198735"/>
          <a:ext cx="3644850" cy="2668665"/>
        </a:xfrm>
        <a:prstGeom prst="rect">
          <a:avLst/>
        </a:prstGeom>
        <a:solidFill>
          <a:srgbClr val="C00000"/>
        </a:solidFill>
        <a:ln w="38100" cap="flat" cmpd="sng" algn="ctr">
          <a:solidFill>
            <a:srgbClr val="C0000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t>Is Terry entitled to EIC?</a:t>
          </a:r>
        </a:p>
        <a:p>
          <a:pPr lvl="0" algn="ctr" defTabSz="1244600">
            <a:lnSpc>
              <a:spcPct val="90000"/>
            </a:lnSpc>
            <a:spcBef>
              <a:spcPct val="0"/>
            </a:spcBef>
            <a:spcAft>
              <a:spcPct val="35000"/>
            </a:spcAft>
          </a:pPr>
          <a:r>
            <a:rPr lang="en-US" sz="2800" b="1" kern="1200" dirty="0" smtClean="0"/>
            <a:t>What if  Terry’s income was lower?</a:t>
          </a:r>
        </a:p>
        <a:p>
          <a:pPr lvl="0" algn="ctr" defTabSz="1244600">
            <a:lnSpc>
              <a:spcPct val="90000"/>
            </a:lnSpc>
            <a:spcBef>
              <a:spcPct val="0"/>
            </a:spcBef>
            <a:spcAft>
              <a:spcPct val="35000"/>
            </a:spcAft>
          </a:pPr>
          <a:r>
            <a:rPr lang="en-US" sz="2800" b="1" kern="1200" dirty="0" smtClean="0"/>
            <a:t>What if Terry was &gt; </a:t>
          </a:r>
          <a:r>
            <a:rPr lang="en-US" sz="2800" b="1" kern="1200" smtClean="0"/>
            <a:t>age 65?  </a:t>
          </a:r>
          <a:endParaRPr lang="en-US" sz="2800" b="1" kern="1200" dirty="0">
            <a:solidFill>
              <a:schemeClr val="tx2"/>
            </a:solidFill>
          </a:endParaRPr>
        </a:p>
      </dsp:txBody>
      <dsp:txXfrm>
        <a:off x="4090548" y="3198735"/>
        <a:ext cx="3644850" cy="2668665"/>
      </dsp:txXfrm>
    </dsp:sp>
    <dsp:sp modelId="{A90B1AC7-8E4B-4D84-A5D4-414F26E1CA85}">
      <dsp:nvSpPr>
        <dsp:cNvPr id="0" name=""/>
        <dsp:cNvSpPr/>
      </dsp:nvSpPr>
      <dsp:spPr>
        <a:xfrm>
          <a:off x="8019720" y="3142524"/>
          <a:ext cx="3690581" cy="2724876"/>
        </a:xfrm>
        <a:prstGeom prst="rect">
          <a:avLst/>
        </a:prstGeom>
        <a:solidFill>
          <a:srgbClr val="C00000"/>
        </a:solidFill>
        <a:ln w="38100" cap="flat" cmpd="sng" algn="ctr">
          <a:solidFill>
            <a:srgbClr val="C0000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t>Does Amy have a filing requirement?</a:t>
          </a:r>
        </a:p>
        <a:p>
          <a:pPr lvl="0" algn="ctr" defTabSz="1244600">
            <a:lnSpc>
              <a:spcPct val="90000"/>
            </a:lnSpc>
            <a:spcBef>
              <a:spcPct val="0"/>
            </a:spcBef>
            <a:spcAft>
              <a:spcPct val="35000"/>
            </a:spcAft>
          </a:pPr>
          <a:r>
            <a:rPr lang="en-US" sz="2800" b="1" kern="1200" dirty="0" smtClean="0"/>
            <a:t>Should Amy file a state or federal tax return?</a:t>
          </a:r>
          <a:endParaRPr lang="en-US" sz="2800" b="1" kern="1200" dirty="0"/>
        </a:p>
      </dsp:txBody>
      <dsp:txXfrm>
        <a:off x="8019720" y="3142524"/>
        <a:ext cx="3690581" cy="27248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5938" cy="465138"/>
          </a:xfrm>
          <a:prstGeom prst="rect">
            <a:avLst/>
          </a:prstGeom>
        </p:spPr>
        <p:txBody>
          <a:bodyPr vert="horz" lIns="93497" tIns="46749" rIns="93497" bIns="46749" rtlCol="0"/>
          <a:lstStyle>
            <a:lvl1pPr algn="l">
              <a:defRPr sz="1200"/>
            </a:lvl1pPr>
          </a:lstStyle>
          <a:p>
            <a:pPr>
              <a:defRPr/>
            </a:pPr>
            <a:r>
              <a:rPr lang="en-US"/>
              <a:t>Earned Income Credit</a:t>
            </a:r>
          </a:p>
        </p:txBody>
      </p:sp>
      <p:sp>
        <p:nvSpPr>
          <p:cNvPr id="3" name="Date Placeholder 2"/>
          <p:cNvSpPr>
            <a:spLocks noGrp="1"/>
          </p:cNvSpPr>
          <p:nvPr>
            <p:ph type="dt" sz="quarter" idx="1"/>
          </p:nvPr>
        </p:nvSpPr>
        <p:spPr>
          <a:xfrm>
            <a:off x="3995738" y="0"/>
            <a:ext cx="3055937" cy="465138"/>
          </a:xfrm>
          <a:prstGeom prst="rect">
            <a:avLst/>
          </a:prstGeom>
        </p:spPr>
        <p:txBody>
          <a:bodyPr vert="horz" lIns="93497" tIns="46749" rIns="93497" bIns="46749" rtlCol="0"/>
          <a:lstStyle>
            <a:lvl1pPr algn="r">
              <a:defRPr sz="1200"/>
            </a:lvl1pPr>
          </a:lstStyle>
          <a:p>
            <a:pPr>
              <a:defRPr/>
            </a:pPr>
            <a:fld id="{2A2ED1F4-426D-4744-BEC8-04BF95232A8A}" type="datetime1">
              <a:rPr lang="en-US" smtClean="0"/>
              <a:pPr>
                <a:defRPr/>
              </a:pPr>
              <a:t>12/9/2021</a:t>
            </a:fld>
            <a:endParaRPr lang="en-US"/>
          </a:p>
        </p:txBody>
      </p:sp>
      <p:sp>
        <p:nvSpPr>
          <p:cNvPr id="4" name="Footer Placeholder 3"/>
          <p:cNvSpPr>
            <a:spLocks noGrp="1"/>
          </p:cNvSpPr>
          <p:nvPr>
            <p:ph type="ftr" sz="quarter" idx="2"/>
          </p:nvPr>
        </p:nvSpPr>
        <p:spPr>
          <a:xfrm>
            <a:off x="0" y="8842375"/>
            <a:ext cx="3055938" cy="465138"/>
          </a:xfrm>
          <a:prstGeom prst="rect">
            <a:avLst/>
          </a:prstGeom>
        </p:spPr>
        <p:txBody>
          <a:bodyPr vert="horz" lIns="93497" tIns="46749" rIns="93497" bIns="46749" rtlCol="0" anchor="b"/>
          <a:lstStyle>
            <a:lvl1pPr algn="l">
              <a:defRPr sz="1200"/>
            </a:lvl1pPr>
          </a:lstStyle>
          <a:p>
            <a:pPr>
              <a:defRPr/>
            </a:pPr>
            <a:r>
              <a:rPr lang="en-US"/>
              <a:t>National Tax Training Committee</a:t>
            </a:r>
          </a:p>
        </p:txBody>
      </p:sp>
      <p:sp>
        <p:nvSpPr>
          <p:cNvPr id="5" name="Slide Number Placeholder 4"/>
          <p:cNvSpPr>
            <a:spLocks noGrp="1"/>
          </p:cNvSpPr>
          <p:nvPr>
            <p:ph type="sldNum" sz="quarter" idx="3"/>
          </p:nvPr>
        </p:nvSpPr>
        <p:spPr>
          <a:xfrm>
            <a:off x="3995738" y="8842375"/>
            <a:ext cx="3055937" cy="465138"/>
          </a:xfrm>
          <a:prstGeom prst="rect">
            <a:avLst/>
          </a:prstGeom>
        </p:spPr>
        <p:txBody>
          <a:bodyPr vert="horz" wrap="square" lIns="93497" tIns="46749" rIns="93497" bIns="46749" numCol="1" anchor="b" anchorCtr="0" compatLnSpc="1">
            <a:prstTxWarp prst="textNoShape">
              <a:avLst/>
            </a:prstTxWarp>
          </a:bodyPr>
          <a:lstStyle>
            <a:lvl1pPr algn="r">
              <a:defRPr sz="1200"/>
            </a:lvl1pPr>
          </a:lstStyle>
          <a:p>
            <a:fld id="{E6C11076-8F33-4268-AF72-E3097354B895}" type="slidenum">
              <a:rPr lang="en-US" altLang="en-US"/>
              <a:pPr/>
              <a:t>‹#›</a:t>
            </a:fld>
            <a:endParaRPr lang="en-US" altLang="en-US"/>
          </a:p>
        </p:txBody>
      </p:sp>
    </p:spTree>
    <p:extLst>
      <p:ext uri="{BB962C8B-B14F-4D97-AF65-F5344CB8AC3E}">
        <p14:creationId xmlns:p14="http://schemas.microsoft.com/office/powerpoint/2010/main" val="4152295153"/>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Earned Income Credit</a:t>
            </a:r>
          </a:p>
        </p:txBody>
      </p:sp>
      <p:sp>
        <p:nvSpPr>
          <p:cNvPr id="9" name="Footer Placeholder 8"/>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National Tax Training Committee</a:t>
            </a:r>
          </a:p>
        </p:txBody>
      </p:sp>
      <p:sp>
        <p:nvSpPr>
          <p:cNvPr id="10" name="Slide Image Placeholder 9"/>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11" name="Slide Number Placeholder 10"/>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75DFE1-640D-425D-AD89-D8224A327900}" type="slidenum">
              <a:rPr lang="en-US" smtClean="0"/>
              <a:pPr/>
              <a:t>‹#›</a:t>
            </a:fld>
            <a:endParaRPr lang="en-US"/>
          </a:p>
        </p:txBody>
      </p:sp>
      <p:sp>
        <p:nvSpPr>
          <p:cNvPr id="13" name="Date Placeholder 1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C38E0D-DA9D-4967-B643-522A1F371FF7}" type="datetimeFigureOut">
              <a:rPr lang="en-US" smtClean="0"/>
              <a:pPr/>
              <a:t>12/9/2021</a:t>
            </a:fld>
            <a:endParaRPr lang="en-US"/>
          </a:p>
        </p:txBody>
      </p:sp>
      <p:sp>
        <p:nvSpPr>
          <p:cNvPr id="14" name="Notes Placeholder 13"/>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9930795"/>
      </p:ext>
    </p:extLst>
  </p:cSld>
  <p:clrMap bg1="lt1" tx1="dk1" bg2="lt2" tx2="dk2" accent1="accent1" accent2="accent2" accent3="accent3" accent4="accent4" accent5="accent5" accent6="accent6" hlink="hlink" folHlink="folHlink"/>
  <p:hf dt="0"/>
  <p:notesStyle>
    <a:lvl1pPr marL="169863" indent="-169863" algn="l" rtl="0" eaLnBrk="0" fontAlgn="base" hangingPunct="0">
      <a:spcBef>
        <a:spcPct val="30000"/>
      </a:spcBef>
      <a:spcAft>
        <a:spcPct val="0"/>
      </a:spcAft>
      <a:buClr>
        <a:schemeClr val="accent2"/>
      </a:buClr>
      <a:buSzPct val="95000"/>
      <a:buFont typeface="Calibri" panose="020F0502020204030204" pitchFamily="34" charset="0"/>
      <a:buChar char="●"/>
      <a:defRPr sz="1400" kern="1200">
        <a:solidFill>
          <a:schemeClr val="tx1"/>
        </a:solidFill>
        <a:latin typeface="+mn-lt"/>
        <a:ea typeface="+mn-ea"/>
        <a:cs typeface="+mn-cs"/>
      </a:defRPr>
    </a:lvl1pPr>
    <a:lvl2pPr marL="404813" indent="-169863" algn="l" rtl="0" eaLnBrk="0" fontAlgn="base" hangingPunct="0">
      <a:spcBef>
        <a:spcPct val="30000"/>
      </a:spcBef>
      <a:spcAft>
        <a:spcPct val="0"/>
      </a:spcAft>
      <a:buClr>
        <a:srgbClr val="009900"/>
      </a:buClr>
      <a:buSzPct val="70000"/>
      <a:buFont typeface="Wingdings" panose="05000000000000000000" pitchFamily="2" charset="2"/>
      <a:buChar char="n"/>
      <a:defRPr sz="1400" kern="1200">
        <a:solidFill>
          <a:schemeClr val="tx1"/>
        </a:solidFill>
        <a:latin typeface="+mn-lt"/>
        <a:ea typeface="+mn-ea"/>
        <a:cs typeface="+mn-cs"/>
      </a:defRPr>
    </a:lvl2pPr>
    <a:lvl3pPr marL="574675" indent="-169863" algn="l" rtl="0" eaLnBrk="0" fontAlgn="base" hangingPunct="0">
      <a:spcBef>
        <a:spcPct val="30000"/>
      </a:spcBef>
      <a:spcAft>
        <a:spcPct val="0"/>
      </a:spcAft>
      <a:buClr>
        <a:srgbClr val="0070C0"/>
      </a:buClr>
      <a:buSzPct val="70000"/>
      <a:buFont typeface="Wingdings" panose="05000000000000000000" pitchFamily="2" charset="2"/>
      <a:buChar char="®"/>
      <a:defRPr sz="1400" kern="1200">
        <a:solidFill>
          <a:schemeClr val="tx1"/>
        </a:solidFill>
        <a:latin typeface="+mn-lt"/>
        <a:ea typeface="+mn-ea"/>
        <a:cs typeface="+mn-cs"/>
      </a:defRPr>
    </a:lvl3pPr>
    <a:lvl4pPr marL="1600200" indent="-228600" algn="l" rtl="0" eaLnBrk="0" fontAlgn="base" hangingPunct="0">
      <a:spcBef>
        <a:spcPct val="30000"/>
      </a:spcBef>
      <a:spcAft>
        <a:spcPct val="0"/>
      </a:spcAft>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Earned Income Credit</a:t>
            </a:r>
            <a:endParaRPr lang="en-US"/>
          </a:p>
        </p:txBody>
      </p:sp>
      <p:sp>
        <p:nvSpPr>
          <p:cNvPr id="5" name="Footer Placeholder 4"/>
          <p:cNvSpPr>
            <a:spLocks noGrp="1"/>
          </p:cNvSpPr>
          <p:nvPr>
            <p:ph type="ftr" sz="quarter" idx="11"/>
          </p:nvPr>
        </p:nvSpPr>
        <p:spPr/>
        <p:txBody>
          <a:bodyPr/>
          <a:lstStyle/>
          <a:p>
            <a:r>
              <a:rPr lang="en-US" smtClean="0"/>
              <a:t>National Tax Training Committee</a:t>
            </a:r>
            <a:endParaRPr lang="en-US"/>
          </a:p>
        </p:txBody>
      </p:sp>
      <p:sp>
        <p:nvSpPr>
          <p:cNvPr id="6" name="Slide Number Placeholder 5"/>
          <p:cNvSpPr>
            <a:spLocks noGrp="1"/>
          </p:cNvSpPr>
          <p:nvPr>
            <p:ph type="sldNum" sz="quarter" idx="12"/>
          </p:nvPr>
        </p:nvSpPr>
        <p:spPr/>
        <p:txBody>
          <a:bodyPr/>
          <a:lstStyle/>
          <a:p>
            <a:fld id="{2675DFE1-640D-425D-AD89-D8224A327900}" type="slidenum">
              <a:rPr lang="en-US" smtClean="0"/>
              <a:pPr/>
              <a:t>2</a:t>
            </a:fld>
            <a:endParaRPr lang="en-US"/>
          </a:p>
        </p:txBody>
      </p:sp>
    </p:spTree>
    <p:extLst>
      <p:ext uri="{BB962C8B-B14F-4D97-AF65-F5344CB8AC3E}">
        <p14:creationId xmlns:p14="http://schemas.microsoft.com/office/powerpoint/2010/main" val="745203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Earned Income Credit</a:t>
            </a:r>
            <a:endParaRPr lang="en-US"/>
          </a:p>
        </p:txBody>
      </p:sp>
      <p:sp>
        <p:nvSpPr>
          <p:cNvPr id="5" name="Footer Placeholder 4"/>
          <p:cNvSpPr>
            <a:spLocks noGrp="1"/>
          </p:cNvSpPr>
          <p:nvPr>
            <p:ph type="ftr" sz="quarter" idx="11"/>
          </p:nvPr>
        </p:nvSpPr>
        <p:spPr/>
        <p:txBody>
          <a:bodyPr/>
          <a:lstStyle/>
          <a:p>
            <a:r>
              <a:rPr lang="en-US" smtClean="0"/>
              <a:t>National Tax Training Committee</a:t>
            </a:r>
            <a:endParaRPr lang="en-US"/>
          </a:p>
        </p:txBody>
      </p:sp>
      <p:sp>
        <p:nvSpPr>
          <p:cNvPr id="6" name="Slide Number Placeholder 5"/>
          <p:cNvSpPr>
            <a:spLocks noGrp="1"/>
          </p:cNvSpPr>
          <p:nvPr>
            <p:ph type="sldNum" sz="quarter" idx="12"/>
          </p:nvPr>
        </p:nvSpPr>
        <p:spPr/>
        <p:txBody>
          <a:bodyPr/>
          <a:lstStyle/>
          <a:p>
            <a:fld id="{2675DFE1-640D-425D-AD89-D8224A327900}" type="slidenum">
              <a:rPr lang="en-US" smtClean="0"/>
              <a:pPr/>
              <a:t>18</a:t>
            </a:fld>
            <a:endParaRPr lang="en-US"/>
          </a:p>
        </p:txBody>
      </p:sp>
    </p:spTree>
    <p:extLst>
      <p:ext uri="{BB962C8B-B14F-4D97-AF65-F5344CB8AC3E}">
        <p14:creationId xmlns:p14="http://schemas.microsoft.com/office/powerpoint/2010/main" val="413663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xfrm>
            <a:off x="685800" y="1143000"/>
            <a:ext cx="5486400" cy="3087688"/>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xfrm>
            <a:off x="685800" y="4400550"/>
            <a:ext cx="5486400" cy="36004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spcBef>
                <a:spcPct val="0"/>
              </a:spcBef>
              <a:buFont typeface="Calibri" panose="020F0502020204030204" pitchFamily="34" charset="0"/>
              <a:buNone/>
              <a:defRPr/>
            </a:pPr>
            <a:endParaRPr lang="en-US" altLang="en-US" dirty="0"/>
          </a:p>
        </p:txBody>
      </p:sp>
      <p:sp>
        <p:nvSpPr>
          <p:cNvPr id="72708" name="Slide Number Placeholder 3"/>
          <p:cNvSpPr>
            <a:spLocks noGrp="1"/>
          </p:cNvSpPr>
          <p:nvPr>
            <p:ph type="sldNum" sz="quarter" idx="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SzPct val="95000"/>
              <a:buFont typeface="Calibri" panose="020F0502020204030204" pitchFamily="34" charset="0"/>
              <a:buChar char="●"/>
              <a:defRPr sz="1400">
                <a:solidFill>
                  <a:schemeClr val="tx1"/>
                </a:solidFill>
                <a:latin typeface="Calibri" panose="020F0502020204030204" pitchFamily="34" charset="0"/>
              </a:defRPr>
            </a:lvl1pPr>
            <a:lvl2pPr marL="758825" indent="-292100">
              <a:spcBef>
                <a:spcPct val="30000"/>
              </a:spcBef>
              <a:buClr>
                <a:srgbClr val="009900"/>
              </a:buClr>
              <a:buSzPct val="70000"/>
              <a:buFont typeface="Wingdings" panose="05000000000000000000" pitchFamily="2" charset="2"/>
              <a:buChar char="n"/>
              <a:defRPr sz="1400">
                <a:solidFill>
                  <a:schemeClr val="tx1"/>
                </a:solidFill>
                <a:latin typeface="Calibri" panose="020F0502020204030204" pitchFamily="34" charset="0"/>
              </a:defRPr>
            </a:lvl2pPr>
            <a:lvl3pPr marL="1168400" indent="-233363">
              <a:spcBef>
                <a:spcPct val="30000"/>
              </a:spcBef>
              <a:buClr>
                <a:srgbClr val="0070C0"/>
              </a:buClr>
              <a:buSzPct val="70000"/>
              <a:buFont typeface="Wingdings" panose="05000000000000000000" pitchFamily="2" charset="2"/>
              <a:buChar char="®"/>
              <a:defRPr sz="1400">
                <a:solidFill>
                  <a:schemeClr val="tx1"/>
                </a:solidFill>
                <a:latin typeface="Calibri" panose="020F0502020204030204" pitchFamily="34" charset="0"/>
              </a:defRPr>
            </a:lvl3pPr>
            <a:lvl4pPr marL="1635125" indent="-233363">
              <a:spcBef>
                <a:spcPct val="30000"/>
              </a:spcBef>
              <a:defRPr sz="1200">
                <a:solidFill>
                  <a:schemeClr val="tx1"/>
                </a:solidFill>
                <a:latin typeface="Calibri" panose="020F0502020204030204" pitchFamily="34" charset="0"/>
              </a:defRPr>
            </a:lvl4pPr>
            <a:lvl5pPr marL="2103438" indent="-233363">
              <a:spcBef>
                <a:spcPct val="30000"/>
              </a:spcBef>
              <a:defRPr sz="1200">
                <a:solidFill>
                  <a:schemeClr val="tx1"/>
                </a:solidFill>
                <a:latin typeface="Calibri" panose="020F0502020204030204" pitchFamily="34" charset="0"/>
              </a:defRPr>
            </a:lvl5pPr>
            <a:lvl6pPr marL="2560638" indent="-233363" eaLnBrk="0" fontAlgn="base" hangingPunct="0">
              <a:spcBef>
                <a:spcPct val="30000"/>
              </a:spcBef>
              <a:spcAft>
                <a:spcPct val="0"/>
              </a:spcAft>
              <a:defRPr sz="1200">
                <a:solidFill>
                  <a:schemeClr val="tx1"/>
                </a:solidFill>
                <a:latin typeface="Calibri" panose="020F0502020204030204" pitchFamily="34" charset="0"/>
              </a:defRPr>
            </a:lvl6pPr>
            <a:lvl7pPr marL="3017838" indent="-233363" eaLnBrk="0" fontAlgn="base" hangingPunct="0">
              <a:spcBef>
                <a:spcPct val="30000"/>
              </a:spcBef>
              <a:spcAft>
                <a:spcPct val="0"/>
              </a:spcAft>
              <a:defRPr sz="1200">
                <a:solidFill>
                  <a:schemeClr val="tx1"/>
                </a:solidFill>
                <a:latin typeface="Calibri" panose="020F0502020204030204" pitchFamily="34" charset="0"/>
              </a:defRPr>
            </a:lvl7pPr>
            <a:lvl8pPr marL="3475038" indent="-233363" eaLnBrk="0" fontAlgn="base" hangingPunct="0">
              <a:spcBef>
                <a:spcPct val="30000"/>
              </a:spcBef>
              <a:spcAft>
                <a:spcPct val="0"/>
              </a:spcAft>
              <a:defRPr sz="1200">
                <a:solidFill>
                  <a:schemeClr val="tx1"/>
                </a:solidFill>
                <a:latin typeface="Calibri" panose="020F0502020204030204" pitchFamily="34" charset="0"/>
              </a:defRPr>
            </a:lvl8pPr>
            <a:lvl9pPr marL="3932238"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buClrTx/>
              <a:buSzTx/>
              <a:buFontTx/>
              <a:buNone/>
            </a:pPr>
            <a:fld id="{B53A7E19-2EBD-4226-8B0E-78B809B2F87D}" type="slidenum">
              <a:rPr lang="en-US" altLang="en-US"/>
              <a:pPr>
                <a:spcBef>
                  <a:spcPct val="0"/>
                </a:spcBef>
                <a:buClrTx/>
                <a:buSzTx/>
                <a:buFontTx/>
                <a:buNone/>
              </a:pPr>
              <a:t>19</a:t>
            </a:fld>
            <a:endParaRPr lang="en-US" altLang="en-US"/>
          </a:p>
        </p:txBody>
      </p:sp>
      <p:sp>
        <p:nvSpPr>
          <p:cNvPr id="72710" name="Header Placeholder 2"/>
          <p:cNvSpPr>
            <a:spLocks noGrp="1"/>
          </p:cNvSpPr>
          <p:nvPr>
            <p:ph type="hdr" sz="quarter"/>
          </p:nvPr>
        </p:nvSpPr>
        <p:spPr bwMode="auto">
          <a:xfrm>
            <a:off x="0" y="0"/>
            <a:ext cx="2971800" cy="458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SzPct val="95000"/>
              <a:buFont typeface="Calibri" panose="020F0502020204030204" pitchFamily="34" charset="0"/>
              <a:buChar char="●"/>
              <a:defRPr sz="1400">
                <a:solidFill>
                  <a:schemeClr val="tx1"/>
                </a:solidFill>
                <a:latin typeface="Calibri" panose="020F0502020204030204" pitchFamily="34" charset="0"/>
              </a:defRPr>
            </a:lvl1pPr>
            <a:lvl2pPr marL="758825" indent="-292100">
              <a:spcBef>
                <a:spcPct val="30000"/>
              </a:spcBef>
              <a:buClr>
                <a:srgbClr val="009900"/>
              </a:buClr>
              <a:buSzPct val="70000"/>
              <a:buFont typeface="Wingdings" panose="05000000000000000000" pitchFamily="2" charset="2"/>
              <a:buChar char="n"/>
              <a:defRPr sz="1400">
                <a:solidFill>
                  <a:schemeClr val="tx1"/>
                </a:solidFill>
                <a:latin typeface="Calibri" panose="020F0502020204030204" pitchFamily="34" charset="0"/>
              </a:defRPr>
            </a:lvl2pPr>
            <a:lvl3pPr marL="1168400" indent="-233363">
              <a:spcBef>
                <a:spcPct val="30000"/>
              </a:spcBef>
              <a:buClr>
                <a:srgbClr val="0070C0"/>
              </a:buClr>
              <a:buSzPct val="70000"/>
              <a:buFont typeface="Wingdings" panose="05000000000000000000" pitchFamily="2" charset="2"/>
              <a:buChar char="®"/>
              <a:defRPr sz="1400">
                <a:solidFill>
                  <a:schemeClr val="tx1"/>
                </a:solidFill>
                <a:latin typeface="Calibri" panose="020F0502020204030204" pitchFamily="34" charset="0"/>
              </a:defRPr>
            </a:lvl3pPr>
            <a:lvl4pPr marL="1635125" indent="-233363">
              <a:spcBef>
                <a:spcPct val="30000"/>
              </a:spcBef>
              <a:defRPr sz="1200">
                <a:solidFill>
                  <a:schemeClr val="tx1"/>
                </a:solidFill>
                <a:latin typeface="Calibri" panose="020F0502020204030204" pitchFamily="34" charset="0"/>
              </a:defRPr>
            </a:lvl4pPr>
            <a:lvl5pPr marL="2103438" indent="-233363">
              <a:spcBef>
                <a:spcPct val="30000"/>
              </a:spcBef>
              <a:defRPr sz="1200">
                <a:solidFill>
                  <a:schemeClr val="tx1"/>
                </a:solidFill>
                <a:latin typeface="Calibri" panose="020F0502020204030204" pitchFamily="34" charset="0"/>
              </a:defRPr>
            </a:lvl5pPr>
            <a:lvl6pPr marL="2560638" indent="-233363" eaLnBrk="0" fontAlgn="base" hangingPunct="0">
              <a:spcBef>
                <a:spcPct val="30000"/>
              </a:spcBef>
              <a:spcAft>
                <a:spcPct val="0"/>
              </a:spcAft>
              <a:defRPr sz="1200">
                <a:solidFill>
                  <a:schemeClr val="tx1"/>
                </a:solidFill>
                <a:latin typeface="Calibri" panose="020F0502020204030204" pitchFamily="34" charset="0"/>
              </a:defRPr>
            </a:lvl6pPr>
            <a:lvl7pPr marL="3017838" indent="-233363" eaLnBrk="0" fontAlgn="base" hangingPunct="0">
              <a:spcBef>
                <a:spcPct val="30000"/>
              </a:spcBef>
              <a:spcAft>
                <a:spcPct val="0"/>
              </a:spcAft>
              <a:defRPr sz="1200">
                <a:solidFill>
                  <a:schemeClr val="tx1"/>
                </a:solidFill>
                <a:latin typeface="Calibri" panose="020F0502020204030204" pitchFamily="34" charset="0"/>
              </a:defRPr>
            </a:lvl7pPr>
            <a:lvl8pPr marL="3475038" indent="-233363" eaLnBrk="0" fontAlgn="base" hangingPunct="0">
              <a:spcBef>
                <a:spcPct val="30000"/>
              </a:spcBef>
              <a:spcAft>
                <a:spcPct val="0"/>
              </a:spcAft>
              <a:defRPr sz="1200">
                <a:solidFill>
                  <a:schemeClr val="tx1"/>
                </a:solidFill>
                <a:latin typeface="Calibri" panose="020F0502020204030204" pitchFamily="34" charset="0"/>
              </a:defRPr>
            </a:lvl8pPr>
            <a:lvl9pPr marL="3932238"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buClrTx/>
              <a:buSzTx/>
              <a:buFontTx/>
              <a:buNone/>
            </a:pPr>
            <a:r>
              <a:rPr lang="en-US" altLang="en-US"/>
              <a:t>Earned Income Credit</a:t>
            </a:r>
          </a:p>
        </p:txBody>
      </p:sp>
      <p:sp>
        <p:nvSpPr>
          <p:cNvPr id="72711" name="Footer Placeholder 2"/>
          <p:cNvSpPr>
            <a:spLocks noGrp="1"/>
          </p:cNvSpPr>
          <p:nvPr>
            <p:ph type="ftr" sz="quarter" idx="4"/>
          </p:nvPr>
        </p:nvSpPr>
        <p:spPr bwMode="auto">
          <a:xfrm>
            <a:off x="0"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SzPct val="95000"/>
              <a:buFont typeface="Calibri" panose="020F0502020204030204" pitchFamily="34" charset="0"/>
              <a:buChar char="●"/>
              <a:defRPr sz="1400">
                <a:solidFill>
                  <a:schemeClr val="tx1"/>
                </a:solidFill>
                <a:latin typeface="Calibri" panose="020F0502020204030204" pitchFamily="34" charset="0"/>
              </a:defRPr>
            </a:lvl1pPr>
            <a:lvl2pPr marL="742950" indent="-285750">
              <a:spcBef>
                <a:spcPct val="30000"/>
              </a:spcBef>
              <a:buClr>
                <a:srgbClr val="009900"/>
              </a:buClr>
              <a:buSzPct val="70000"/>
              <a:buFont typeface="Wingdings" panose="05000000000000000000" pitchFamily="2" charset="2"/>
              <a:buChar char="n"/>
              <a:defRPr sz="1400">
                <a:solidFill>
                  <a:schemeClr val="tx1"/>
                </a:solidFill>
                <a:latin typeface="Calibri" panose="020F0502020204030204" pitchFamily="34" charset="0"/>
              </a:defRPr>
            </a:lvl2pPr>
            <a:lvl3pPr marL="1143000" indent="-228600">
              <a:spcBef>
                <a:spcPct val="30000"/>
              </a:spcBef>
              <a:buClr>
                <a:srgbClr val="0070C0"/>
              </a:buClr>
              <a:buSzPct val="70000"/>
              <a:buFont typeface="Wingdings" panose="05000000000000000000" pitchFamily="2" charset="2"/>
              <a:buChar char="®"/>
              <a:defRPr sz="14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buClrTx/>
              <a:buSzTx/>
              <a:buFontTx/>
              <a:buNone/>
            </a:pPr>
            <a:r>
              <a:rPr lang="en-US" altLang="en-US" sz="1200"/>
              <a:t>National Tax Training Committee</a:t>
            </a:r>
          </a:p>
        </p:txBody>
      </p:sp>
    </p:spTree>
    <p:extLst>
      <p:ext uri="{BB962C8B-B14F-4D97-AF65-F5344CB8AC3E}">
        <p14:creationId xmlns:p14="http://schemas.microsoft.com/office/powerpoint/2010/main" val="3852927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7688"/>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normAutofit/>
          </a:bodyPr>
          <a:lstStyle/>
          <a:p>
            <a:r>
              <a:rPr lang="en-US" b="1" dirty="0"/>
              <a:t>Instructor note: Instructors can have volunteers use Resource Tool and walk-through</a:t>
            </a:r>
            <a:r>
              <a:rPr lang="en-US" b="1" baseline="0" dirty="0"/>
              <a:t> some of the examples on slides 12-15</a:t>
            </a:r>
          </a:p>
          <a:p>
            <a:r>
              <a:rPr lang="en-US" b="1" baseline="0" dirty="0"/>
              <a:t>Custodial parent is the parent the child lives with the majority of the time</a:t>
            </a:r>
            <a:endParaRPr lang="en-US" b="1" dirty="0"/>
          </a:p>
        </p:txBody>
      </p:sp>
      <p:sp>
        <p:nvSpPr>
          <p:cNvPr id="4" name="Header Placeholder 3"/>
          <p:cNvSpPr>
            <a:spLocks noGrp="1"/>
          </p:cNvSpPr>
          <p:nvPr>
            <p:ph type="hdr" sz="quarter" idx="10"/>
          </p:nvPr>
        </p:nvSpPr>
        <p:spPr>
          <a:xfrm>
            <a:off x="0" y="0"/>
            <a:ext cx="2971800" cy="458788"/>
          </a:xfrm>
          <a:prstGeom prst="rect">
            <a:avLst/>
          </a:prstGeom>
        </p:spPr>
        <p:txBody>
          <a:bodyPr/>
          <a:lstStyle/>
          <a:p>
            <a:r>
              <a:rPr lang="en-US"/>
              <a:t>Earned Income Credit</a:t>
            </a:r>
            <a:endParaRPr lang="en-US" dirty="0"/>
          </a:p>
        </p:txBody>
      </p:sp>
      <p:sp>
        <p:nvSpPr>
          <p:cNvPr id="6" name="Footer Placeholder 5"/>
          <p:cNvSpPr>
            <a:spLocks noGrp="1"/>
          </p:cNvSpPr>
          <p:nvPr>
            <p:ph type="ftr" sz="quarter" idx="12"/>
          </p:nvPr>
        </p:nvSpPr>
        <p:spPr>
          <a:xfrm>
            <a:off x="0" y="8685213"/>
            <a:ext cx="2971800" cy="458787"/>
          </a:xfrm>
          <a:prstGeom prst="rect">
            <a:avLst/>
          </a:prstGeom>
        </p:spPr>
        <p:txBody>
          <a:bodyPr/>
          <a:lstStyle/>
          <a:p>
            <a:r>
              <a:rPr lang="en-US"/>
              <a:t>National Tax Training Committee</a:t>
            </a:r>
            <a:endParaRPr lang="en-US" dirty="0"/>
          </a:p>
        </p:txBody>
      </p:sp>
      <p:sp>
        <p:nvSpPr>
          <p:cNvPr id="7" name="Slide Number Placeholder 6"/>
          <p:cNvSpPr>
            <a:spLocks noGrp="1"/>
          </p:cNvSpPr>
          <p:nvPr>
            <p:ph type="sldNum" sz="quarter" idx="13"/>
          </p:nvPr>
        </p:nvSpPr>
        <p:spPr>
          <a:xfrm>
            <a:off x="3884613" y="8685213"/>
            <a:ext cx="2971800" cy="458787"/>
          </a:xfrm>
          <a:prstGeom prst="rect">
            <a:avLst/>
          </a:prstGeom>
        </p:spPr>
        <p:txBody>
          <a:bodyPr/>
          <a:lstStyle/>
          <a:p>
            <a:fld id="{1FB6AB21-86C4-4C18-96F1-AC32C5F8D032}" type="slidenum">
              <a:rPr lang="en-US" smtClean="0"/>
              <a:pPr/>
              <a:t>20</a:t>
            </a:fld>
            <a:endParaRPr lang="en-US" dirty="0"/>
          </a:p>
        </p:txBody>
      </p:sp>
    </p:spTree>
    <p:extLst>
      <p:ext uri="{BB962C8B-B14F-4D97-AF65-F5344CB8AC3E}">
        <p14:creationId xmlns:p14="http://schemas.microsoft.com/office/powerpoint/2010/main" val="3890085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685800" y="1143000"/>
            <a:ext cx="5486400" cy="3087688"/>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xfrm>
            <a:off x="685800" y="4400550"/>
            <a:ext cx="5486400" cy="3600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9545" indent="-169545"/>
            <a:r>
              <a:rPr lang="en-US" altLang="en-US" b="1" u="none" dirty="0">
                <a:cs typeface="Calibri"/>
              </a:rPr>
              <a:t>Class should become familiar with the additional</a:t>
            </a:r>
            <a:r>
              <a:rPr lang="en-US" altLang="en-US" b="1" u="none" baseline="0" dirty="0">
                <a:cs typeface="Calibri"/>
              </a:rPr>
              <a:t> </a:t>
            </a:r>
            <a:r>
              <a:rPr lang="en-US" altLang="en-US" b="1" u="none" dirty="0">
                <a:cs typeface="Calibri"/>
              </a:rPr>
              <a:t>questions as they</a:t>
            </a:r>
            <a:r>
              <a:rPr lang="en-US" altLang="en-US" b="1" u="none" baseline="0" dirty="0">
                <a:cs typeface="Calibri"/>
              </a:rPr>
              <a:t> impact EIC and other tax benefits</a:t>
            </a:r>
          </a:p>
          <a:p>
            <a:pPr marL="0" indent="0">
              <a:buNone/>
            </a:pPr>
            <a:endParaRPr lang="en-US" altLang="en-US" b="1" u="none" dirty="0">
              <a:cs typeface="Calibri"/>
            </a:endParaRPr>
          </a:p>
          <a:p>
            <a:pPr marL="0" indent="0">
              <a:buNone/>
            </a:pPr>
            <a:endParaRPr lang="en-US" altLang="en-US" b="1" u="none" dirty="0">
              <a:cs typeface="Calibri"/>
            </a:endParaRPr>
          </a:p>
        </p:txBody>
      </p:sp>
      <p:sp>
        <p:nvSpPr>
          <p:cNvPr id="83972" name="Header Placeholder 3"/>
          <p:cNvSpPr>
            <a:spLocks noGrp="1"/>
          </p:cNvSpPr>
          <p:nvPr>
            <p:ph type="hdr" sz="quarter"/>
          </p:nvPr>
        </p:nvSpPr>
        <p:spPr bwMode="auto">
          <a:xfrm>
            <a:off x="0" y="0"/>
            <a:ext cx="2971800" cy="458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SzPct val="95000"/>
              <a:buFont typeface="Calibri" panose="020F0502020204030204" pitchFamily="34" charset="0"/>
              <a:buChar char="●"/>
              <a:defRPr sz="1400">
                <a:solidFill>
                  <a:schemeClr val="tx1"/>
                </a:solidFill>
                <a:latin typeface="Calibri" panose="020F0502020204030204" pitchFamily="34" charset="0"/>
              </a:defRPr>
            </a:lvl1pPr>
            <a:lvl2pPr marL="742950" indent="-285750">
              <a:spcBef>
                <a:spcPct val="30000"/>
              </a:spcBef>
              <a:buClr>
                <a:srgbClr val="009900"/>
              </a:buClr>
              <a:buSzPct val="70000"/>
              <a:buFont typeface="Wingdings" panose="05000000000000000000" pitchFamily="2" charset="2"/>
              <a:buChar char="n"/>
              <a:defRPr sz="1400">
                <a:solidFill>
                  <a:schemeClr val="tx1"/>
                </a:solidFill>
                <a:latin typeface="Calibri" panose="020F0502020204030204" pitchFamily="34" charset="0"/>
              </a:defRPr>
            </a:lvl2pPr>
            <a:lvl3pPr marL="1143000" indent="-228600">
              <a:spcBef>
                <a:spcPct val="30000"/>
              </a:spcBef>
              <a:buClr>
                <a:srgbClr val="0070C0"/>
              </a:buClr>
              <a:buSzPct val="70000"/>
              <a:buFont typeface="Wingdings" panose="05000000000000000000" pitchFamily="2" charset="2"/>
              <a:buChar char="®"/>
              <a:defRPr sz="14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buClrTx/>
              <a:buSzTx/>
              <a:buFontTx/>
              <a:buNone/>
            </a:pPr>
            <a:r>
              <a:rPr lang="en-US" altLang="en-US"/>
              <a:t>Earned Income Credit</a:t>
            </a:r>
          </a:p>
        </p:txBody>
      </p:sp>
      <p:sp>
        <p:nvSpPr>
          <p:cNvPr id="83974" name="Slide Number Placeholder 6"/>
          <p:cNvSpPr>
            <a:spLocks noGrp="1"/>
          </p:cNvSpPr>
          <p:nvPr>
            <p:ph type="sldNum" sz="quarter" idx="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SzPct val="95000"/>
              <a:buFont typeface="Calibri" panose="020F0502020204030204" pitchFamily="34" charset="0"/>
              <a:buChar char="●"/>
              <a:defRPr sz="1400">
                <a:solidFill>
                  <a:schemeClr val="tx1"/>
                </a:solidFill>
                <a:latin typeface="Calibri" panose="020F0502020204030204" pitchFamily="34" charset="0"/>
              </a:defRPr>
            </a:lvl1pPr>
            <a:lvl2pPr marL="742950" indent="-285750">
              <a:spcBef>
                <a:spcPct val="30000"/>
              </a:spcBef>
              <a:buClr>
                <a:srgbClr val="009900"/>
              </a:buClr>
              <a:buSzPct val="70000"/>
              <a:buFont typeface="Wingdings" panose="05000000000000000000" pitchFamily="2" charset="2"/>
              <a:buChar char="n"/>
              <a:defRPr sz="1400">
                <a:solidFill>
                  <a:schemeClr val="tx1"/>
                </a:solidFill>
                <a:latin typeface="Calibri" panose="020F0502020204030204" pitchFamily="34" charset="0"/>
              </a:defRPr>
            </a:lvl2pPr>
            <a:lvl3pPr marL="1143000" indent="-228600">
              <a:spcBef>
                <a:spcPct val="30000"/>
              </a:spcBef>
              <a:buClr>
                <a:srgbClr val="0070C0"/>
              </a:buClr>
              <a:buSzPct val="70000"/>
              <a:buFont typeface="Wingdings" panose="05000000000000000000" pitchFamily="2" charset="2"/>
              <a:buChar char="®"/>
              <a:defRPr sz="14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buClrTx/>
              <a:buSzTx/>
              <a:buFontTx/>
              <a:buNone/>
            </a:pPr>
            <a:fld id="{261A91B7-A212-4C86-869B-E3F4FBAC6305}" type="slidenum">
              <a:rPr lang="en-US" altLang="en-US"/>
              <a:pPr>
                <a:spcBef>
                  <a:spcPct val="0"/>
                </a:spcBef>
                <a:buClrTx/>
                <a:buSzTx/>
                <a:buFontTx/>
                <a:buNone/>
              </a:pPr>
              <a:t>21</a:t>
            </a:fld>
            <a:endParaRPr lang="en-US" altLang="en-US"/>
          </a:p>
        </p:txBody>
      </p:sp>
      <p:sp>
        <p:nvSpPr>
          <p:cNvPr id="83975" name="Footer Placeholder 8"/>
          <p:cNvSpPr>
            <a:spLocks noGrp="1"/>
          </p:cNvSpPr>
          <p:nvPr>
            <p:ph type="ftr" sz="quarter" idx="4"/>
          </p:nvPr>
        </p:nvSpPr>
        <p:spPr bwMode="auto">
          <a:xfrm>
            <a:off x="0"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SzPct val="95000"/>
              <a:buFont typeface="Calibri" panose="020F0502020204030204" pitchFamily="34" charset="0"/>
              <a:buChar char="●"/>
              <a:defRPr sz="1400">
                <a:solidFill>
                  <a:schemeClr val="tx1"/>
                </a:solidFill>
                <a:latin typeface="Calibri" panose="020F0502020204030204" pitchFamily="34" charset="0"/>
              </a:defRPr>
            </a:lvl1pPr>
            <a:lvl2pPr marL="742950" indent="-285750">
              <a:spcBef>
                <a:spcPct val="30000"/>
              </a:spcBef>
              <a:buClr>
                <a:srgbClr val="009900"/>
              </a:buClr>
              <a:buSzPct val="70000"/>
              <a:buFont typeface="Wingdings" panose="05000000000000000000" pitchFamily="2" charset="2"/>
              <a:buChar char="n"/>
              <a:defRPr sz="1400">
                <a:solidFill>
                  <a:schemeClr val="tx1"/>
                </a:solidFill>
                <a:latin typeface="Calibri" panose="020F0502020204030204" pitchFamily="34" charset="0"/>
              </a:defRPr>
            </a:lvl2pPr>
            <a:lvl3pPr marL="1143000" indent="-228600">
              <a:spcBef>
                <a:spcPct val="30000"/>
              </a:spcBef>
              <a:buClr>
                <a:srgbClr val="0070C0"/>
              </a:buClr>
              <a:buSzPct val="70000"/>
              <a:buFont typeface="Wingdings" panose="05000000000000000000" pitchFamily="2" charset="2"/>
              <a:buChar char="®"/>
              <a:defRPr sz="14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buClrTx/>
              <a:buSzTx/>
              <a:buFontTx/>
              <a:buNone/>
            </a:pPr>
            <a:r>
              <a:rPr lang="en-US" altLang="en-US" sz="1200"/>
              <a:t>National Tax Training Committee</a:t>
            </a:r>
          </a:p>
        </p:txBody>
      </p:sp>
    </p:spTree>
    <p:extLst>
      <p:ext uri="{BB962C8B-B14F-4D97-AF65-F5344CB8AC3E}">
        <p14:creationId xmlns:p14="http://schemas.microsoft.com/office/powerpoint/2010/main" val="1568815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685800" y="1143000"/>
            <a:ext cx="5486400" cy="3087688"/>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xfrm>
            <a:off x="685800" y="4400550"/>
            <a:ext cx="5486400" cy="3600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9545" indent="-169545"/>
            <a:r>
              <a:rPr lang="en-US" altLang="en-US" b="1" u="none" dirty="0">
                <a:cs typeface="Calibri"/>
              </a:rPr>
              <a:t>Class should become familiar with the additional</a:t>
            </a:r>
            <a:r>
              <a:rPr lang="en-US" altLang="en-US" b="1" u="none" baseline="0" dirty="0">
                <a:cs typeface="Calibri"/>
              </a:rPr>
              <a:t> </a:t>
            </a:r>
            <a:r>
              <a:rPr lang="en-US" altLang="en-US" b="1" u="none" dirty="0">
                <a:cs typeface="Calibri"/>
              </a:rPr>
              <a:t>questions as they</a:t>
            </a:r>
            <a:r>
              <a:rPr lang="en-US" altLang="en-US" b="1" u="none" baseline="0" dirty="0">
                <a:cs typeface="Calibri"/>
              </a:rPr>
              <a:t> impact EIC and other tax benefits</a:t>
            </a:r>
          </a:p>
          <a:p>
            <a:pPr marL="0" indent="0">
              <a:buNone/>
            </a:pPr>
            <a:endParaRPr lang="en-US" altLang="en-US" b="1" u="none" dirty="0">
              <a:cs typeface="Calibri"/>
            </a:endParaRPr>
          </a:p>
          <a:p>
            <a:pPr marL="0" indent="0">
              <a:buNone/>
            </a:pPr>
            <a:endParaRPr lang="en-US" altLang="en-US" b="1" u="none" dirty="0">
              <a:cs typeface="Calibri"/>
            </a:endParaRPr>
          </a:p>
        </p:txBody>
      </p:sp>
      <p:sp>
        <p:nvSpPr>
          <p:cNvPr id="83972" name="Header Placeholder 3"/>
          <p:cNvSpPr>
            <a:spLocks noGrp="1"/>
          </p:cNvSpPr>
          <p:nvPr>
            <p:ph type="hdr" sz="quarter"/>
          </p:nvPr>
        </p:nvSpPr>
        <p:spPr bwMode="auto">
          <a:xfrm>
            <a:off x="0" y="0"/>
            <a:ext cx="2971800" cy="458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SzPct val="95000"/>
              <a:buFont typeface="Calibri" panose="020F0502020204030204" pitchFamily="34" charset="0"/>
              <a:buChar char="●"/>
              <a:defRPr sz="1400">
                <a:solidFill>
                  <a:schemeClr val="tx1"/>
                </a:solidFill>
                <a:latin typeface="Calibri" panose="020F0502020204030204" pitchFamily="34" charset="0"/>
              </a:defRPr>
            </a:lvl1pPr>
            <a:lvl2pPr marL="742950" indent="-285750">
              <a:spcBef>
                <a:spcPct val="30000"/>
              </a:spcBef>
              <a:buClr>
                <a:srgbClr val="009900"/>
              </a:buClr>
              <a:buSzPct val="70000"/>
              <a:buFont typeface="Wingdings" panose="05000000000000000000" pitchFamily="2" charset="2"/>
              <a:buChar char="n"/>
              <a:defRPr sz="1400">
                <a:solidFill>
                  <a:schemeClr val="tx1"/>
                </a:solidFill>
                <a:latin typeface="Calibri" panose="020F0502020204030204" pitchFamily="34" charset="0"/>
              </a:defRPr>
            </a:lvl2pPr>
            <a:lvl3pPr marL="1143000" indent="-228600">
              <a:spcBef>
                <a:spcPct val="30000"/>
              </a:spcBef>
              <a:buClr>
                <a:srgbClr val="0070C0"/>
              </a:buClr>
              <a:buSzPct val="70000"/>
              <a:buFont typeface="Wingdings" panose="05000000000000000000" pitchFamily="2" charset="2"/>
              <a:buChar char="®"/>
              <a:defRPr sz="14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buClrTx/>
              <a:buSzTx/>
              <a:buFontTx/>
              <a:buNone/>
            </a:pPr>
            <a:r>
              <a:rPr lang="en-US" altLang="en-US"/>
              <a:t>Earned Income Credit</a:t>
            </a:r>
          </a:p>
        </p:txBody>
      </p:sp>
      <p:sp>
        <p:nvSpPr>
          <p:cNvPr id="83974" name="Slide Number Placeholder 6"/>
          <p:cNvSpPr>
            <a:spLocks noGrp="1"/>
          </p:cNvSpPr>
          <p:nvPr>
            <p:ph type="sldNum" sz="quarter" idx="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SzPct val="95000"/>
              <a:buFont typeface="Calibri" panose="020F0502020204030204" pitchFamily="34" charset="0"/>
              <a:buChar char="●"/>
              <a:defRPr sz="1400">
                <a:solidFill>
                  <a:schemeClr val="tx1"/>
                </a:solidFill>
                <a:latin typeface="Calibri" panose="020F0502020204030204" pitchFamily="34" charset="0"/>
              </a:defRPr>
            </a:lvl1pPr>
            <a:lvl2pPr marL="742950" indent="-285750">
              <a:spcBef>
                <a:spcPct val="30000"/>
              </a:spcBef>
              <a:buClr>
                <a:srgbClr val="009900"/>
              </a:buClr>
              <a:buSzPct val="70000"/>
              <a:buFont typeface="Wingdings" panose="05000000000000000000" pitchFamily="2" charset="2"/>
              <a:buChar char="n"/>
              <a:defRPr sz="1400">
                <a:solidFill>
                  <a:schemeClr val="tx1"/>
                </a:solidFill>
                <a:latin typeface="Calibri" panose="020F0502020204030204" pitchFamily="34" charset="0"/>
              </a:defRPr>
            </a:lvl2pPr>
            <a:lvl3pPr marL="1143000" indent="-228600">
              <a:spcBef>
                <a:spcPct val="30000"/>
              </a:spcBef>
              <a:buClr>
                <a:srgbClr val="0070C0"/>
              </a:buClr>
              <a:buSzPct val="70000"/>
              <a:buFont typeface="Wingdings" panose="05000000000000000000" pitchFamily="2" charset="2"/>
              <a:buChar char="®"/>
              <a:defRPr sz="14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buClrTx/>
              <a:buSzTx/>
              <a:buFontTx/>
              <a:buNone/>
            </a:pPr>
            <a:fld id="{261A91B7-A212-4C86-869B-E3F4FBAC6305}" type="slidenum">
              <a:rPr lang="en-US" altLang="en-US"/>
              <a:pPr>
                <a:spcBef>
                  <a:spcPct val="0"/>
                </a:spcBef>
                <a:buClrTx/>
                <a:buSzTx/>
                <a:buFontTx/>
                <a:buNone/>
              </a:pPr>
              <a:t>22</a:t>
            </a:fld>
            <a:endParaRPr lang="en-US" altLang="en-US"/>
          </a:p>
        </p:txBody>
      </p:sp>
      <p:sp>
        <p:nvSpPr>
          <p:cNvPr id="83975" name="Footer Placeholder 8"/>
          <p:cNvSpPr>
            <a:spLocks noGrp="1"/>
          </p:cNvSpPr>
          <p:nvPr>
            <p:ph type="ftr" sz="quarter" idx="4"/>
          </p:nvPr>
        </p:nvSpPr>
        <p:spPr bwMode="auto">
          <a:xfrm>
            <a:off x="0"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SzPct val="95000"/>
              <a:buFont typeface="Calibri" panose="020F0502020204030204" pitchFamily="34" charset="0"/>
              <a:buChar char="●"/>
              <a:defRPr sz="1400">
                <a:solidFill>
                  <a:schemeClr val="tx1"/>
                </a:solidFill>
                <a:latin typeface="Calibri" panose="020F0502020204030204" pitchFamily="34" charset="0"/>
              </a:defRPr>
            </a:lvl1pPr>
            <a:lvl2pPr marL="742950" indent="-285750">
              <a:spcBef>
                <a:spcPct val="30000"/>
              </a:spcBef>
              <a:buClr>
                <a:srgbClr val="009900"/>
              </a:buClr>
              <a:buSzPct val="70000"/>
              <a:buFont typeface="Wingdings" panose="05000000000000000000" pitchFamily="2" charset="2"/>
              <a:buChar char="n"/>
              <a:defRPr sz="1400">
                <a:solidFill>
                  <a:schemeClr val="tx1"/>
                </a:solidFill>
                <a:latin typeface="Calibri" panose="020F0502020204030204" pitchFamily="34" charset="0"/>
              </a:defRPr>
            </a:lvl2pPr>
            <a:lvl3pPr marL="1143000" indent="-228600">
              <a:spcBef>
                <a:spcPct val="30000"/>
              </a:spcBef>
              <a:buClr>
                <a:srgbClr val="0070C0"/>
              </a:buClr>
              <a:buSzPct val="70000"/>
              <a:buFont typeface="Wingdings" panose="05000000000000000000" pitchFamily="2" charset="2"/>
              <a:buChar char="®"/>
              <a:defRPr sz="14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buClrTx/>
              <a:buSzTx/>
              <a:buFontTx/>
              <a:buNone/>
            </a:pPr>
            <a:r>
              <a:rPr lang="en-US" altLang="en-US" sz="1200"/>
              <a:t>National Tax Training Committee</a:t>
            </a:r>
          </a:p>
        </p:txBody>
      </p:sp>
    </p:spTree>
    <p:extLst>
      <p:ext uri="{BB962C8B-B14F-4D97-AF65-F5344CB8AC3E}">
        <p14:creationId xmlns:p14="http://schemas.microsoft.com/office/powerpoint/2010/main" val="1862008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xfrm>
            <a:off x="685800" y="1143000"/>
            <a:ext cx="5486400" cy="3087688"/>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xfrm>
            <a:off x="685800" y="4400550"/>
            <a:ext cx="5486400" cy="3600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9332" name="Header Placeholder 3"/>
          <p:cNvSpPr>
            <a:spLocks noGrp="1"/>
          </p:cNvSpPr>
          <p:nvPr>
            <p:ph type="hdr" sz="quarter"/>
          </p:nvPr>
        </p:nvSpPr>
        <p:spPr bwMode="auto">
          <a:xfrm>
            <a:off x="0" y="0"/>
            <a:ext cx="2971800" cy="458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SzPct val="95000"/>
              <a:buFont typeface="Calibri" panose="020F0502020204030204" pitchFamily="34" charset="0"/>
              <a:buChar char="●"/>
              <a:defRPr sz="1400">
                <a:solidFill>
                  <a:schemeClr val="tx1"/>
                </a:solidFill>
                <a:latin typeface="Calibri" panose="020F0502020204030204" pitchFamily="34" charset="0"/>
              </a:defRPr>
            </a:lvl1pPr>
            <a:lvl2pPr marL="742950" indent="-285750">
              <a:spcBef>
                <a:spcPct val="30000"/>
              </a:spcBef>
              <a:buClr>
                <a:srgbClr val="009900"/>
              </a:buClr>
              <a:buSzPct val="70000"/>
              <a:buFont typeface="Wingdings" panose="05000000000000000000" pitchFamily="2" charset="2"/>
              <a:buChar char="n"/>
              <a:defRPr sz="1400">
                <a:solidFill>
                  <a:schemeClr val="tx1"/>
                </a:solidFill>
                <a:latin typeface="Calibri" panose="020F0502020204030204" pitchFamily="34" charset="0"/>
              </a:defRPr>
            </a:lvl2pPr>
            <a:lvl3pPr marL="1143000" indent="-228600">
              <a:spcBef>
                <a:spcPct val="30000"/>
              </a:spcBef>
              <a:buClr>
                <a:srgbClr val="0070C0"/>
              </a:buClr>
              <a:buSzPct val="70000"/>
              <a:buFont typeface="Wingdings" panose="05000000000000000000" pitchFamily="2" charset="2"/>
              <a:buChar char="®"/>
              <a:defRPr sz="14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buClrTx/>
              <a:buSzTx/>
              <a:buFontTx/>
              <a:buNone/>
            </a:pPr>
            <a:r>
              <a:rPr lang="en-US" altLang="en-US"/>
              <a:t>Earned Income Credit</a:t>
            </a:r>
          </a:p>
        </p:txBody>
      </p:sp>
      <p:sp>
        <p:nvSpPr>
          <p:cNvPr id="99334" name="Slide Number Placeholder 5"/>
          <p:cNvSpPr>
            <a:spLocks noGrp="1"/>
          </p:cNvSpPr>
          <p:nvPr>
            <p:ph type="sldNum" sz="quarter" idx="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SzPct val="95000"/>
              <a:buFont typeface="Calibri" panose="020F0502020204030204" pitchFamily="34" charset="0"/>
              <a:buChar char="●"/>
              <a:defRPr sz="1400">
                <a:solidFill>
                  <a:schemeClr val="tx1"/>
                </a:solidFill>
                <a:latin typeface="Calibri" panose="020F0502020204030204" pitchFamily="34" charset="0"/>
              </a:defRPr>
            </a:lvl1pPr>
            <a:lvl2pPr marL="742950" indent="-285750">
              <a:spcBef>
                <a:spcPct val="30000"/>
              </a:spcBef>
              <a:buClr>
                <a:srgbClr val="009900"/>
              </a:buClr>
              <a:buSzPct val="70000"/>
              <a:buFont typeface="Wingdings" panose="05000000000000000000" pitchFamily="2" charset="2"/>
              <a:buChar char="n"/>
              <a:defRPr sz="1400">
                <a:solidFill>
                  <a:schemeClr val="tx1"/>
                </a:solidFill>
                <a:latin typeface="Calibri" panose="020F0502020204030204" pitchFamily="34" charset="0"/>
              </a:defRPr>
            </a:lvl2pPr>
            <a:lvl3pPr marL="1143000" indent="-228600">
              <a:spcBef>
                <a:spcPct val="30000"/>
              </a:spcBef>
              <a:buClr>
                <a:srgbClr val="0070C0"/>
              </a:buClr>
              <a:buSzPct val="70000"/>
              <a:buFont typeface="Wingdings" panose="05000000000000000000" pitchFamily="2" charset="2"/>
              <a:buChar char="®"/>
              <a:defRPr sz="14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buClrTx/>
              <a:buSzTx/>
              <a:buFontTx/>
              <a:buNone/>
            </a:pPr>
            <a:fld id="{529074E3-065D-44BA-8786-C839C1C33110}" type="slidenum">
              <a:rPr lang="en-US" altLang="en-US"/>
              <a:pPr>
                <a:spcBef>
                  <a:spcPct val="0"/>
                </a:spcBef>
                <a:buClrTx/>
                <a:buSzTx/>
                <a:buFontTx/>
                <a:buNone/>
              </a:pPr>
              <a:t>23</a:t>
            </a:fld>
            <a:endParaRPr lang="en-US" altLang="en-US"/>
          </a:p>
        </p:txBody>
      </p:sp>
      <p:sp>
        <p:nvSpPr>
          <p:cNvPr id="99335" name="Footer Placeholder 6"/>
          <p:cNvSpPr>
            <a:spLocks noGrp="1"/>
          </p:cNvSpPr>
          <p:nvPr>
            <p:ph type="ftr" sz="quarter" idx="4"/>
          </p:nvPr>
        </p:nvSpPr>
        <p:spPr bwMode="auto">
          <a:xfrm>
            <a:off x="0"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SzPct val="95000"/>
              <a:buFont typeface="Calibri" panose="020F0502020204030204" pitchFamily="34" charset="0"/>
              <a:buChar char="●"/>
              <a:defRPr sz="1400">
                <a:solidFill>
                  <a:schemeClr val="tx1"/>
                </a:solidFill>
                <a:latin typeface="Calibri" panose="020F0502020204030204" pitchFamily="34" charset="0"/>
              </a:defRPr>
            </a:lvl1pPr>
            <a:lvl2pPr marL="742950" indent="-285750">
              <a:spcBef>
                <a:spcPct val="30000"/>
              </a:spcBef>
              <a:buClr>
                <a:srgbClr val="009900"/>
              </a:buClr>
              <a:buSzPct val="70000"/>
              <a:buFont typeface="Wingdings" panose="05000000000000000000" pitchFamily="2" charset="2"/>
              <a:buChar char="n"/>
              <a:defRPr sz="1400">
                <a:solidFill>
                  <a:schemeClr val="tx1"/>
                </a:solidFill>
                <a:latin typeface="Calibri" panose="020F0502020204030204" pitchFamily="34" charset="0"/>
              </a:defRPr>
            </a:lvl2pPr>
            <a:lvl3pPr marL="1143000" indent="-228600">
              <a:spcBef>
                <a:spcPct val="30000"/>
              </a:spcBef>
              <a:buClr>
                <a:srgbClr val="0070C0"/>
              </a:buClr>
              <a:buSzPct val="70000"/>
              <a:buFont typeface="Wingdings" panose="05000000000000000000" pitchFamily="2" charset="2"/>
              <a:buChar char="®"/>
              <a:defRPr sz="14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buClrTx/>
              <a:buSzTx/>
              <a:buFontTx/>
              <a:buNone/>
            </a:pPr>
            <a:r>
              <a:rPr lang="en-US" altLang="en-US" sz="1200"/>
              <a:t>National Tax Training Committee</a:t>
            </a:r>
          </a:p>
        </p:txBody>
      </p:sp>
    </p:spTree>
    <p:extLst>
      <p:ext uri="{BB962C8B-B14F-4D97-AF65-F5344CB8AC3E}">
        <p14:creationId xmlns:p14="http://schemas.microsoft.com/office/powerpoint/2010/main" val="834286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NTTC Work book page</a:t>
            </a:r>
            <a:r>
              <a:rPr lang="en-US" baseline="0" dirty="0" smtClean="0"/>
              <a:t> 57.   (A typical case for self employed older person)</a:t>
            </a:r>
            <a:endParaRPr lang="en-US" dirty="0"/>
          </a:p>
        </p:txBody>
      </p:sp>
      <p:sp>
        <p:nvSpPr>
          <p:cNvPr id="4" name="Header Placeholder 3"/>
          <p:cNvSpPr>
            <a:spLocks noGrp="1"/>
          </p:cNvSpPr>
          <p:nvPr>
            <p:ph type="hdr" sz="quarter" idx="10"/>
          </p:nvPr>
        </p:nvSpPr>
        <p:spPr/>
        <p:txBody>
          <a:bodyPr/>
          <a:lstStyle/>
          <a:p>
            <a:r>
              <a:rPr lang="en-US" smtClean="0"/>
              <a:t>Earned Income Credit</a:t>
            </a:r>
            <a:endParaRPr lang="en-US"/>
          </a:p>
        </p:txBody>
      </p:sp>
      <p:sp>
        <p:nvSpPr>
          <p:cNvPr id="5" name="Footer Placeholder 4"/>
          <p:cNvSpPr>
            <a:spLocks noGrp="1"/>
          </p:cNvSpPr>
          <p:nvPr>
            <p:ph type="ftr" sz="quarter" idx="11"/>
          </p:nvPr>
        </p:nvSpPr>
        <p:spPr/>
        <p:txBody>
          <a:bodyPr/>
          <a:lstStyle/>
          <a:p>
            <a:r>
              <a:rPr lang="en-US" smtClean="0"/>
              <a:t>National Tax Training Committee</a:t>
            </a:r>
            <a:endParaRPr lang="en-US"/>
          </a:p>
        </p:txBody>
      </p:sp>
      <p:sp>
        <p:nvSpPr>
          <p:cNvPr id="6" name="Slide Number Placeholder 5"/>
          <p:cNvSpPr>
            <a:spLocks noGrp="1"/>
          </p:cNvSpPr>
          <p:nvPr>
            <p:ph type="sldNum" sz="quarter" idx="12"/>
          </p:nvPr>
        </p:nvSpPr>
        <p:spPr/>
        <p:txBody>
          <a:bodyPr/>
          <a:lstStyle/>
          <a:p>
            <a:fld id="{2675DFE1-640D-425D-AD89-D8224A327900}" type="slidenum">
              <a:rPr lang="en-US" smtClean="0"/>
              <a:pPr/>
              <a:t>24</a:t>
            </a:fld>
            <a:endParaRPr lang="en-US"/>
          </a:p>
        </p:txBody>
      </p:sp>
    </p:spTree>
    <p:extLst>
      <p:ext uri="{BB962C8B-B14F-4D97-AF65-F5344CB8AC3E}">
        <p14:creationId xmlns:p14="http://schemas.microsoft.com/office/powerpoint/2010/main" val="2406264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Earned Income Credit</a:t>
            </a:r>
            <a:endParaRPr lang="en-US"/>
          </a:p>
        </p:txBody>
      </p:sp>
      <p:sp>
        <p:nvSpPr>
          <p:cNvPr id="5" name="Footer Placeholder 4"/>
          <p:cNvSpPr>
            <a:spLocks noGrp="1"/>
          </p:cNvSpPr>
          <p:nvPr>
            <p:ph type="ftr" sz="quarter" idx="11"/>
          </p:nvPr>
        </p:nvSpPr>
        <p:spPr/>
        <p:txBody>
          <a:bodyPr/>
          <a:lstStyle/>
          <a:p>
            <a:r>
              <a:rPr lang="en-US" smtClean="0"/>
              <a:t>National Tax Training Committee</a:t>
            </a:r>
            <a:endParaRPr lang="en-US"/>
          </a:p>
        </p:txBody>
      </p:sp>
      <p:sp>
        <p:nvSpPr>
          <p:cNvPr id="6" name="Slide Number Placeholder 5"/>
          <p:cNvSpPr>
            <a:spLocks noGrp="1"/>
          </p:cNvSpPr>
          <p:nvPr>
            <p:ph type="sldNum" sz="quarter" idx="12"/>
          </p:nvPr>
        </p:nvSpPr>
        <p:spPr/>
        <p:txBody>
          <a:bodyPr/>
          <a:lstStyle/>
          <a:p>
            <a:fld id="{2675DFE1-640D-425D-AD89-D8224A327900}" type="slidenum">
              <a:rPr lang="en-US" smtClean="0"/>
              <a:pPr/>
              <a:t>25</a:t>
            </a:fld>
            <a:endParaRPr lang="en-US"/>
          </a:p>
        </p:txBody>
      </p:sp>
    </p:spTree>
    <p:extLst>
      <p:ext uri="{BB962C8B-B14F-4D97-AF65-F5344CB8AC3E}">
        <p14:creationId xmlns:p14="http://schemas.microsoft.com/office/powerpoint/2010/main" val="2647247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685800" y="1143000"/>
            <a:ext cx="5486400" cy="30861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xfrm>
            <a:off x="685800" y="4400550"/>
            <a:ext cx="5486400" cy="3600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None/>
              <a:tabLst>
                <a:tab pos="6511940" algn="l"/>
              </a:tabLst>
            </a:pPr>
            <a:r>
              <a:rPr lang="en-US" altLang="en-US" b="1" dirty="0">
                <a:cs typeface="Calibri"/>
              </a:rPr>
              <a:t>This</a:t>
            </a:r>
            <a:r>
              <a:rPr lang="en-US" altLang="en-US" b="1" baseline="0" dirty="0">
                <a:cs typeface="Calibri"/>
              </a:rPr>
              <a:t> presentation covers the changes in place for TY2021 including refundable CTC (</a:t>
            </a:r>
            <a:r>
              <a:rPr lang="en-US" altLang="en-US" b="1" baseline="0" dirty="0" err="1">
                <a:cs typeface="Calibri"/>
              </a:rPr>
              <a:t>RCTC</a:t>
            </a:r>
            <a:r>
              <a:rPr lang="en-US" altLang="en-US" b="1" baseline="0" dirty="0">
                <a:cs typeface="Calibri"/>
              </a:rPr>
              <a:t>) and advanced child tax credit (</a:t>
            </a:r>
            <a:r>
              <a:rPr lang="en-US" altLang="en-US" b="1" baseline="0" dirty="0" err="1">
                <a:cs typeface="Calibri"/>
              </a:rPr>
              <a:t>AdvCTC</a:t>
            </a:r>
            <a:r>
              <a:rPr lang="en-US" altLang="en-US" b="1" baseline="0" dirty="0">
                <a:cs typeface="Calibri"/>
              </a:rPr>
              <a:t>) payments.  The rules for those not eligible for the </a:t>
            </a:r>
            <a:r>
              <a:rPr lang="en-US" altLang="en-US" b="1" baseline="0" dirty="0" err="1">
                <a:cs typeface="Calibri"/>
              </a:rPr>
              <a:t>RCTC</a:t>
            </a:r>
            <a:r>
              <a:rPr lang="en-US" altLang="en-US" b="1" baseline="0" dirty="0">
                <a:cs typeface="Calibri"/>
              </a:rPr>
              <a:t> are also covered.</a:t>
            </a:r>
            <a:endParaRPr lang="en-US" altLang="en-US" b="1" dirty="0">
              <a:cs typeface="Calibri"/>
            </a:endParaRPr>
          </a:p>
        </p:txBody>
      </p:sp>
      <p:sp>
        <p:nvSpPr>
          <p:cNvPr id="3" name="Slide Number Placeholder 2"/>
          <p:cNvSpPr>
            <a:spLocks noGrp="1"/>
          </p:cNvSpPr>
          <p:nvPr>
            <p:ph type="sldNum" sz="quarter" idx="10"/>
          </p:nvPr>
        </p:nvSpPr>
        <p:spPr/>
        <p:txBody>
          <a:bodyPr/>
          <a:lstStyle/>
          <a:p>
            <a:fld id="{1AF92E06-EA2B-4E4C-B950-7680CBDEBB62}" type="slidenum">
              <a:rPr lang="en-US" smtClean="0"/>
              <a:pPr/>
              <a:t>26</a:t>
            </a:fld>
            <a:endParaRPr lang="en-US"/>
          </a:p>
        </p:txBody>
      </p:sp>
    </p:spTree>
    <p:extLst>
      <p:ext uri="{BB962C8B-B14F-4D97-AF65-F5344CB8AC3E}">
        <p14:creationId xmlns:p14="http://schemas.microsoft.com/office/powerpoint/2010/main" val="3065062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pPr marL="0" indent="0">
              <a:buNone/>
            </a:pPr>
            <a:endParaRPr lang="en-US" b="1" dirty="0"/>
          </a:p>
        </p:txBody>
      </p:sp>
      <p:sp>
        <p:nvSpPr>
          <p:cNvPr id="5" name="Slide Number Placeholder 4"/>
          <p:cNvSpPr>
            <a:spLocks noGrp="1"/>
          </p:cNvSpPr>
          <p:nvPr>
            <p:ph type="sldNum" sz="quarter" idx="11"/>
          </p:nvPr>
        </p:nvSpPr>
        <p:spPr>
          <a:xfrm>
            <a:off x="3884613" y="8685213"/>
            <a:ext cx="2971800" cy="458787"/>
          </a:xfrm>
          <a:prstGeom prst="rect">
            <a:avLst/>
          </a:prstGeom>
        </p:spPr>
        <p:txBody>
          <a:bodyPr/>
          <a:lstStyle/>
          <a:p>
            <a:pPr>
              <a:defRPr/>
            </a:pPr>
            <a:fld id="{F3548ACA-F1F6-40AB-A8C9-F131FE98AA32}" type="slidenum">
              <a:rPr lang="en-US" altLang="en-US" smtClean="0"/>
              <a:pPr>
                <a:defRPr/>
              </a:pPr>
              <a:t>28</a:t>
            </a:fld>
            <a:endParaRPr lang="en-US" altLang="en-US"/>
          </a:p>
        </p:txBody>
      </p:sp>
    </p:spTree>
    <p:extLst>
      <p:ext uri="{BB962C8B-B14F-4D97-AF65-F5344CB8AC3E}">
        <p14:creationId xmlns:p14="http://schemas.microsoft.com/office/powerpoint/2010/main" val="734961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Earned Income Credit</a:t>
            </a:r>
            <a:endParaRPr lang="en-US"/>
          </a:p>
        </p:txBody>
      </p:sp>
      <p:sp>
        <p:nvSpPr>
          <p:cNvPr id="5" name="Footer Placeholder 4"/>
          <p:cNvSpPr>
            <a:spLocks noGrp="1"/>
          </p:cNvSpPr>
          <p:nvPr>
            <p:ph type="ftr" sz="quarter" idx="11"/>
          </p:nvPr>
        </p:nvSpPr>
        <p:spPr/>
        <p:txBody>
          <a:bodyPr/>
          <a:lstStyle/>
          <a:p>
            <a:r>
              <a:rPr lang="en-US" smtClean="0"/>
              <a:t>National Tax Training Committee</a:t>
            </a:r>
            <a:endParaRPr lang="en-US"/>
          </a:p>
        </p:txBody>
      </p:sp>
      <p:sp>
        <p:nvSpPr>
          <p:cNvPr id="6" name="Slide Number Placeholder 5"/>
          <p:cNvSpPr>
            <a:spLocks noGrp="1"/>
          </p:cNvSpPr>
          <p:nvPr>
            <p:ph type="sldNum" sz="quarter" idx="12"/>
          </p:nvPr>
        </p:nvSpPr>
        <p:spPr/>
        <p:txBody>
          <a:bodyPr/>
          <a:lstStyle/>
          <a:p>
            <a:fld id="{2675DFE1-640D-425D-AD89-D8224A327900}" type="slidenum">
              <a:rPr lang="en-US" smtClean="0"/>
              <a:pPr/>
              <a:t>6</a:t>
            </a:fld>
            <a:endParaRPr lang="en-US"/>
          </a:p>
        </p:txBody>
      </p:sp>
    </p:spTree>
    <p:extLst>
      <p:ext uri="{BB962C8B-B14F-4D97-AF65-F5344CB8AC3E}">
        <p14:creationId xmlns:p14="http://schemas.microsoft.com/office/powerpoint/2010/main" val="1672300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pPr marL="169863" marR="0" lvl="0" indent="-169863" algn="l" defTabSz="914400" rtl="0" eaLnBrk="0" fontAlgn="base" latinLnBrk="0" hangingPunct="0">
              <a:lnSpc>
                <a:spcPct val="100000"/>
              </a:lnSpc>
              <a:spcBef>
                <a:spcPct val="30000"/>
              </a:spcBef>
              <a:spcAft>
                <a:spcPct val="0"/>
              </a:spcAft>
              <a:buClr>
                <a:schemeClr val="accent2"/>
              </a:buClr>
              <a:buSzPct val="95000"/>
              <a:buFont typeface="Calibri" panose="020F0502020204030204" pitchFamily="34" charset="0"/>
              <a:buNone/>
              <a:tabLst/>
              <a:defRPr/>
            </a:pPr>
            <a:r>
              <a:rPr lang="en-US" b="1" dirty="0"/>
              <a:t>Pub 972 – Child Tax Credit</a:t>
            </a:r>
          </a:p>
          <a:p>
            <a:pPr>
              <a:buNone/>
            </a:pPr>
            <a:endParaRPr lang="en-US" b="1" dirty="0"/>
          </a:p>
        </p:txBody>
      </p:sp>
      <p:sp>
        <p:nvSpPr>
          <p:cNvPr id="5" name="Slide Number Placeholder 4"/>
          <p:cNvSpPr>
            <a:spLocks noGrp="1"/>
          </p:cNvSpPr>
          <p:nvPr>
            <p:ph type="sldNum" sz="quarter" idx="11"/>
          </p:nvPr>
        </p:nvSpPr>
        <p:spPr>
          <a:xfrm>
            <a:off x="3884613" y="8685213"/>
            <a:ext cx="2971800" cy="458787"/>
          </a:xfrm>
          <a:prstGeom prst="rect">
            <a:avLst/>
          </a:prstGeom>
        </p:spPr>
        <p:txBody>
          <a:bodyPr/>
          <a:lstStyle/>
          <a:p>
            <a:pPr>
              <a:defRPr/>
            </a:pPr>
            <a:fld id="{F3548ACA-F1F6-40AB-A8C9-F131FE98AA32}" type="slidenum">
              <a:rPr lang="en-US" altLang="en-US" smtClean="0"/>
              <a:pPr>
                <a:defRPr/>
              </a:pPr>
              <a:t>29</a:t>
            </a:fld>
            <a:endParaRPr lang="en-US" altLang="en-US"/>
          </a:p>
        </p:txBody>
      </p:sp>
    </p:spTree>
    <p:extLst>
      <p:ext uri="{BB962C8B-B14F-4D97-AF65-F5344CB8AC3E}">
        <p14:creationId xmlns:p14="http://schemas.microsoft.com/office/powerpoint/2010/main" val="1790408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pPr marL="0" indent="0">
              <a:buNone/>
            </a:pPr>
            <a:endParaRPr lang="en-US" b="1" dirty="0"/>
          </a:p>
        </p:txBody>
      </p:sp>
      <p:sp>
        <p:nvSpPr>
          <p:cNvPr id="5" name="Slide Number Placeholder 4"/>
          <p:cNvSpPr>
            <a:spLocks noGrp="1"/>
          </p:cNvSpPr>
          <p:nvPr>
            <p:ph type="sldNum" sz="quarter" idx="11"/>
          </p:nvPr>
        </p:nvSpPr>
        <p:spPr>
          <a:xfrm>
            <a:off x="3884613" y="8685213"/>
            <a:ext cx="2971800" cy="458787"/>
          </a:xfrm>
          <a:prstGeom prst="rect">
            <a:avLst/>
          </a:prstGeom>
        </p:spPr>
        <p:txBody>
          <a:bodyPr/>
          <a:lstStyle/>
          <a:p>
            <a:pPr>
              <a:defRPr/>
            </a:pPr>
            <a:fld id="{F3548ACA-F1F6-40AB-A8C9-F131FE98AA32}" type="slidenum">
              <a:rPr lang="en-US" altLang="en-US" smtClean="0"/>
              <a:pPr>
                <a:defRPr/>
              </a:pPr>
              <a:t>31</a:t>
            </a:fld>
            <a:endParaRPr lang="en-US" altLang="en-US"/>
          </a:p>
        </p:txBody>
      </p:sp>
    </p:spTree>
    <p:extLst>
      <p:ext uri="{BB962C8B-B14F-4D97-AF65-F5344CB8AC3E}">
        <p14:creationId xmlns:p14="http://schemas.microsoft.com/office/powerpoint/2010/main" val="179985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1AF92E06-EA2B-4E4C-B950-7680CBDEBB62}" type="slidenum">
              <a:rPr lang="en-US" smtClean="0"/>
              <a:pPr/>
              <a:t>32</a:t>
            </a:fld>
            <a:endParaRPr lang="en-US"/>
          </a:p>
        </p:txBody>
      </p:sp>
    </p:spTree>
    <p:extLst>
      <p:ext uri="{BB962C8B-B14F-4D97-AF65-F5344CB8AC3E}">
        <p14:creationId xmlns:p14="http://schemas.microsoft.com/office/powerpoint/2010/main" val="11541016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1" dirty="0"/>
          </a:p>
        </p:txBody>
      </p:sp>
      <p:sp>
        <p:nvSpPr>
          <p:cNvPr id="4" name="Slide Number Placeholder 3"/>
          <p:cNvSpPr>
            <a:spLocks noGrp="1"/>
          </p:cNvSpPr>
          <p:nvPr>
            <p:ph type="sldNum" sz="quarter" idx="10"/>
          </p:nvPr>
        </p:nvSpPr>
        <p:spPr/>
        <p:txBody>
          <a:bodyPr/>
          <a:lstStyle/>
          <a:p>
            <a:fld id="{1AF92E06-EA2B-4E4C-B950-7680CBDEBB62}" type="slidenum">
              <a:rPr lang="en-US" smtClean="0"/>
              <a:pPr/>
              <a:t>33</a:t>
            </a:fld>
            <a:endParaRPr lang="en-US"/>
          </a:p>
        </p:txBody>
      </p:sp>
    </p:spTree>
    <p:extLst>
      <p:ext uri="{BB962C8B-B14F-4D97-AF65-F5344CB8AC3E}">
        <p14:creationId xmlns:p14="http://schemas.microsoft.com/office/powerpoint/2010/main" val="296950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685800" y="1143000"/>
            <a:ext cx="5486400" cy="30861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xfrm>
            <a:off x="685800" y="4400550"/>
            <a:ext cx="5486400" cy="3600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 name="Slide Number Placeholder 2"/>
          <p:cNvSpPr>
            <a:spLocks noGrp="1"/>
          </p:cNvSpPr>
          <p:nvPr>
            <p:ph type="sldNum" sz="quarter" idx="10"/>
          </p:nvPr>
        </p:nvSpPr>
        <p:spPr/>
        <p:txBody>
          <a:bodyPr/>
          <a:lstStyle/>
          <a:p>
            <a:fld id="{1AF92E06-EA2B-4E4C-B950-7680CBDEBB62}" type="slidenum">
              <a:rPr lang="en-US" smtClean="0"/>
              <a:pPr/>
              <a:t>35</a:t>
            </a:fld>
            <a:endParaRPr lang="en-US"/>
          </a:p>
        </p:txBody>
      </p:sp>
    </p:spTree>
    <p:extLst>
      <p:ext uri="{BB962C8B-B14F-4D97-AF65-F5344CB8AC3E}">
        <p14:creationId xmlns:p14="http://schemas.microsoft.com/office/powerpoint/2010/main" val="28966119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a:t>
            </a:r>
            <a:r>
              <a:rPr lang="en-US" b="1" baseline="0" dirty="0"/>
              <a:t> IRS used the 2020 return (or the 2019 return if no 2020 return was filed) to estimate the number of children for whom Advanced CTC payments would be made.  The intent was to send ½ of the RCTC as advanced payments.  The number of children used will be included in the letter the IRS sends in January</a:t>
            </a:r>
          </a:p>
          <a:p>
            <a:r>
              <a:rPr lang="en-US" b="1" baseline="0" dirty="0"/>
              <a:t>Taxpayers could opt out or change the number of qualifying children through an online portal</a:t>
            </a:r>
            <a:endParaRPr lang="en-US" b="1" dirty="0"/>
          </a:p>
        </p:txBody>
      </p:sp>
      <p:sp>
        <p:nvSpPr>
          <p:cNvPr id="4" name="Slide Number Placeholder 3"/>
          <p:cNvSpPr>
            <a:spLocks noGrp="1"/>
          </p:cNvSpPr>
          <p:nvPr>
            <p:ph type="sldNum" sz="quarter" idx="10"/>
          </p:nvPr>
        </p:nvSpPr>
        <p:spPr/>
        <p:txBody>
          <a:bodyPr/>
          <a:lstStyle/>
          <a:p>
            <a:fld id="{1AF92E06-EA2B-4E4C-B950-7680CBDEBB62}" type="slidenum">
              <a:rPr lang="en-US" smtClean="0"/>
              <a:pPr/>
              <a:t>36</a:t>
            </a:fld>
            <a:endParaRPr lang="en-US"/>
          </a:p>
        </p:txBody>
      </p:sp>
    </p:spTree>
    <p:extLst>
      <p:ext uri="{BB962C8B-B14F-4D97-AF65-F5344CB8AC3E}">
        <p14:creationId xmlns:p14="http://schemas.microsoft.com/office/powerpoint/2010/main" val="388971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Earned Income Credit</a:t>
            </a:r>
          </a:p>
        </p:txBody>
      </p:sp>
      <p:sp>
        <p:nvSpPr>
          <p:cNvPr id="5" name="Footer Placeholder 4"/>
          <p:cNvSpPr>
            <a:spLocks noGrp="1"/>
          </p:cNvSpPr>
          <p:nvPr>
            <p:ph type="ftr" sz="quarter" idx="11"/>
          </p:nvPr>
        </p:nvSpPr>
        <p:spPr/>
        <p:txBody>
          <a:bodyPr/>
          <a:lstStyle/>
          <a:p>
            <a:r>
              <a:rPr lang="en-US"/>
              <a:t>National Tax Training Committee</a:t>
            </a:r>
          </a:p>
        </p:txBody>
      </p:sp>
      <p:sp>
        <p:nvSpPr>
          <p:cNvPr id="6" name="Slide Number Placeholder 5"/>
          <p:cNvSpPr>
            <a:spLocks noGrp="1"/>
          </p:cNvSpPr>
          <p:nvPr>
            <p:ph type="sldNum" sz="quarter" idx="12"/>
          </p:nvPr>
        </p:nvSpPr>
        <p:spPr/>
        <p:txBody>
          <a:bodyPr/>
          <a:lstStyle/>
          <a:p>
            <a:fld id="{2675DFE1-640D-425D-AD89-D8224A327900}" type="slidenum">
              <a:rPr lang="en-US" smtClean="0"/>
              <a:pPr/>
              <a:t>38</a:t>
            </a:fld>
            <a:endParaRPr lang="en-US"/>
          </a:p>
        </p:txBody>
      </p:sp>
    </p:spTree>
    <p:extLst>
      <p:ext uri="{BB962C8B-B14F-4D97-AF65-F5344CB8AC3E}">
        <p14:creationId xmlns:p14="http://schemas.microsoft.com/office/powerpoint/2010/main" val="27965718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Earned Income Credit</a:t>
            </a:r>
          </a:p>
        </p:txBody>
      </p:sp>
      <p:sp>
        <p:nvSpPr>
          <p:cNvPr id="5" name="Footer Placeholder 4"/>
          <p:cNvSpPr>
            <a:spLocks noGrp="1"/>
          </p:cNvSpPr>
          <p:nvPr>
            <p:ph type="ftr" sz="quarter" idx="11"/>
          </p:nvPr>
        </p:nvSpPr>
        <p:spPr/>
        <p:txBody>
          <a:bodyPr/>
          <a:lstStyle/>
          <a:p>
            <a:r>
              <a:rPr lang="en-US"/>
              <a:t>National Tax Training Committee</a:t>
            </a:r>
          </a:p>
        </p:txBody>
      </p:sp>
      <p:sp>
        <p:nvSpPr>
          <p:cNvPr id="6" name="Slide Number Placeholder 5"/>
          <p:cNvSpPr>
            <a:spLocks noGrp="1"/>
          </p:cNvSpPr>
          <p:nvPr>
            <p:ph type="sldNum" sz="quarter" idx="12"/>
          </p:nvPr>
        </p:nvSpPr>
        <p:spPr/>
        <p:txBody>
          <a:bodyPr/>
          <a:lstStyle/>
          <a:p>
            <a:fld id="{2675DFE1-640D-425D-AD89-D8224A327900}" type="slidenum">
              <a:rPr lang="en-US" smtClean="0"/>
              <a:pPr/>
              <a:t>39</a:t>
            </a:fld>
            <a:endParaRPr lang="en-US"/>
          </a:p>
        </p:txBody>
      </p:sp>
    </p:spTree>
    <p:extLst>
      <p:ext uri="{BB962C8B-B14F-4D97-AF65-F5344CB8AC3E}">
        <p14:creationId xmlns:p14="http://schemas.microsoft.com/office/powerpoint/2010/main" val="1665405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Earned Income Credit</a:t>
            </a:r>
          </a:p>
        </p:txBody>
      </p:sp>
      <p:sp>
        <p:nvSpPr>
          <p:cNvPr id="5" name="Footer Placeholder 4"/>
          <p:cNvSpPr>
            <a:spLocks noGrp="1"/>
          </p:cNvSpPr>
          <p:nvPr>
            <p:ph type="ftr" sz="quarter" idx="11"/>
          </p:nvPr>
        </p:nvSpPr>
        <p:spPr/>
        <p:txBody>
          <a:bodyPr/>
          <a:lstStyle/>
          <a:p>
            <a:r>
              <a:rPr lang="en-US"/>
              <a:t>National Tax Training Committee</a:t>
            </a:r>
          </a:p>
        </p:txBody>
      </p:sp>
      <p:sp>
        <p:nvSpPr>
          <p:cNvPr id="6" name="Slide Number Placeholder 5"/>
          <p:cNvSpPr>
            <a:spLocks noGrp="1"/>
          </p:cNvSpPr>
          <p:nvPr>
            <p:ph type="sldNum" sz="quarter" idx="12"/>
          </p:nvPr>
        </p:nvSpPr>
        <p:spPr/>
        <p:txBody>
          <a:bodyPr/>
          <a:lstStyle/>
          <a:p>
            <a:fld id="{2675DFE1-640D-425D-AD89-D8224A327900}" type="slidenum">
              <a:rPr lang="en-US" smtClean="0"/>
              <a:pPr/>
              <a:t>45</a:t>
            </a:fld>
            <a:endParaRPr lang="en-US"/>
          </a:p>
        </p:txBody>
      </p:sp>
    </p:spTree>
    <p:extLst>
      <p:ext uri="{BB962C8B-B14F-4D97-AF65-F5344CB8AC3E}">
        <p14:creationId xmlns:p14="http://schemas.microsoft.com/office/powerpoint/2010/main" val="36047479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normAutofit/>
          </a:bodyPr>
          <a:lstStyle/>
          <a:p>
            <a:r>
              <a:rPr lang="en-US" b="1" dirty="0"/>
              <a:t>Signed</a:t>
            </a:r>
            <a:r>
              <a:rPr lang="en-US" b="1" baseline="0" dirty="0"/>
              <a:t> F</a:t>
            </a:r>
            <a:r>
              <a:rPr lang="en-US" b="1" dirty="0"/>
              <a:t>orm 8332 </a:t>
            </a:r>
            <a:r>
              <a:rPr lang="en-US" b="1" baseline="0" dirty="0"/>
              <a:t>releases dependency exemption to non-custodial parent</a:t>
            </a:r>
          </a:p>
          <a:p>
            <a:r>
              <a:rPr lang="en-US" b="1" baseline="0" dirty="0"/>
              <a:t>Post-1984 and Pre-2009 divorce decree rules exist and should be researched when applicable. Rules are in Pub 4012 Tab G and Form 1040 Schedule 3 instructions</a:t>
            </a:r>
          </a:p>
          <a:p>
            <a:r>
              <a:rPr lang="en-US" b="1" baseline="0" dirty="0"/>
              <a:t>Post-2008 divorce cannot include decree with return – MUST include signed Form 8332</a:t>
            </a:r>
            <a:endParaRPr lang="en-US" b="1" dirty="0"/>
          </a:p>
        </p:txBody>
      </p:sp>
      <p:sp>
        <p:nvSpPr>
          <p:cNvPr id="5" name="Slide Number Placeholder 4"/>
          <p:cNvSpPr>
            <a:spLocks noGrp="1"/>
          </p:cNvSpPr>
          <p:nvPr>
            <p:ph type="sldNum" sz="quarter" idx="11"/>
          </p:nvPr>
        </p:nvSpPr>
        <p:spPr>
          <a:xfrm>
            <a:off x="3884613" y="8685213"/>
            <a:ext cx="2971800" cy="458787"/>
          </a:xfrm>
          <a:prstGeom prst="rect">
            <a:avLst/>
          </a:prstGeom>
        </p:spPr>
        <p:txBody>
          <a:bodyPr/>
          <a:lstStyle/>
          <a:p>
            <a:pPr>
              <a:defRPr/>
            </a:pPr>
            <a:fld id="{F3548ACA-F1F6-40AB-A8C9-F131FE98AA32}" type="slidenum">
              <a:rPr lang="en-US" altLang="en-US" smtClean="0"/>
              <a:pPr>
                <a:defRPr/>
              </a:pPr>
              <a:t>46</a:t>
            </a:fld>
            <a:endParaRPr lang="en-US" altLang="en-US"/>
          </a:p>
        </p:txBody>
      </p:sp>
    </p:spTree>
    <p:extLst>
      <p:ext uri="{BB962C8B-B14F-4D97-AF65-F5344CB8AC3E}">
        <p14:creationId xmlns:p14="http://schemas.microsoft.com/office/powerpoint/2010/main" val="90856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685800" y="1143000"/>
            <a:ext cx="5486400" cy="3087688"/>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xfrm>
            <a:off x="685800" y="4400550"/>
            <a:ext cx="5486400" cy="3600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9545" indent="-169545">
              <a:buNone/>
            </a:pPr>
            <a:r>
              <a:rPr lang="en-US" altLang="en-US" sz="1400" b="1" i="0" u="none" strike="noStrike" kern="1200" baseline="0" dirty="0">
                <a:latin typeface="+mn-lt"/>
                <a:cs typeface="Calibri"/>
              </a:rPr>
              <a:t>This presentation covers the following topics:</a:t>
            </a:r>
          </a:p>
          <a:p>
            <a:pPr marL="169545" indent="-169545">
              <a:buNone/>
            </a:pPr>
            <a:endParaRPr lang="en-US" altLang="en-US" sz="1400" b="1" i="0" u="none" strike="noStrike" kern="1200" baseline="0" dirty="0">
              <a:latin typeface="+mn-lt"/>
              <a:cs typeface="Calibri"/>
            </a:endParaRPr>
          </a:p>
          <a:p>
            <a:pPr lvl="1"/>
            <a:r>
              <a:rPr lang="en-US" b="1" dirty="0"/>
              <a:t>EIC Rules</a:t>
            </a:r>
          </a:p>
          <a:p>
            <a:pPr lvl="1"/>
            <a:r>
              <a:rPr lang="en-US" b="1" dirty="0"/>
              <a:t>Qualifying child of more than one person</a:t>
            </a:r>
          </a:p>
          <a:p>
            <a:pPr lvl="1"/>
            <a:r>
              <a:rPr lang="en-US" b="1" dirty="0"/>
              <a:t>EIC Disallowance in a prior year (comprehensive topic)</a:t>
            </a:r>
            <a:br>
              <a:rPr lang="en-US" b="1" dirty="0"/>
            </a:br>
            <a:endParaRPr lang="en-US" b="1" dirty="0"/>
          </a:p>
          <a:p>
            <a:pPr marL="169545" indent="-169545">
              <a:buNone/>
            </a:pPr>
            <a:r>
              <a:rPr lang="en-US" altLang="en-US" sz="1400" b="1" i="0" u="none" strike="noStrike" kern="1200" baseline="0" dirty="0">
                <a:latin typeface="+mn-lt"/>
                <a:cs typeface="Calibri"/>
              </a:rPr>
              <a:t>	The presentation contains several EIC examples in a quiz format to engage volunteers in using resource materials to determine EIC eligibility.</a:t>
            </a:r>
          </a:p>
        </p:txBody>
      </p:sp>
      <p:sp>
        <p:nvSpPr>
          <p:cNvPr id="60420" name="Slide Number Placeholder 3"/>
          <p:cNvSpPr>
            <a:spLocks noGrp="1"/>
          </p:cNvSpPr>
          <p:nvPr>
            <p:ph type="sldNum" sz="quarter" idx="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SzPct val="95000"/>
              <a:buFont typeface="Calibri" panose="020F0502020204030204" pitchFamily="34" charset="0"/>
              <a:buChar char="●"/>
              <a:defRPr sz="1400">
                <a:solidFill>
                  <a:schemeClr val="tx1"/>
                </a:solidFill>
                <a:latin typeface="Calibri" panose="020F0502020204030204" pitchFamily="34" charset="0"/>
              </a:defRPr>
            </a:lvl1pPr>
            <a:lvl2pPr marL="758825" indent="-292100">
              <a:spcBef>
                <a:spcPct val="30000"/>
              </a:spcBef>
              <a:buClr>
                <a:srgbClr val="009900"/>
              </a:buClr>
              <a:buSzPct val="70000"/>
              <a:buFont typeface="Wingdings" panose="05000000000000000000" pitchFamily="2" charset="2"/>
              <a:buChar char="n"/>
              <a:defRPr sz="1400">
                <a:solidFill>
                  <a:schemeClr val="tx1"/>
                </a:solidFill>
                <a:latin typeface="Calibri" panose="020F0502020204030204" pitchFamily="34" charset="0"/>
              </a:defRPr>
            </a:lvl2pPr>
            <a:lvl3pPr marL="1168400" indent="-233363">
              <a:spcBef>
                <a:spcPct val="30000"/>
              </a:spcBef>
              <a:buClr>
                <a:srgbClr val="0070C0"/>
              </a:buClr>
              <a:buSzPct val="70000"/>
              <a:buFont typeface="Wingdings" panose="05000000000000000000" pitchFamily="2" charset="2"/>
              <a:buChar char="®"/>
              <a:defRPr sz="1400">
                <a:solidFill>
                  <a:schemeClr val="tx1"/>
                </a:solidFill>
                <a:latin typeface="Calibri" panose="020F0502020204030204" pitchFamily="34" charset="0"/>
              </a:defRPr>
            </a:lvl3pPr>
            <a:lvl4pPr marL="1635125" indent="-233363">
              <a:spcBef>
                <a:spcPct val="30000"/>
              </a:spcBef>
              <a:defRPr sz="1200">
                <a:solidFill>
                  <a:schemeClr val="tx1"/>
                </a:solidFill>
                <a:latin typeface="Calibri" panose="020F0502020204030204" pitchFamily="34" charset="0"/>
              </a:defRPr>
            </a:lvl4pPr>
            <a:lvl5pPr marL="2103438" indent="-233363">
              <a:spcBef>
                <a:spcPct val="30000"/>
              </a:spcBef>
              <a:defRPr sz="1200">
                <a:solidFill>
                  <a:schemeClr val="tx1"/>
                </a:solidFill>
                <a:latin typeface="Calibri" panose="020F0502020204030204" pitchFamily="34" charset="0"/>
              </a:defRPr>
            </a:lvl5pPr>
            <a:lvl6pPr marL="2560638" indent="-233363" eaLnBrk="0" fontAlgn="base" hangingPunct="0">
              <a:spcBef>
                <a:spcPct val="30000"/>
              </a:spcBef>
              <a:spcAft>
                <a:spcPct val="0"/>
              </a:spcAft>
              <a:defRPr sz="1200">
                <a:solidFill>
                  <a:schemeClr val="tx1"/>
                </a:solidFill>
                <a:latin typeface="Calibri" panose="020F0502020204030204" pitchFamily="34" charset="0"/>
              </a:defRPr>
            </a:lvl6pPr>
            <a:lvl7pPr marL="3017838" indent="-233363" eaLnBrk="0" fontAlgn="base" hangingPunct="0">
              <a:spcBef>
                <a:spcPct val="30000"/>
              </a:spcBef>
              <a:spcAft>
                <a:spcPct val="0"/>
              </a:spcAft>
              <a:defRPr sz="1200">
                <a:solidFill>
                  <a:schemeClr val="tx1"/>
                </a:solidFill>
                <a:latin typeface="Calibri" panose="020F0502020204030204" pitchFamily="34" charset="0"/>
              </a:defRPr>
            </a:lvl7pPr>
            <a:lvl8pPr marL="3475038" indent="-233363" eaLnBrk="0" fontAlgn="base" hangingPunct="0">
              <a:spcBef>
                <a:spcPct val="30000"/>
              </a:spcBef>
              <a:spcAft>
                <a:spcPct val="0"/>
              </a:spcAft>
              <a:defRPr sz="1200">
                <a:solidFill>
                  <a:schemeClr val="tx1"/>
                </a:solidFill>
                <a:latin typeface="Calibri" panose="020F0502020204030204" pitchFamily="34" charset="0"/>
              </a:defRPr>
            </a:lvl8pPr>
            <a:lvl9pPr marL="3932238"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buClrTx/>
              <a:buSzTx/>
              <a:buFontTx/>
              <a:buNone/>
            </a:pPr>
            <a:fld id="{2A8F4B40-0432-4B33-A496-911037171740}" type="slidenum">
              <a:rPr lang="en-US" altLang="en-US"/>
              <a:pPr>
                <a:spcBef>
                  <a:spcPct val="0"/>
                </a:spcBef>
                <a:buClrTx/>
                <a:buSzTx/>
                <a:buFontTx/>
                <a:buNone/>
              </a:pPr>
              <a:t>7</a:t>
            </a:fld>
            <a:endParaRPr lang="en-US" altLang="en-US" dirty="0"/>
          </a:p>
        </p:txBody>
      </p:sp>
      <p:sp>
        <p:nvSpPr>
          <p:cNvPr id="60422" name="Header Placeholder 2"/>
          <p:cNvSpPr>
            <a:spLocks noGrp="1"/>
          </p:cNvSpPr>
          <p:nvPr>
            <p:ph type="hdr" sz="quarter"/>
          </p:nvPr>
        </p:nvSpPr>
        <p:spPr bwMode="auto">
          <a:xfrm>
            <a:off x="0" y="0"/>
            <a:ext cx="2971800" cy="458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SzPct val="95000"/>
              <a:buFont typeface="Calibri" panose="020F0502020204030204" pitchFamily="34" charset="0"/>
              <a:buChar char="●"/>
              <a:defRPr sz="1400">
                <a:solidFill>
                  <a:schemeClr val="tx1"/>
                </a:solidFill>
                <a:latin typeface="Calibri" panose="020F0502020204030204" pitchFamily="34" charset="0"/>
              </a:defRPr>
            </a:lvl1pPr>
            <a:lvl2pPr marL="758825" indent="-292100">
              <a:spcBef>
                <a:spcPct val="30000"/>
              </a:spcBef>
              <a:buClr>
                <a:srgbClr val="009900"/>
              </a:buClr>
              <a:buSzPct val="70000"/>
              <a:buFont typeface="Wingdings" panose="05000000000000000000" pitchFamily="2" charset="2"/>
              <a:buChar char="n"/>
              <a:defRPr sz="1400">
                <a:solidFill>
                  <a:schemeClr val="tx1"/>
                </a:solidFill>
                <a:latin typeface="Calibri" panose="020F0502020204030204" pitchFamily="34" charset="0"/>
              </a:defRPr>
            </a:lvl2pPr>
            <a:lvl3pPr marL="1168400" indent="-233363">
              <a:spcBef>
                <a:spcPct val="30000"/>
              </a:spcBef>
              <a:buClr>
                <a:srgbClr val="0070C0"/>
              </a:buClr>
              <a:buSzPct val="70000"/>
              <a:buFont typeface="Wingdings" panose="05000000000000000000" pitchFamily="2" charset="2"/>
              <a:buChar char="®"/>
              <a:defRPr sz="1400">
                <a:solidFill>
                  <a:schemeClr val="tx1"/>
                </a:solidFill>
                <a:latin typeface="Calibri" panose="020F0502020204030204" pitchFamily="34" charset="0"/>
              </a:defRPr>
            </a:lvl3pPr>
            <a:lvl4pPr marL="1635125" indent="-233363">
              <a:spcBef>
                <a:spcPct val="30000"/>
              </a:spcBef>
              <a:defRPr sz="1200">
                <a:solidFill>
                  <a:schemeClr val="tx1"/>
                </a:solidFill>
                <a:latin typeface="Calibri" panose="020F0502020204030204" pitchFamily="34" charset="0"/>
              </a:defRPr>
            </a:lvl4pPr>
            <a:lvl5pPr marL="2103438" indent="-233363">
              <a:spcBef>
                <a:spcPct val="30000"/>
              </a:spcBef>
              <a:defRPr sz="1200">
                <a:solidFill>
                  <a:schemeClr val="tx1"/>
                </a:solidFill>
                <a:latin typeface="Calibri" panose="020F0502020204030204" pitchFamily="34" charset="0"/>
              </a:defRPr>
            </a:lvl5pPr>
            <a:lvl6pPr marL="2560638" indent="-233363" eaLnBrk="0" fontAlgn="base" hangingPunct="0">
              <a:spcBef>
                <a:spcPct val="30000"/>
              </a:spcBef>
              <a:spcAft>
                <a:spcPct val="0"/>
              </a:spcAft>
              <a:defRPr sz="1200">
                <a:solidFill>
                  <a:schemeClr val="tx1"/>
                </a:solidFill>
                <a:latin typeface="Calibri" panose="020F0502020204030204" pitchFamily="34" charset="0"/>
              </a:defRPr>
            </a:lvl6pPr>
            <a:lvl7pPr marL="3017838" indent="-233363" eaLnBrk="0" fontAlgn="base" hangingPunct="0">
              <a:spcBef>
                <a:spcPct val="30000"/>
              </a:spcBef>
              <a:spcAft>
                <a:spcPct val="0"/>
              </a:spcAft>
              <a:defRPr sz="1200">
                <a:solidFill>
                  <a:schemeClr val="tx1"/>
                </a:solidFill>
                <a:latin typeface="Calibri" panose="020F0502020204030204" pitchFamily="34" charset="0"/>
              </a:defRPr>
            </a:lvl7pPr>
            <a:lvl8pPr marL="3475038" indent="-233363" eaLnBrk="0" fontAlgn="base" hangingPunct="0">
              <a:spcBef>
                <a:spcPct val="30000"/>
              </a:spcBef>
              <a:spcAft>
                <a:spcPct val="0"/>
              </a:spcAft>
              <a:defRPr sz="1200">
                <a:solidFill>
                  <a:schemeClr val="tx1"/>
                </a:solidFill>
                <a:latin typeface="Calibri" panose="020F0502020204030204" pitchFamily="34" charset="0"/>
              </a:defRPr>
            </a:lvl8pPr>
            <a:lvl9pPr marL="3932238" indent="-233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buClrTx/>
              <a:buSzTx/>
              <a:buFontTx/>
              <a:buNone/>
            </a:pPr>
            <a:r>
              <a:rPr lang="en-US" altLang="en-US" dirty="0"/>
              <a:t>Earned Income Credit</a:t>
            </a:r>
          </a:p>
        </p:txBody>
      </p:sp>
      <p:sp>
        <p:nvSpPr>
          <p:cNvPr id="60423" name="Footer Placeholder 2"/>
          <p:cNvSpPr>
            <a:spLocks noGrp="1"/>
          </p:cNvSpPr>
          <p:nvPr>
            <p:ph type="ftr" sz="quarter" idx="4"/>
          </p:nvPr>
        </p:nvSpPr>
        <p:spPr bwMode="auto">
          <a:xfrm>
            <a:off x="0"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SzPct val="95000"/>
              <a:buFont typeface="Calibri" panose="020F0502020204030204" pitchFamily="34" charset="0"/>
              <a:buChar char="●"/>
              <a:defRPr sz="1400">
                <a:solidFill>
                  <a:schemeClr val="tx1"/>
                </a:solidFill>
                <a:latin typeface="Calibri" panose="020F0502020204030204" pitchFamily="34" charset="0"/>
              </a:defRPr>
            </a:lvl1pPr>
            <a:lvl2pPr marL="742950" indent="-285750">
              <a:spcBef>
                <a:spcPct val="30000"/>
              </a:spcBef>
              <a:buClr>
                <a:srgbClr val="009900"/>
              </a:buClr>
              <a:buSzPct val="70000"/>
              <a:buFont typeface="Wingdings" panose="05000000000000000000" pitchFamily="2" charset="2"/>
              <a:buChar char="n"/>
              <a:defRPr sz="1400">
                <a:solidFill>
                  <a:schemeClr val="tx1"/>
                </a:solidFill>
                <a:latin typeface="Calibri" panose="020F0502020204030204" pitchFamily="34" charset="0"/>
              </a:defRPr>
            </a:lvl2pPr>
            <a:lvl3pPr marL="1143000" indent="-228600">
              <a:spcBef>
                <a:spcPct val="30000"/>
              </a:spcBef>
              <a:buClr>
                <a:srgbClr val="0070C0"/>
              </a:buClr>
              <a:buSzPct val="70000"/>
              <a:buFont typeface="Wingdings" panose="05000000000000000000" pitchFamily="2" charset="2"/>
              <a:buChar char="®"/>
              <a:defRPr sz="14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buClrTx/>
              <a:buSzTx/>
              <a:buFontTx/>
              <a:buNone/>
            </a:pPr>
            <a:r>
              <a:rPr lang="en-US" altLang="en-US" sz="1200" dirty="0"/>
              <a:t>National Tax Training Committee</a:t>
            </a:r>
          </a:p>
        </p:txBody>
      </p:sp>
    </p:spTree>
    <p:extLst>
      <p:ext uri="{BB962C8B-B14F-4D97-AF65-F5344CB8AC3E}">
        <p14:creationId xmlns:p14="http://schemas.microsoft.com/office/powerpoint/2010/main" val="13211195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xfrm>
            <a:off x="685800" y="1143000"/>
            <a:ext cx="5486400" cy="30861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xfrm>
            <a:off x="685800" y="4400550"/>
            <a:ext cx="5486400" cy="3600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In order to have the Child Tax Credit applied to the noncustodial parent, Divorce/Separated must be selected from the dropdown menu for number of months in the home. Caution:</a:t>
            </a:r>
            <a:r>
              <a:rPr lang="en-US" altLang="en-US" b="1" baseline="0" dirty="0"/>
              <a:t> E</a:t>
            </a:r>
            <a:r>
              <a:rPr lang="en-US" altLang="en-US" b="1" dirty="0"/>
              <a:t>ntering zero months will not provide the</a:t>
            </a:r>
            <a:r>
              <a:rPr lang="en-US" altLang="en-US" b="1" baseline="0" dirty="0"/>
              <a:t> credit.</a:t>
            </a:r>
            <a:endParaRPr lang="en-US" altLang="en-US" b="1" dirty="0"/>
          </a:p>
        </p:txBody>
      </p:sp>
      <p:sp>
        <p:nvSpPr>
          <p:cNvPr id="20484" name="Slide Number Placeholder 3"/>
          <p:cNvSpPr>
            <a:spLocks noGrp="1"/>
          </p:cNvSpPr>
          <p:nvPr>
            <p:ph type="sldNum" sz="quarter" idx="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1629725" indent="-626817">
              <a:defRPr>
                <a:solidFill>
                  <a:schemeClr val="tx1"/>
                </a:solidFill>
                <a:latin typeface="Calibri" panose="020F0502020204030204" pitchFamily="34" charset="0"/>
              </a:defRPr>
            </a:lvl2pPr>
            <a:lvl3pPr marL="2507271" indent="-501454">
              <a:defRPr>
                <a:solidFill>
                  <a:schemeClr val="tx1"/>
                </a:solidFill>
                <a:latin typeface="Calibri" panose="020F0502020204030204" pitchFamily="34" charset="0"/>
              </a:defRPr>
            </a:lvl3pPr>
            <a:lvl4pPr marL="3510179" indent="-501454">
              <a:defRPr>
                <a:solidFill>
                  <a:schemeClr val="tx1"/>
                </a:solidFill>
                <a:latin typeface="Calibri" panose="020F0502020204030204" pitchFamily="34" charset="0"/>
              </a:defRPr>
            </a:lvl4pPr>
            <a:lvl5pPr marL="4513089" indent="-501454">
              <a:defRPr>
                <a:solidFill>
                  <a:schemeClr val="tx1"/>
                </a:solidFill>
                <a:latin typeface="Calibri" panose="020F0502020204030204" pitchFamily="34" charset="0"/>
              </a:defRPr>
            </a:lvl5pPr>
            <a:lvl6pPr marL="5515998" indent="-501454" eaLnBrk="0" fontAlgn="base" hangingPunct="0">
              <a:spcBef>
                <a:spcPct val="0"/>
              </a:spcBef>
              <a:spcAft>
                <a:spcPct val="0"/>
              </a:spcAft>
              <a:defRPr>
                <a:solidFill>
                  <a:schemeClr val="tx1"/>
                </a:solidFill>
                <a:latin typeface="Calibri" panose="020F0502020204030204" pitchFamily="34" charset="0"/>
              </a:defRPr>
            </a:lvl6pPr>
            <a:lvl7pPr marL="6518906" indent="-501454" eaLnBrk="0" fontAlgn="base" hangingPunct="0">
              <a:spcBef>
                <a:spcPct val="0"/>
              </a:spcBef>
              <a:spcAft>
                <a:spcPct val="0"/>
              </a:spcAft>
              <a:defRPr>
                <a:solidFill>
                  <a:schemeClr val="tx1"/>
                </a:solidFill>
                <a:latin typeface="Calibri" panose="020F0502020204030204" pitchFamily="34" charset="0"/>
              </a:defRPr>
            </a:lvl7pPr>
            <a:lvl8pPr marL="7521814" indent="-501454" eaLnBrk="0" fontAlgn="base" hangingPunct="0">
              <a:spcBef>
                <a:spcPct val="0"/>
              </a:spcBef>
              <a:spcAft>
                <a:spcPct val="0"/>
              </a:spcAft>
              <a:defRPr>
                <a:solidFill>
                  <a:schemeClr val="tx1"/>
                </a:solidFill>
                <a:latin typeface="Calibri" panose="020F0502020204030204" pitchFamily="34" charset="0"/>
              </a:defRPr>
            </a:lvl8pPr>
            <a:lvl9pPr marL="8524722" indent="-501454" eaLnBrk="0" fontAlgn="base" hangingPunct="0">
              <a:spcBef>
                <a:spcPct val="0"/>
              </a:spcBef>
              <a:spcAft>
                <a:spcPct val="0"/>
              </a:spcAft>
              <a:defRPr>
                <a:solidFill>
                  <a:schemeClr val="tx1"/>
                </a:solidFill>
                <a:latin typeface="Calibri" panose="020F0502020204030204" pitchFamily="34" charset="0"/>
              </a:defRPr>
            </a:lvl9pPr>
          </a:lstStyle>
          <a:p>
            <a:fld id="{5D6B1CE8-1620-44E1-A1E8-513871C62478}" type="slidenum">
              <a:rPr lang="en-US" altLang="en-US" smtClean="0"/>
              <a:pPr/>
              <a:t>47</a:t>
            </a:fld>
            <a:endParaRPr lang="en-US" altLang="en-US"/>
          </a:p>
        </p:txBody>
      </p:sp>
    </p:spTree>
    <p:extLst>
      <p:ext uri="{BB962C8B-B14F-4D97-AF65-F5344CB8AC3E}">
        <p14:creationId xmlns:p14="http://schemas.microsoft.com/office/powerpoint/2010/main" val="33304871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685800" y="1143000"/>
            <a:ext cx="5486400" cy="30861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xfrm>
            <a:off x="685800" y="4400550"/>
            <a:ext cx="5486400" cy="3600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Credit goes with the dependency exemption. Must be qualifying child—not qualifying relative. If</a:t>
            </a:r>
            <a:r>
              <a:rPr lang="en-US" altLang="en-US" b="1" baseline="0" dirty="0"/>
              <a:t> the custodial parent releases the exemption, non-custodial parent eligible for the child tax credit.</a:t>
            </a:r>
            <a:endParaRPr lang="en-US" altLang="en-US" b="1" dirty="0"/>
          </a:p>
        </p:txBody>
      </p:sp>
      <p:sp>
        <p:nvSpPr>
          <p:cNvPr id="3" name="Slide Number Placeholder 2"/>
          <p:cNvSpPr>
            <a:spLocks noGrp="1"/>
          </p:cNvSpPr>
          <p:nvPr>
            <p:ph type="sldNum" sz="quarter" idx="10"/>
          </p:nvPr>
        </p:nvSpPr>
        <p:spPr/>
        <p:txBody>
          <a:bodyPr/>
          <a:lstStyle/>
          <a:p>
            <a:fld id="{1AF92E06-EA2B-4E4C-B950-7680CBDEBB62}" type="slidenum">
              <a:rPr lang="en-US" smtClean="0"/>
              <a:pPr/>
              <a:t>48</a:t>
            </a:fld>
            <a:endParaRPr lang="en-US"/>
          </a:p>
        </p:txBody>
      </p:sp>
    </p:spTree>
    <p:extLst>
      <p:ext uri="{BB962C8B-B14F-4D97-AF65-F5344CB8AC3E}">
        <p14:creationId xmlns:p14="http://schemas.microsoft.com/office/powerpoint/2010/main" val="5611434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1872E71F-B98F-4CC1-BF73-5274ACFA882C}" type="slidenum">
              <a:rPr lang="en-US" smtClean="0"/>
              <a:pPr/>
              <a:t>49</a:t>
            </a:fld>
            <a:endParaRPr lang="en-US"/>
          </a:p>
        </p:txBody>
      </p:sp>
    </p:spTree>
    <p:extLst>
      <p:ext uri="{BB962C8B-B14F-4D97-AF65-F5344CB8AC3E}">
        <p14:creationId xmlns:p14="http://schemas.microsoft.com/office/powerpoint/2010/main" val="557552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normAutofit/>
          </a:bodyPr>
          <a:lstStyle/>
          <a:p>
            <a:r>
              <a:rPr lang="en-US" b="1" dirty="0"/>
              <a:t>Residents of Canada and Mexico may</a:t>
            </a:r>
            <a:r>
              <a:rPr lang="en-US" b="1" baseline="0" dirty="0"/>
              <a:t> be dependents but do not qualify for this credit (unless they are also U.S. citizens or nationals)</a:t>
            </a:r>
            <a:endParaRPr lang="en-US" b="1" dirty="0"/>
          </a:p>
        </p:txBody>
      </p:sp>
      <p:sp>
        <p:nvSpPr>
          <p:cNvPr id="4" name="Slide Number Placeholder 3"/>
          <p:cNvSpPr>
            <a:spLocks noGrp="1"/>
          </p:cNvSpPr>
          <p:nvPr>
            <p:ph type="sldNum" idx="10"/>
          </p:nvPr>
        </p:nvSpPr>
        <p:spPr>
          <a:xfrm>
            <a:off x="3884613" y="8685213"/>
            <a:ext cx="2971800" cy="458787"/>
          </a:xfrm>
          <a:prstGeom prst="rect">
            <a:avLst/>
          </a:prstGeom>
        </p:spPr>
        <p:txBody>
          <a:bodyPr/>
          <a:lstStyle/>
          <a:p>
            <a:pPr>
              <a:defRPr/>
            </a:pPr>
            <a:fld id="{08E6F01E-8FCF-4AB0-999B-0C6058B9FB20}" type="slidenum">
              <a:rPr lang="en-US" altLang="en-US" smtClean="0"/>
              <a:pPr>
                <a:defRPr/>
              </a:pPr>
              <a:t>50</a:t>
            </a:fld>
            <a:endParaRPr lang="en-US" altLang="en-US" dirty="0"/>
          </a:p>
        </p:txBody>
      </p:sp>
    </p:spTree>
    <p:extLst>
      <p:ext uri="{BB962C8B-B14F-4D97-AF65-F5344CB8AC3E}">
        <p14:creationId xmlns:p14="http://schemas.microsoft.com/office/powerpoint/2010/main" val="640173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normAutofit/>
          </a:bodyPr>
          <a:lstStyle/>
          <a:p>
            <a:r>
              <a:rPr lang="en-US" b="1" dirty="0"/>
              <a:t>Like CTC,</a:t>
            </a:r>
            <a:r>
              <a:rPr lang="en-US" b="1" baseline="0" dirty="0"/>
              <a:t> TaxSlayer computes automatically based on information entered in dependent section</a:t>
            </a:r>
          </a:p>
          <a:p>
            <a:r>
              <a:rPr lang="en-US" b="1" baseline="0" dirty="0"/>
              <a:t>Taxpayers used to be able to claim their spouse’s exemption deduction in certain cases</a:t>
            </a:r>
          </a:p>
          <a:p>
            <a:pPr lvl="1"/>
            <a:r>
              <a:rPr lang="en-US" b="1" baseline="0" dirty="0"/>
              <a:t>That deduction is gone and there is no offsetting replacement</a:t>
            </a:r>
            <a:endParaRPr lang="en-US" b="1" dirty="0"/>
          </a:p>
        </p:txBody>
      </p:sp>
      <p:sp>
        <p:nvSpPr>
          <p:cNvPr id="5" name="Slide Number Placeholder 4"/>
          <p:cNvSpPr>
            <a:spLocks noGrp="1"/>
          </p:cNvSpPr>
          <p:nvPr>
            <p:ph type="sldNum" sz="quarter" idx="11"/>
          </p:nvPr>
        </p:nvSpPr>
        <p:spPr>
          <a:xfrm>
            <a:off x="3884613" y="8685213"/>
            <a:ext cx="2971800" cy="458787"/>
          </a:xfrm>
          <a:prstGeom prst="rect">
            <a:avLst/>
          </a:prstGeom>
        </p:spPr>
        <p:txBody>
          <a:bodyPr/>
          <a:lstStyle/>
          <a:p>
            <a:pPr>
              <a:defRPr/>
            </a:pPr>
            <a:fld id="{F3548ACA-F1F6-40AB-A8C9-F131FE98AA32}" type="slidenum">
              <a:rPr lang="en-US" altLang="en-US" smtClean="0"/>
              <a:pPr>
                <a:defRPr/>
              </a:pPr>
              <a:t>51</a:t>
            </a:fld>
            <a:endParaRPr lang="en-US" altLang="en-US"/>
          </a:p>
        </p:txBody>
      </p:sp>
    </p:spTree>
    <p:extLst>
      <p:ext uri="{BB962C8B-B14F-4D97-AF65-F5344CB8AC3E}">
        <p14:creationId xmlns:p14="http://schemas.microsoft.com/office/powerpoint/2010/main" val="14057243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1872E71F-B98F-4CC1-BF73-5274ACFA882C}" type="slidenum">
              <a:rPr lang="en-US" smtClean="0"/>
              <a:pPr/>
              <a:t>52</a:t>
            </a:fld>
            <a:endParaRPr lang="en-US"/>
          </a:p>
        </p:txBody>
      </p:sp>
    </p:spTree>
    <p:extLst>
      <p:ext uri="{BB962C8B-B14F-4D97-AF65-F5344CB8AC3E}">
        <p14:creationId xmlns:p14="http://schemas.microsoft.com/office/powerpoint/2010/main" val="1039772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685800" y="1143000"/>
            <a:ext cx="5486400" cy="30861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xfrm>
            <a:off x="685800" y="4400550"/>
            <a:ext cx="5486400" cy="3600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SzPct val="95000"/>
              <a:buFont typeface="Calibri" pitchFamily="34" charset="0"/>
              <a:buChar char="●"/>
              <a:defRPr sz="1400">
                <a:solidFill>
                  <a:schemeClr val="tx1"/>
                </a:solidFill>
                <a:latin typeface="Calibri" pitchFamily="34" charset="0"/>
              </a:defRPr>
            </a:lvl1pPr>
            <a:lvl2pPr marL="784225" indent="-301625">
              <a:spcBef>
                <a:spcPct val="30000"/>
              </a:spcBef>
              <a:buClr>
                <a:srgbClr val="009900"/>
              </a:buClr>
              <a:buSzPct val="70000"/>
              <a:buFont typeface="Wingdings" pitchFamily="2" charset="2"/>
              <a:buChar char="n"/>
              <a:defRPr sz="1400">
                <a:solidFill>
                  <a:schemeClr val="tx1"/>
                </a:solidFill>
                <a:latin typeface="Calibri" pitchFamily="34" charset="0"/>
              </a:defRPr>
            </a:lvl2pPr>
            <a:lvl3pPr marL="1208088" indent="-241300">
              <a:spcBef>
                <a:spcPct val="30000"/>
              </a:spcBef>
              <a:buClr>
                <a:srgbClr val="0070C0"/>
              </a:buClr>
              <a:buSzPct val="70000"/>
              <a:buFont typeface="Wingdings" pitchFamily="2" charset="2"/>
              <a:buChar char="®"/>
              <a:defRPr sz="1400">
                <a:solidFill>
                  <a:schemeClr val="tx1"/>
                </a:solidFill>
                <a:latin typeface="Calibri" pitchFamily="34" charset="0"/>
              </a:defRPr>
            </a:lvl3pPr>
            <a:lvl4pPr marL="1690688" indent="-241300">
              <a:spcBef>
                <a:spcPct val="30000"/>
              </a:spcBef>
              <a:defRPr sz="1200">
                <a:solidFill>
                  <a:schemeClr val="tx1"/>
                </a:solidFill>
                <a:latin typeface="Calibri" pitchFamily="34" charset="0"/>
              </a:defRPr>
            </a:lvl4pPr>
            <a:lvl5pPr marL="2174875" indent="-241300">
              <a:spcBef>
                <a:spcPct val="30000"/>
              </a:spcBef>
              <a:defRPr sz="1200">
                <a:solidFill>
                  <a:schemeClr val="tx1"/>
                </a:solidFill>
                <a:latin typeface="Calibri" pitchFamily="34" charset="0"/>
              </a:defRPr>
            </a:lvl5pPr>
            <a:lvl6pPr marL="2632075" indent="-241300" eaLnBrk="0" fontAlgn="base" hangingPunct="0">
              <a:spcBef>
                <a:spcPct val="30000"/>
              </a:spcBef>
              <a:spcAft>
                <a:spcPct val="0"/>
              </a:spcAft>
              <a:defRPr sz="1200">
                <a:solidFill>
                  <a:schemeClr val="tx1"/>
                </a:solidFill>
                <a:latin typeface="Calibri" pitchFamily="34" charset="0"/>
              </a:defRPr>
            </a:lvl6pPr>
            <a:lvl7pPr marL="3089275" indent="-241300" eaLnBrk="0" fontAlgn="base" hangingPunct="0">
              <a:spcBef>
                <a:spcPct val="30000"/>
              </a:spcBef>
              <a:spcAft>
                <a:spcPct val="0"/>
              </a:spcAft>
              <a:defRPr sz="1200">
                <a:solidFill>
                  <a:schemeClr val="tx1"/>
                </a:solidFill>
                <a:latin typeface="Calibri" pitchFamily="34" charset="0"/>
              </a:defRPr>
            </a:lvl7pPr>
            <a:lvl8pPr marL="3546475" indent="-241300" eaLnBrk="0" fontAlgn="base" hangingPunct="0">
              <a:spcBef>
                <a:spcPct val="30000"/>
              </a:spcBef>
              <a:spcAft>
                <a:spcPct val="0"/>
              </a:spcAft>
              <a:defRPr sz="1200">
                <a:solidFill>
                  <a:schemeClr val="tx1"/>
                </a:solidFill>
                <a:latin typeface="Calibri" pitchFamily="34" charset="0"/>
              </a:defRPr>
            </a:lvl8pPr>
            <a:lvl9pPr marL="4003675" indent="-241300" eaLnBrk="0" fontAlgn="base" hangingPunct="0">
              <a:spcBef>
                <a:spcPct val="30000"/>
              </a:spcBef>
              <a:spcAft>
                <a:spcPct val="0"/>
              </a:spcAft>
              <a:defRPr sz="1200">
                <a:solidFill>
                  <a:schemeClr val="tx1"/>
                </a:solidFill>
                <a:latin typeface="Calibri" pitchFamily="34" charset="0"/>
              </a:defRPr>
            </a:lvl9pPr>
          </a:lstStyle>
          <a:p>
            <a:pPr>
              <a:spcBef>
                <a:spcPct val="0"/>
              </a:spcBef>
              <a:buClrTx/>
              <a:buSzTx/>
              <a:buFontTx/>
              <a:buNone/>
            </a:pPr>
            <a:fld id="{039098F4-5DF0-47E5-9012-B714993CEF1A}" type="slidenum">
              <a:rPr lang="en-US" altLang="en-US" sz="1500" smtClean="0"/>
              <a:pPr>
                <a:spcBef>
                  <a:spcPct val="0"/>
                </a:spcBef>
                <a:buClrTx/>
                <a:buSzTx/>
                <a:buFontTx/>
                <a:buNone/>
              </a:pPr>
              <a:t>53</a:t>
            </a:fld>
            <a:endParaRPr lang="en-US" altLang="en-US" sz="1500" dirty="0"/>
          </a:p>
        </p:txBody>
      </p:sp>
      <p:sp>
        <p:nvSpPr>
          <p:cNvPr id="2" name="Date Placeholder 1"/>
          <p:cNvSpPr>
            <a:spLocks noGrp="1"/>
          </p:cNvSpPr>
          <p:nvPr>
            <p:ph type="dt" idx="10"/>
          </p:nvPr>
        </p:nvSpPr>
        <p:spPr>
          <a:xfrm>
            <a:off x="3884613" y="0"/>
            <a:ext cx="2971800" cy="458788"/>
          </a:xfrm>
          <a:prstGeom prst="rect">
            <a:avLst/>
          </a:prstGeom>
        </p:spPr>
        <p:txBody>
          <a:bodyPr/>
          <a:lstStyle/>
          <a:p>
            <a:pPr>
              <a:defRPr/>
            </a:pPr>
            <a:fld id="{85898E71-5873-4616-93D7-96B63BF05036}" type="datetime1">
              <a:rPr lang="en-US" altLang="en-US" smtClean="0"/>
              <a:t>12/9/2021</a:t>
            </a:fld>
            <a:endParaRPr lang="en-US" altLang="en-US" dirty="0"/>
          </a:p>
        </p:txBody>
      </p:sp>
    </p:spTree>
    <p:extLst>
      <p:ext uri="{BB962C8B-B14F-4D97-AF65-F5344CB8AC3E}">
        <p14:creationId xmlns:p14="http://schemas.microsoft.com/office/powerpoint/2010/main" val="17863955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4FEE3-F855-4E1F-8C4E-6EEC4DC6FE58}" type="slidenum">
              <a:rPr lang="en-US" smtClean="0"/>
              <a:pPr/>
              <a:t>54</a:t>
            </a:fld>
            <a:endParaRPr lang="en-US"/>
          </a:p>
        </p:txBody>
      </p:sp>
      <p:sp>
        <p:nvSpPr>
          <p:cNvPr id="5" name="Date Placeholder 4"/>
          <p:cNvSpPr>
            <a:spLocks noGrp="1"/>
          </p:cNvSpPr>
          <p:nvPr>
            <p:ph type="dt" idx="11"/>
          </p:nvPr>
        </p:nvSpPr>
        <p:spPr/>
        <p:txBody>
          <a:bodyPr/>
          <a:lstStyle/>
          <a:p>
            <a:fld id="{A421F321-319D-4B4D-8120-247E90F6C2BC}" type="datetime1">
              <a:rPr lang="en-US" smtClean="0"/>
              <a:t>12/9/2021</a:t>
            </a:fld>
            <a:endParaRPr lang="en-US"/>
          </a:p>
        </p:txBody>
      </p:sp>
    </p:spTree>
    <p:extLst>
      <p:ext uri="{BB962C8B-B14F-4D97-AF65-F5344CB8AC3E}">
        <p14:creationId xmlns:p14="http://schemas.microsoft.com/office/powerpoint/2010/main" val="25439120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685800" y="1143000"/>
            <a:ext cx="5486400" cy="30861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xfrm>
            <a:off x="685800" y="4400550"/>
            <a:ext cx="5486400" cy="3600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buNone/>
            </a:pPr>
            <a:r>
              <a:rPr lang="en-US" altLang="en-US" b="1" dirty="0"/>
              <a:t>Pub</a:t>
            </a:r>
            <a:r>
              <a:rPr lang="en-US" altLang="en-US" b="1" baseline="0" dirty="0"/>
              <a:t> 503 – Child and Dependent Care Expenses</a:t>
            </a:r>
            <a:endParaRPr lang="en-US" altLang="en-US" b="1" dirty="0"/>
          </a:p>
          <a:p>
            <a:pPr marL="169863" indent="-169863" eaLnBrk="1" hangingPunct="1"/>
            <a:r>
              <a:rPr lang="en-US" altLang="en-US" b="1" dirty="0"/>
              <a:t>Instructors can use this</a:t>
            </a:r>
            <a:r>
              <a:rPr lang="en-US" altLang="en-US" b="1" baseline="0" dirty="0"/>
              <a:t> slide to review and reinforce the information following the volunteers’ review of Pub 4012 Tab G</a:t>
            </a:r>
          </a:p>
          <a:p>
            <a:pPr marL="169863" indent="-169863" eaLnBrk="1" hangingPunct="1"/>
            <a:r>
              <a:rPr lang="en-US" altLang="en-US" b="1" baseline="0" dirty="0"/>
              <a:t>In community property states, earned income is determined for each spouse without regard to community property laws</a:t>
            </a:r>
          </a:p>
          <a:p>
            <a:pPr marL="169863" indent="-169863" eaLnBrk="1" hangingPunct="1"/>
            <a:endParaRPr lang="en-US" altLang="en-US" b="1" baseline="0" dirty="0"/>
          </a:p>
          <a:p>
            <a:pPr marL="169863" indent="-169863" eaLnBrk="1" hangingPunct="1"/>
            <a:r>
              <a:rPr lang="en-US" altLang="en-US" b="1" baseline="0" dirty="0"/>
              <a:t>Note there is a s</a:t>
            </a:r>
            <a:r>
              <a:rPr lang="en-US" altLang="en-US" b="1" dirty="0"/>
              <a:t>pecial section on the Form 2441 if taxpayer or spouse is incapable of self-care</a:t>
            </a:r>
            <a:r>
              <a:rPr lang="en-US" altLang="en-US" b="1" baseline="0" dirty="0"/>
              <a:t> </a:t>
            </a:r>
            <a:r>
              <a:rPr lang="en-US" altLang="en-US" b="1" dirty="0"/>
              <a:t>or a student.</a:t>
            </a:r>
          </a:p>
          <a:p>
            <a:pPr marL="169863" indent="-169863" eaLnBrk="1" hangingPunct="1"/>
            <a:endParaRPr lang="en-US" altLang="en-US" b="1" dirty="0"/>
          </a:p>
          <a:p>
            <a:pPr marL="169863" indent="-169863" eaLnBrk="1" hangingPunct="1"/>
            <a:r>
              <a:rPr lang="en-US" altLang="en-US" b="1" dirty="0"/>
              <a:t>MFS discussion is a comprehensive topic discussed at the end of this presentation. There are two rare exceptions.</a:t>
            </a:r>
            <a:endParaRPr lang="en-US" altLang="en-US" dirty="0"/>
          </a:p>
        </p:txBody>
      </p:sp>
      <p:sp>
        <p:nvSpPr>
          <p:cNvPr id="31748" name="Slide Number Placeholder 3"/>
          <p:cNvSpPr>
            <a:spLocks noGrp="1"/>
          </p:cNvSpPr>
          <p:nvPr>
            <p:ph type="sldNum" sz="quarter" idx="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SzPct val="95000"/>
              <a:buFont typeface="Calibri" pitchFamily="34" charset="0"/>
              <a:buChar char="●"/>
              <a:defRPr sz="1400">
                <a:solidFill>
                  <a:schemeClr val="tx1"/>
                </a:solidFill>
                <a:latin typeface="Calibri" pitchFamily="34" charset="0"/>
              </a:defRPr>
            </a:lvl1pPr>
            <a:lvl2pPr marL="784225" indent="-301625">
              <a:spcBef>
                <a:spcPct val="30000"/>
              </a:spcBef>
              <a:buClr>
                <a:srgbClr val="009900"/>
              </a:buClr>
              <a:buSzPct val="70000"/>
              <a:buFont typeface="Wingdings" pitchFamily="2" charset="2"/>
              <a:buChar char="n"/>
              <a:defRPr sz="1400">
                <a:solidFill>
                  <a:schemeClr val="tx1"/>
                </a:solidFill>
                <a:latin typeface="Calibri" pitchFamily="34" charset="0"/>
              </a:defRPr>
            </a:lvl2pPr>
            <a:lvl3pPr marL="1208088" indent="-241300">
              <a:spcBef>
                <a:spcPct val="30000"/>
              </a:spcBef>
              <a:buClr>
                <a:srgbClr val="0070C0"/>
              </a:buClr>
              <a:buSzPct val="70000"/>
              <a:buFont typeface="Wingdings" pitchFamily="2" charset="2"/>
              <a:buChar char="®"/>
              <a:defRPr sz="1400">
                <a:solidFill>
                  <a:schemeClr val="tx1"/>
                </a:solidFill>
                <a:latin typeface="Calibri" pitchFamily="34" charset="0"/>
              </a:defRPr>
            </a:lvl3pPr>
            <a:lvl4pPr marL="1690688" indent="-241300">
              <a:spcBef>
                <a:spcPct val="30000"/>
              </a:spcBef>
              <a:defRPr sz="1200">
                <a:solidFill>
                  <a:schemeClr val="tx1"/>
                </a:solidFill>
                <a:latin typeface="Calibri" pitchFamily="34" charset="0"/>
              </a:defRPr>
            </a:lvl4pPr>
            <a:lvl5pPr marL="2174875" indent="-241300">
              <a:spcBef>
                <a:spcPct val="30000"/>
              </a:spcBef>
              <a:defRPr sz="1200">
                <a:solidFill>
                  <a:schemeClr val="tx1"/>
                </a:solidFill>
                <a:latin typeface="Calibri" pitchFamily="34" charset="0"/>
              </a:defRPr>
            </a:lvl5pPr>
            <a:lvl6pPr marL="2632075" indent="-241300" eaLnBrk="0" fontAlgn="base" hangingPunct="0">
              <a:spcBef>
                <a:spcPct val="30000"/>
              </a:spcBef>
              <a:spcAft>
                <a:spcPct val="0"/>
              </a:spcAft>
              <a:defRPr sz="1200">
                <a:solidFill>
                  <a:schemeClr val="tx1"/>
                </a:solidFill>
                <a:latin typeface="Calibri" pitchFamily="34" charset="0"/>
              </a:defRPr>
            </a:lvl6pPr>
            <a:lvl7pPr marL="3089275" indent="-241300" eaLnBrk="0" fontAlgn="base" hangingPunct="0">
              <a:spcBef>
                <a:spcPct val="30000"/>
              </a:spcBef>
              <a:spcAft>
                <a:spcPct val="0"/>
              </a:spcAft>
              <a:defRPr sz="1200">
                <a:solidFill>
                  <a:schemeClr val="tx1"/>
                </a:solidFill>
                <a:latin typeface="Calibri" pitchFamily="34" charset="0"/>
              </a:defRPr>
            </a:lvl7pPr>
            <a:lvl8pPr marL="3546475" indent="-241300" eaLnBrk="0" fontAlgn="base" hangingPunct="0">
              <a:spcBef>
                <a:spcPct val="30000"/>
              </a:spcBef>
              <a:spcAft>
                <a:spcPct val="0"/>
              </a:spcAft>
              <a:defRPr sz="1200">
                <a:solidFill>
                  <a:schemeClr val="tx1"/>
                </a:solidFill>
                <a:latin typeface="Calibri" pitchFamily="34" charset="0"/>
              </a:defRPr>
            </a:lvl8pPr>
            <a:lvl9pPr marL="4003675" indent="-241300" eaLnBrk="0" fontAlgn="base" hangingPunct="0">
              <a:spcBef>
                <a:spcPct val="30000"/>
              </a:spcBef>
              <a:spcAft>
                <a:spcPct val="0"/>
              </a:spcAft>
              <a:defRPr sz="1200">
                <a:solidFill>
                  <a:schemeClr val="tx1"/>
                </a:solidFill>
                <a:latin typeface="Calibri" pitchFamily="34" charset="0"/>
              </a:defRPr>
            </a:lvl9pPr>
          </a:lstStyle>
          <a:p>
            <a:pPr>
              <a:spcBef>
                <a:spcPct val="0"/>
              </a:spcBef>
              <a:buClrTx/>
              <a:buSzTx/>
              <a:buFontTx/>
              <a:buNone/>
            </a:pPr>
            <a:fld id="{FC414301-1B38-4921-8948-983ADBE46EB1}" type="slidenum">
              <a:rPr lang="en-US" altLang="en-US" sz="1500" smtClean="0"/>
              <a:pPr>
                <a:spcBef>
                  <a:spcPct val="0"/>
                </a:spcBef>
                <a:buClrTx/>
                <a:buSzTx/>
                <a:buFontTx/>
                <a:buNone/>
              </a:pPr>
              <a:t>55</a:t>
            </a:fld>
            <a:endParaRPr lang="en-US" altLang="en-US" sz="1500" dirty="0"/>
          </a:p>
        </p:txBody>
      </p:sp>
      <p:sp>
        <p:nvSpPr>
          <p:cNvPr id="2" name="Date Placeholder 1"/>
          <p:cNvSpPr>
            <a:spLocks noGrp="1"/>
          </p:cNvSpPr>
          <p:nvPr>
            <p:ph type="dt" idx="10"/>
          </p:nvPr>
        </p:nvSpPr>
        <p:spPr>
          <a:xfrm>
            <a:off x="3884613" y="0"/>
            <a:ext cx="2971800" cy="458788"/>
          </a:xfrm>
          <a:prstGeom prst="rect">
            <a:avLst/>
          </a:prstGeom>
        </p:spPr>
        <p:txBody>
          <a:bodyPr/>
          <a:lstStyle/>
          <a:p>
            <a:pPr>
              <a:defRPr/>
            </a:pPr>
            <a:fld id="{19B3DBFE-4E87-414A-8E48-4E5430134790}" type="datetime1">
              <a:rPr lang="en-US" altLang="en-US" smtClean="0"/>
              <a:t>12/9/2021</a:t>
            </a:fld>
            <a:endParaRPr lang="en-US" altLang="en-US" dirty="0"/>
          </a:p>
        </p:txBody>
      </p:sp>
    </p:spTree>
    <p:extLst>
      <p:ext uri="{BB962C8B-B14F-4D97-AF65-F5344CB8AC3E}">
        <p14:creationId xmlns:p14="http://schemas.microsoft.com/office/powerpoint/2010/main" val="36789080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685800" y="1143000"/>
            <a:ext cx="5486400" cy="30861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xfrm>
            <a:off x="685800" y="4400550"/>
            <a:ext cx="5486400" cy="3600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9863" indent="-169863" eaLnBrk="1" hangingPunct="1"/>
            <a:r>
              <a:rPr lang="en-US" altLang="en-US" b="1" dirty="0"/>
              <a:t>If the taxpayer or spouse is a full-time student (at least 5 months)</a:t>
            </a:r>
            <a:r>
              <a:rPr lang="en-US" altLang="en-US" b="1" baseline="0" dirty="0"/>
              <a:t> </a:t>
            </a:r>
            <a:r>
              <a:rPr lang="en-US" altLang="en-US" b="1" dirty="0"/>
              <a:t>or is</a:t>
            </a:r>
            <a:r>
              <a:rPr lang="en-US" altLang="en-US" b="1" baseline="0" dirty="0"/>
              <a:t> incapable of self-care, they are deemed to have earned income of $250 for each month they are full-time student or incapable of self-care($500 if more than one qualifying person was cared for)</a:t>
            </a:r>
          </a:p>
          <a:p>
            <a:pPr marL="169863" indent="-169863" eaLnBrk="1" hangingPunct="1"/>
            <a:r>
              <a:rPr lang="en-US" altLang="en-US" b="1" baseline="0" dirty="0"/>
              <a:t>Note that the amount of deemed earned income has NOT changed in 2021.  The maximum expenses allowed when one spouse was a student or incapable of self-care for the entire year is $3,000 ($6,000 if more than one) – Even though the maximum expenses if both spouses work was increased to $8,000 or $16,000.</a:t>
            </a:r>
          </a:p>
          <a:p>
            <a:pPr marL="169863" indent="-169863" eaLnBrk="1" hangingPunct="1"/>
            <a:r>
              <a:rPr lang="en-US" altLang="en-US" b="1" baseline="0" dirty="0"/>
              <a:t>If taxpayer and spouse are full-time students or incapable of self-care, in a month, only one can have the deemed earned income</a:t>
            </a:r>
          </a:p>
          <a:p>
            <a:pPr marL="169863" indent="-169863" eaLnBrk="1" hangingPunct="1"/>
            <a:r>
              <a:rPr lang="en-US" altLang="en-US" b="1" baseline="0" dirty="0"/>
              <a:t>If the student or incapable of self-care TP or SP also worked, use the higher of the deemed amount or their actual earned income for that month</a:t>
            </a:r>
          </a:p>
          <a:p>
            <a:pPr marL="169863" indent="-169863" eaLnBrk="1" hangingPunct="1"/>
            <a:r>
              <a:rPr lang="en-US" altLang="en-US" b="1" baseline="0" dirty="0"/>
              <a:t>A surviving spouse can choose to use only their own earned income to limit the eligible expenses.  This is beneficial when the deceased spouse had little or no earned income.</a:t>
            </a:r>
            <a:endParaRPr lang="en-US" altLang="en-US" b="1" dirty="0"/>
          </a:p>
          <a:p>
            <a:pPr marL="0" indent="0" eaLnBrk="1" hangingPunct="1">
              <a:buFont typeface="Calibri" pitchFamily="34" charset="0"/>
              <a:buNone/>
            </a:pPr>
            <a:endParaRPr lang="en-US" altLang="en-US" b="1" dirty="0"/>
          </a:p>
        </p:txBody>
      </p:sp>
      <p:sp>
        <p:nvSpPr>
          <p:cNvPr id="41988" name="Slide Number Placeholder 3"/>
          <p:cNvSpPr>
            <a:spLocks noGrp="1"/>
          </p:cNvSpPr>
          <p:nvPr>
            <p:ph type="sldNum" sz="quarter" idx="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SzPct val="95000"/>
              <a:buFont typeface="Calibri" pitchFamily="34" charset="0"/>
              <a:buChar char="●"/>
              <a:defRPr sz="1400">
                <a:solidFill>
                  <a:schemeClr val="tx1"/>
                </a:solidFill>
                <a:latin typeface="Calibri" pitchFamily="34" charset="0"/>
              </a:defRPr>
            </a:lvl1pPr>
            <a:lvl2pPr marL="784225" indent="-301625">
              <a:spcBef>
                <a:spcPct val="30000"/>
              </a:spcBef>
              <a:buClr>
                <a:srgbClr val="009900"/>
              </a:buClr>
              <a:buSzPct val="70000"/>
              <a:buFont typeface="Wingdings" pitchFamily="2" charset="2"/>
              <a:buChar char="n"/>
              <a:defRPr sz="1400">
                <a:solidFill>
                  <a:schemeClr val="tx1"/>
                </a:solidFill>
                <a:latin typeface="Calibri" pitchFamily="34" charset="0"/>
              </a:defRPr>
            </a:lvl2pPr>
            <a:lvl3pPr marL="1208088" indent="-241300">
              <a:spcBef>
                <a:spcPct val="30000"/>
              </a:spcBef>
              <a:buClr>
                <a:srgbClr val="0070C0"/>
              </a:buClr>
              <a:buSzPct val="70000"/>
              <a:buFont typeface="Wingdings" pitchFamily="2" charset="2"/>
              <a:buChar char="®"/>
              <a:defRPr sz="1400">
                <a:solidFill>
                  <a:schemeClr val="tx1"/>
                </a:solidFill>
                <a:latin typeface="Calibri" pitchFamily="34" charset="0"/>
              </a:defRPr>
            </a:lvl3pPr>
            <a:lvl4pPr marL="1690688" indent="-241300">
              <a:spcBef>
                <a:spcPct val="30000"/>
              </a:spcBef>
              <a:defRPr sz="1200">
                <a:solidFill>
                  <a:schemeClr val="tx1"/>
                </a:solidFill>
                <a:latin typeface="Calibri" pitchFamily="34" charset="0"/>
              </a:defRPr>
            </a:lvl4pPr>
            <a:lvl5pPr marL="2174875" indent="-241300">
              <a:spcBef>
                <a:spcPct val="30000"/>
              </a:spcBef>
              <a:defRPr sz="1200">
                <a:solidFill>
                  <a:schemeClr val="tx1"/>
                </a:solidFill>
                <a:latin typeface="Calibri" pitchFamily="34" charset="0"/>
              </a:defRPr>
            </a:lvl5pPr>
            <a:lvl6pPr marL="2632075" indent="-241300" eaLnBrk="0" fontAlgn="base" hangingPunct="0">
              <a:spcBef>
                <a:spcPct val="30000"/>
              </a:spcBef>
              <a:spcAft>
                <a:spcPct val="0"/>
              </a:spcAft>
              <a:defRPr sz="1200">
                <a:solidFill>
                  <a:schemeClr val="tx1"/>
                </a:solidFill>
                <a:latin typeface="Calibri" pitchFamily="34" charset="0"/>
              </a:defRPr>
            </a:lvl6pPr>
            <a:lvl7pPr marL="3089275" indent="-241300" eaLnBrk="0" fontAlgn="base" hangingPunct="0">
              <a:spcBef>
                <a:spcPct val="30000"/>
              </a:spcBef>
              <a:spcAft>
                <a:spcPct val="0"/>
              </a:spcAft>
              <a:defRPr sz="1200">
                <a:solidFill>
                  <a:schemeClr val="tx1"/>
                </a:solidFill>
                <a:latin typeface="Calibri" pitchFamily="34" charset="0"/>
              </a:defRPr>
            </a:lvl7pPr>
            <a:lvl8pPr marL="3546475" indent="-241300" eaLnBrk="0" fontAlgn="base" hangingPunct="0">
              <a:spcBef>
                <a:spcPct val="30000"/>
              </a:spcBef>
              <a:spcAft>
                <a:spcPct val="0"/>
              </a:spcAft>
              <a:defRPr sz="1200">
                <a:solidFill>
                  <a:schemeClr val="tx1"/>
                </a:solidFill>
                <a:latin typeface="Calibri" pitchFamily="34" charset="0"/>
              </a:defRPr>
            </a:lvl8pPr>
            <a:lvl9pPr marL="4003675" indent="-241300" eaLnBrk="0" fontAlgn="base" hangingPunct="0">
              <a:spcBef>
                <a:spcPct val="30000"/>
              </a:spcBef>
              <a:spcAft>
                <a:spcPct val="0"/>
              </a:spcAft>
              <a:defRPr sz="1200">
                <a:solidFill>
                  <a:schemeClr val="tx1"/>
                </a:solidFill>
                <a:latin typeface="Calibri" pitchFamily="34" charset="0"/>
              </a:defRPr>
            </a:lvl9pPr>
          </a:lstStyle>
          <a:p>
            <a:pPr>
              <a:spcBef>
                <a:spcPct val="0"/>
              </a:spcBef>
              <a:buClrTx/>
              <a:buSzTx/>
              <a:buFontTx/>
              <a:buNone/>
            </a:pPr>
            <a:fld id="{12AC60FC-CCF4-456D-801E-7D60C1F1D2BA}" type="slidenum">
              <a:rPr lang="en-US" altLang="en-US" sz="1500" smtClean="0"/>
              <a:pPr>
                <a:spcBef>
                  <a:spcPct val="0"/>
                </a:spcBef>
                <a:buClrTx/>
                <a:buSzTx/>
                <a:buFontTx/>
                <a:buNone/>
              </a:pPr>
              <a:t>56</a:t>
            </a:fld>
            <a:endParaRPr lang="en-US" altLang="en-US" sz="1500" dirty="0"/>
          </a:p>
        </p:txBody>
      </p:sp>
      <p:sp>
        <p:nvSpPr>
          <p:cNvPr id="2" name="Date Placeholder 1"/>
          <p:cNvSpPr>
            <a:spLocks noGrp="1"/>
          </p:cNvSpPr>
          <p:nvPr>
            <p:ph type="dt" idx="10"/>
          </p:nvPr>
        </p:nvSpPr>
        <p:spPr>
          <a:xfrm>
            <a:off x="3884613" y="0"/>
            <a:ext cx="2971800" cy="458788"/>
          </a:xfrm>
          <a:prstGeom prst="rect">
            <a:avLst/>
          </a:prstGeom>
        </p:spPr>
        <p:txBody>
          <a:bodyPr/>
          <a:lstStyle/>
          <a:p>
            <a:pPr>
              <a:defRPr/>
            </a:pPr>
            <a:fld id="{D786EA24-7115-4636-A781-6B886F6C9E24}" type="datetime1">
              <a:rPr lang="en-US" altLang="en-US" smtClean="0"/>
              <a:t>12/9/2021</a:t>
            </a:fld>
            <a:endParaRPr lang="en-US" altLang="en-US" dirty="0"/>
          </a:p>
        </p:txBody>
      </p:sp>
    </p:spTree>
    <p:extLst>
      <p:ext uri="{BB962C8B-B14F-4D97-AF65-F5344CB8AC3E}">
        <p14:creationId xmlns:p14="http://schemas.microsoft.com/office/powerpoint/2010/main" val="3221093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Header Placeholder 3"/>
          <p:cNvSpPr>
            <a:spLocks noGrp="1"/>
          </p:cNvSpPr>
          <p:nvPr>
            <p:ph type="hdr" sz="quarter" idx="10"/>
          </p:nvPr>
        </p:nvSpPr>
        <p:spPr/>
        <p:txBody>
          <a:bodyPr/>
          <a:lstStyle/>
          <a:p>
            <a:r>
              <a:rPr lang="en-US"/>
              <a:t>Earned Income Credit</a:t>
            </a:r>
          </a:p>
        </p:txBody>
      </p:sp>
      <p:sp>
        <p:nvSpPr>
          <p:cNvPr id="5" name="Footer Placeholder 4"/>
          <p:cNvSpPr>
            <a:spLocks noGrp="1"/>
          </p:cNvSpPr>
          <p:nvPr>
            <p:ph type="ftr" sz="quarter" idx="11"/>
          </p:nvPr>
        </p:nvSpPr>
        <p:spPr/>
        <p:txBody>
          <a:bodyPr/>
          <a:lstStyle/>
          <a:p>
            <a:r>
              <a:rPr lang="en-US"/>
              <a:t>National Tax Training Committee</a:t>
            </a:r>
          </a:p>
        </p:txBody>
      </p:sp>
      <p:sp>
        <p:nvSpPr>
          <p:cNvPr id="6" name="Slide Number Placeholder 5"/>
          <p:cNvSpPr>
            <a:spLocks noGrp="1"/>
          </p:cNvSpPr>
          <p:nvPr>
            <p:ph type="sldNum" sz="quarter" idx="12"/>
          </p:nvPr>
        </p:nvSpPr>
        <p:spPr/>
        <p:txBody>
          <a:bodyPr/>
          <a:lstStyle/>
          <a:p>
            <a:fld id="{2675DFE1-640D-425D-AD89-D8224A327900}" type="slidenum">
              <a:rPr lang="en-US" smtClean="0"/>
              <a:pPr/>
              <a:t>8</a:t>
            </a:fld>
            <a:endParaRPr lang="en-US"/>
          </a:p>
        </p:txBody>
      </p:sp>
    </p:spTree>
    <p:extLst>
      <p:ext uri="{BB962C8B-B14F-4D97-AF65-F5344CB8AC3E}">
        <p14:creationId xmlns:p14="http://schemas.microsoft.com/office/powerpoint/2010/main" val="29651523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829050"/>
          </a:xfrm>
          <a:prstGeom prst="rect">
            <a:avLst/>
          </a:prstGeom>
        </p:spPr>
        <p:txBody>
          <a:bodyPr>
            <a:noAutofit/>
          </a:bodyPr>
          <a:lstStyle/>
          <a:p>
            <a:pPr marL="0" indent="0">
              <a:buNone/>
            </a:pPr>
            <a:r>
              <a:rPr lang="en-US" sz="1400" b="1" i="0" u="none" strike="noStrike" kern="1200" baseline="0" dirty="0">
                <a:solidFill>
                  <a:schemeClr val="tx1"/>
                </a:solidFill>
                <a:latin typeface="+mn-lt"/>
                <a:ea typeface="+mn-ea"/>
                <a:cs typeface="+mn-cs"/>
              </a:rPr>
              <a:t>Have students find the answers in Pub 4012</a:t>
            </a:r>
          </a:p>
          <a:p>
            <a:r>
              <a:rPr lang="en-US" sz="1400" b="1" i="0" u="none" strike="noStrike" kern="1200" baseline="0" dirty="0">
                <a:solidFill>
                  <a:schemeClr val="tx1"/>
                </a:solidFill>
                <a:latin typeface="+mn-lt"/>
                <a:ea typeface="+mn-ea"/>
                <a:cs typeface="+mn-cs"/>
              </a:rPr>
              <a:t>Who is a qualifying person?</a:t>
            </a:r>
            <a:endParaRPr lang="en-US" sz="1400" b="0" i="0" u="none" strike="noStrike" kern="1200" baseline="0" dirty="0">
              <a:solidFill>
                <a:schemeClr val="tx1"/>
              </a:solidFill>
              <a:latin typeface="+mn-lt"/>
              <a:ea typeface="+mn-ea"/>
              <a:cs typeface="+mn-cs"/>
            </a:endParaRPr>
          </a:p>
          <a:p>
            <a:pPr lvl="1"/>
            <a:r>
              <a:rPr lang="en-US" sz="1400" b="1" i="0" u="none" strike="noStrike" kern="1200" baseline="0" dirty="0">
                <a:solidFill>
                  <a:schemeClr val="tx1"/>
                </a:solidFill>
                <a:latin typeface="+mn-lt"/>
                <a:ea typeface="+mn-ea"/>
                <a:cs typeface="+mn-cs"/>
              </a:rPr>
              <a:t>A qualifying child who was under the age of 13 when the expenses were incurred and who can be claimed as a dependent, see the first caution below.</a:t>
            </a:r>
          </a:p>
          <a:p>
            <a:pPr lvl="1"/>
            <a:r>
              <a:rPr lang="en-US" sz="1400" b="1" i="0" u="none" strike="noStrike" kern="1200" baseline="0" dirty="0">
                <a:solidFill>
                  <a:schemeClr val="tx1"/>
                </a:solidFill>
                <a:latin typeface="+mn-lt"/>
                <a:ea typeface="+mn-ea"/>
                <a:cs typeface="+mn-cs"/>
              </a:rPr>
              <a:t>Any person who was incapable of self-care* whom the taxpayer can claim as a dependent or could’ve been claimed as a dependent except that the person had gross income of more than $4,300 or filed a joint return or that the taxpayer or spouse, if married filing jointly, could be claimed as a dependent on someone else’s 2021 return.</a:t>
            </a:r>
          </a:p>
          <a:p>
            <a:pPr lvl="1"/>
            <a:r>
              <a:rPr lang="en-US" sz="1400" b="1" i="0" u="none" strike="noStrike" kern="1200" baseline="0" dirty="0">
                <a:solidFill>
                  <a:schemeClr val="tx1"/>
                </a:solidFill>
                <a:latin typeface="+mn-lt"/>
                <a:ea typeface="+mn-ea"/>
                <a:cs typeface="+mn-cs"/>
              </a:rPr>
              <a:t>A spouse who was physically or mentally incapable of self-care*.</a:t>
            </a:r>
          </a:p>
          <a:p>
            <a:pPr marL="0" indent="0">
              <a:buNone/>
            </a:pPr>
            <a:r>
              <a:rPr lang="en-US" sz="1400" b="1" i="0" u="none" strike="noStrike" kern="1200" baseline="0" dirty="0">
                <a:solidFill>
                  <a:schemeClr val="tx1"/>
                </a:solidFill>
                <a:latin typeface="+mn-lt"/>
                <a:ea typeface="+mn-ea"/>
                <a:cs typeface="+mn-cs"/>
              </a:rPr>
              <a:t>*Incapable of self-care - persons who can't dress, clean, or feed themselves. Also, persons who must have constant attention to prevent them from injuring themselves or others.</a:t>
            </a:r>
          </a:p>
          <a:p>
            <a:pPr lvl="1"/>
            <a:r>
              <a:rPr lang="en-US" sz="1400" b="1" i="0" u="none" strike="noStrike" kern="1200" baseline="0" dirty="0">
                <a:solidFill>
                  <a:schemeClr val="tx1"/>
                </a:solidFill>
                <a:latin typeface="+mn-lt"/>
                <a:ea typeface="+mn-ea"/>
                <a:cs typeface="+mn-cs"/>
              </a:rPr>
              <a:t>The qualifying person must live with the taxpayer </a:t>
            </a:r>
            <a:r>
              <a:rPr lang="en-US" sz="1400" b="1" i="0" u="sng" strike="noStrike" kern="1200" baseline="0" dirty="0">
                <a:solidFill>
                  <a:schemeClr val="tx1"/>
                </a:solidFill>
                <a:latin typeface="+mn-lt"/>
                <a:ea typeface="+mn-ea"/>
                <a:cs typeface="+mn-cs"/>
              </a:rPr>
              <a:t>more than 1/2 the year</a:t>
            </a:r>
            <a:r>
              <a:rPr lang="en-US" sz="1400" b="1" i="0" u="none" strike="noStrike" kern="1200" baseline="0" dirty="0">
                <a:solidFill>
                  <a:schemeClr val="tx1"/>
                </a:solidFill>
                <a:latin typeface="+mn-lt"/>
                <a:ea typeface="+mn-ea"/>
                <a:cs typeface="+mn-cs"/>
              </a:rPr>
              <a:t>.</a:t>
            </a:r>
          </a:p>
          <a:p>
            <a:pPr marL="234950" lvl="1" indent="0">
              <a:buNone/>
            </a:pPr>
            <a:endParaRPr lang="en-US" sz="1400" b="1" i="0" u="none" strike="noStrike" kern="1200" baseline="0" dirty="0">
              <a:solidFill>
                <a:schemeClr val="tx1"/>
              </a:solidFill>
              <a:latin typeface="+mn-lt"/>
              <a:ea typeface="+mn-ea"/>
              <a:cs typeface="+mn-cs"/>
            </a:endParaRPr>
          </a:p>
          <a:p>
            <a:pPr marL="0" indent="0">
              <a:buNone/>
            </a:pPr>
            <a:r>
              <a:rPr lang="en-US" sz="1400" b="1" i="0" u="none" strike="noStrike" kern="1200" baseline="0" dirty="0">
                <a:solidFill>
                  <a:schemeClr val="tx1"/>
                </a:solidFill>
                <a:latin typeface="+mn-lt"/>
                <a:ea typeface="+mn-ea"/>
                <a:cs typeface="+mn-cs"/>
              </a:rPr>
              <a:t>See Publication 503, Child and Dependent Care Expenses, for special rules regarding divorced or separated parents or parents who live apart. </a:t>
            </a:r>
          </a:p>
          <a:p>
            <a:pPr marL="0" indent="0">
              <a:buNone/>
            </a:pPr>
            <a:endParaRPr lang="en-US" sz="1400" b="1" i="0" u="none" strike="noStrike" kern="1200" baseline="0" dirty="0">
              <a:solidFill>
                <a:schemeClr val="tx1"/>
              </a:solidFill>
              <a:latin typeface="+mn-lt"/>
              <a:ea typeface="+mn-ea"/>
              <a:cs typeface="+mn-cs"/>
            </a:endParaRPr>
          </a:p>
          <a:p>
            <a:r>
              <a:rPr lang="en-US" sz="1400" b="1" i="0" u="none" strike="noStrike" kern="1200" baseline="0" dirty="0">
                <a:solidFill>
                  <a:schemeClr val="tx1"/>
                </a:solidFill>
                <a:latin typeface="+mn-lt"/>
                <a:ea typeface="+mn-ea"/>
                <a:cs typeface="+mn-cs"/>
              </a:rPr>
              <a:t>Qualified work-related expenses</a:t>
            </a:r>
          </a:p>
          <a:p>
            <a:pPr lvl="1"/>
            <a:r>
              <a:rPr lang="en-US" sz="1400" b="1" i="0" u="none" strike="noStrike" kern="1200" baseline="0" dirty="0">
                <a:solidFill>
                  <a:schemeClr val="tx1"/>
                </a:solidFill>
                <a:latin typeface="+mn-lt"/>
                <a:ea typeface="+mn-ea"/>
                <a:cs typeface="+mn-cs"/>
              </a:rPr>
              <a:t>Expenses must be paid for the care of the qualifying person to allow the taxpayer and spouse, if married, to work or look for work.</a:t>
            </a:r>
          </a:p>
          <a:p>
            <a:pPr lvl="1"/>
            <a:r>
              <a:rPr lang="en-US" sz="1400" b="1" i="0" u="none" strike="noStrike" kern="1200" baseline="0" dirty="0">
                <a:solidFill>
                  <a:schemeClr val="tx1"/>
                </a:solidFill>
                <a:latin typeface="+mn-lt"/>
                <a:ea typeface="+mn-ea"/>
                <a:cs typeface="+mn-cs"/>
              </a:rPr>
              <a:t>The care includes the costs of services for the qualifying person’s well-being and protection.</a:t>
            </a:r>
          </a:p>
          <a:p>
            <a:pPr lvl="1"/>
            <a:r>
              <a:rPr lang="en-US" sz="1400" b="1" i="0" u="none" strike="noStrike" kern="1200" baseline="0" dirty="0">
                <a:solidFill>
                  <a:schemeClr val="tx1"/>
                </a:solidFill>
                <a:latin typeface="+mn-lt"/>
                <a:ea typeface="+mn-ea"/>
                <a:cs typeface="+mn-cs"/>
              </a:rPr>
              <a:t>Expenses to attend kindergarten or a higher grade aren’t an expense for care.</a:t>
            </a:r>
          </a:p>
          <a:p>
            <a:pPr lvl="1"/>
            <a:r>
              <a:rPr lang="en-US" sz="1400" b="1" i="0" u="none" strike="noStrike" kern="1200" baseline="0" dirty="0">
                <a:solidFill>
                  <a:schemeClr val="tx1"/>
                </a:solidFill>
                <a:latin typeface="+mn-lt"/>
                <a:ea typeface="+mn-ea"/>
                <a:cs typeface="+mn-cs"/>
              </a:rPr>
              <a:t>Expenses for summer day-camp are qualifying, but those for overnight camp aren’t.</a:t>
            </a:r>
            <a:endParaRPr lang="en-US" sz="1050" b="1" kern="1200" dirty="0">
              <a:solidFill>
                <a:schemeClr val="tx1"/>
              </a:solidFill>
            </a:endParaRPr>
          </a:p>
          <a:p>
            <a:pPr>
              <a:buNone/>
            </a:pPr>
            <a:endParaRPr lang="en-US" sz="1050" b="1" kern="1200" dirty="0">
              <a:solidFill>
                <a:schemeClr val="tx1"/>
              </a:solidFill>
            </a:endParaRPr>
          </a:p>
        </p:txBody>
      </p:sp>
      <p:sp>
        <p:nvSpPr>
          <p:cNvPr id="4" name="Date Placeholder 3"/>
          <p:cNvSpPr>
            <a:spLocks noGrp="1"/>
          </p:cNvSpPr>
          <p:nvPr>
            <p:ph type="dt" idx="10"/>
          </p:nvPr>
        </p:nvSpPr>
        <p:spPr>
          <a:xfrm>
            <a:off x="3884613" y="0"/>
            <a:ext cx="2971800" cy="458788"/>
          </a:xfrm>
          <a:prstGeom prst="rect">
            <a:avLst/>
          </a:prstGeom>
        </p:spPr>
        <p:txBody>
          <a:bodyPr/>
          <a:lstStyle/>
          <a:p>
            <a:pPr>
              <a:defRPr/>
            </a:pPr>
            <a:fld id="{05C10ADC-4DF8-4B85-9127-43BEBBA6CEF2}" type="datetime1">
              <a:rPr lang="en-US" altLang="en-US" smtClean="0"/>
              <a:t>12/9/2021</a:t>
            </a:fld>
            <a:endParaRPr lang="en-US" altLang="en-US" dirty="0"/>
          </a:p>
        </p:txBody>
      </p:sp>
      <p:sp>
        <p:nvSpPr>
          <p:cNvPr id="5" name="Slide Number Placeholder 4"/>
          <p:cNvSpPr>
            <a:spLocks noGrp="1"/>
          </p:cNvSpPr>
          <p:nvPr>
            <p:ph type="sldNum" sz="quarter" idx="11"/>
          </p:nvPr>
        </p:nvSpPr>
        <p:spPr>
          <a:xfrm>
            <a:off x="3884613" y="8685213"/>
            <a:ext cx="2971800" cy="458787"/>
          </a:xfrm>
          <a:prstGeom prst="rect">
            <a:avLst/>
          </a:prstGeom>
        </p:spPr>
        <p:txBody>
          <a:bodyPr/>
          <a:lstStyle/>
          <a:p>
            <a:pPr>
              <a:defRPr/>
            </a:pPr>
            <a:fld id="{6414D2B3-71C9-4621-A343-7CDB103FC26A}" type="slidenum">
              <a:rPr lang="en-US" altLang="en-US" smtClean="0"/>
              <a:pPr>
                <a:defRPr/>
              </a:pPr>
              <a:t>57</a:t>
            </a:fld>
            <a:endParaRPr lang="en-US" altLang="en-US" dirty="0"/>
          </a:p>
        </p:txBody>
      </p:sp>
    </p:spTree>
    <p:extLst>
      <p:ext uri="{BB962C8B-B14F-4D97-AF65-F5344CB8AC3E}">
        <p14:creationId xmlns:p14="http://schemas.microsoft.com/office/powerpoint/2010/main" val="41133067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Eligible</a:t>
            </a:r>
            <a:r>
              <a:rPr lang="en-US" baseline="0" dirty="0"/>
              <a:t> expenses are limited to the taxpayer’s earned income </a:t>
            </a:r>
          </a:p>
          <a:p>
            <a:r>
              <a:rPr lang="en-US" baseline="0" dirty="0"/>
              <a:t>If MFJ, expenses are limited to the LOWER of the two earned incomes (or deemed earned income)</a:t>
            </a:r>
          </a:p>
          <a:p>
            <a:endParaRPr lang="en-US" baseline="0" dirty="0"/>
          </a:p>
          <a:p>
            <a:r>
              <a:rPr lang="en-US" baseline="0" dirty="0"/>
              <a:t>Credit percentage is lowered to 20% at $183,000 and now phases out to 0% starting at $400,000</a:t>
            </a:r>
            <a:endParaRPr lang="en-US" dirty="0"/>
          </a:p>
        </p:txBody>
      </p:sp>
      <p:sp>
        <p:nvSpPr>
          <p:cNvPr id="4" name="Slide Number Placeholder 3"/>
          <p:cNvSpPr>
            <a:spLocks noGrp="1"/>
          </p:cNvSpPr>
          <p:nvPr>
            <p:ph type="sldNum" sz="quarter" idx="10"/>
          </p:nvPr>
        </p:nvSpPr>
        <p:spPr/>
        <p:txBody>
          <a:bodyPr/>
          <a:lstStyle/>
          <a:p>
            <a:fld id="{1A94FEE3-F855-4E1F-8C4E-6EEC4DC6FE58}" type="slidenum">
              <a:rPr lang="en-US" smtClean="0"/>
              <a:pPr/>
              <a:t>58</a:t>
            </a:fld>
            <a:endParaRPr lang="en-US"/>
          </a:p>
        </p:txBody>
      </p:sp>
      <p:sp>
        <p:nvSpPr>
          <p:cNvPr id="5" name="Date Placeholder 4"/>
          <p:cNvSpPr>
            <a:spLocks noGrp="1"/>
          </p:cNvSpPr>
          <p:nvPr>
            <p:ph type="dt" idx="11"/>
          </p:nvPr>
        </p:nvSpPr>
        <p:spPr/>
        <p:txBody>
          <a:bodyPr/>
          <a:lstStyle/>
          <a:p>
            <a:fld id="{4DE49BF6-314F-46D1-958D-4F024BAB4613}" type="datetime1">
              <a:rPr lang="en-US" smtClean="0"/>
              <a:t>12/9/2021</a:t>
            </a:fld>
            <a:endParaRPr lang="en-US"/>
          </a:p>
        </p:txBody>
      </p:sp>
    </p:spTree>
    <p:extLst>
      <p:ext uri="{BB962C8B-B14F-4D97-AF65-F5344CB8AC3E}">
        <p14:creationId xmlns:p14="http://schemas.microsoft.com/office/powerpoint/2010/main" val="37056757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a:t>What are hints that this credit might apply?</a:t>
            </a:r>
            <a:br>
              <a:rPr lang="en-US" altLang="en-US" b="1" dirty="0"/>
            </a:br>
            <a:endParaRPr lang="en-US" altLang="en-US" b="1" dirty="0"/>
          </a:p>
          <a:p>
            <a:pPr eaLnBrk="1" hangingPunct="1"/>
            <a:r>
              <a:rPr lang="en-US" altLang="en-US" b="1" dirty="0"/>
              <a:t>Note “Disabled” is not</a:t>
            </a:r>
            <a:r>
              <a:rPr lang="en-US" altLang="en-US" b="1" baseline="0" dirty="0"/>
              <a:t> enough</a:t>
            </a:r>
            <a:r>
              <a:rPr lang="en-US" altLang="en-US" b="1" dirty="0"/>
              <a:t> – the criteria is that the person be “incapable of self-care” so probing questions need to be asked. Many people who are disabled in some manner are still capable of self care. Likewise,</a:t>
            </a:r>
            <a:r>
              <a:rPr lang="en-US" altLang="en-US" b="1" baseline="0" dirty="0"/>
              <a:t> someone temporarily incapable of self-care may not be permanently disabled.</a:t>
            </a:r>
            <a:endParaRPr lang="en-US" altLang="en-US" b="1" dirty="0"/>
          </a:p>
          <a:p>
            <a:pPr eaLnBrk="1" hangingPunct="1">
              <a:buNone/>
            </a:pPr>
            <a:endParaRPr lang="en-US" altLang="en-US" b="1" dirty="0"/>
          </a:p>
          <a:p>
            <a:pPr marL="169863" marR="0" indent="-169863" algn="l" defTabSz="914400" rtl="0" eaLnBrk="1" fontAlgn="base" latinLnBrk="0" hangingPunct="1">
              <a:lnSpc>
                <a:spcPct val="100000"/>
              </a:lnSpc>
              <a:spcBef>
                <a:spcPct val="30000"/>
              </a:spcBef>
              <a:spcAft>
                <a:spcPct val="0"/>
              </a:spcAft>
              <a:buClr>
                <a:schemeClr val="accent2"/>
              </a:buClr>
              <a:buSzPct val="95000"/>
              <a:buFont typeface="Calibri" pitchFamily="34" charset="0"/>
              <a:buChar char="●"/>
              <a:tabLst/>
              <a:defRPr/>
            </a:pPr>
            <a:r>
              <a:rPr lang="en-US" b="1" dirty="0"/>
              <a:t>Incapable of self-care: Physically or mentally not able to care for oneself. Persons who cannot dress, clean, or feed themselves because of physical or mental problems are considered not able to care for themselves. Also, persons who must have constant attention to prevent them from injuring themselves or others are considered not able to care for themselves. </a:t>
            </a:r>
          </a:p>
          <a:p>
            <a:pPr marL="169863" marR="0" indent="-169863" algn="l" defTabSz="914400" rtl="0" eaLnBrk="1" fontAlgn="base" latinLnBrk="0" hangingPunct="1">
              <a:lnSpc>
                <a:spcPct val="100000"/>
              </a:lnSpc>
              <a:spcBef>
                <a:spcPct val="30000"/>
              </a:spcBef>
              <a:spcAft>
                <a:spcPct val="0"/>
              </a:spcAft>
              <a:buClr>
                <a:schemeClr val="accent2"/>
              </a:buClr>
              <a:buSzPct val="95000"/>
              <a:buFont typeface="Calibri" pitchFamily="34" charset="0"/>
              <a:buNone/>
              <a:tabLst/>
              <a:defRPr/>
            </a:pPr>
            <a:endParaRPr lang="en-US" b="1" dirty="0"/>
          </a:p>
          <a:p>
            <a:r>
              <a:rPr lang="en-US" b="1" dirty="0"/>
              <a:t>Permanently and totally disabled: A person is permanently and totally disabled if </a:t>
            </a:r>
            <a:r>
              <a:rPr lang="en-US" b="1" u="sng" dirty="0"/>
              <a:t>both</a:t>
            </a:r>
            <a:r>
              <a:rPr lang="en-US" b="1" dirty="0"/>
              <a:t> of the following apply: </a:t>
            </a:r>
          </a:p>
          <a:p>
            <a:pPr lvl="1"/>
            <a:r>
              <a:rPr lang="en-US" b="1" dirty="0"/>
              <a:t>He or she cannot engage in any substantial gainful activity because of a physical or mental condition. </a:t>
            </a:r>
          </a:p>
          <a:p>
            <a:pPr lvl="1"/>
            <a:r>
              <a:rPr lang="en-US" b="1" dirty="0"/>
              <a:t>A doctor determines the condition has lasted or can be expected to last continuously for at least 12 months or can lead to death.</a:t>
            </a:r>
          </a:p>
          <a:p>
            <a:pPr marL="234950" lvl="1" indent="0">
              <a:buNone/>
            </a:pPr>
            <a:endParaRPr lang="en-US" b="1" dirty="0"/>
          </a:p>
          <a:p>
            <a:pPr lvl="0"/>
            <a:r>
              <a:rPr lang="en-US" b="1" dirty="0"/>
              <a:t>Caution:</a:t>
            </a:r>
            <a:r>
              <a:rPr lang="en-US" b="1" baseline="0" dirty="0"/>
              <a:t>  TaxSlayer will not add a dependent or qualifying person to Form 2441 unless they are marked as “Disabled” – this should be marked if they are incapable of self-care whether or not they are permanently and totally disabled.</a:t>
            </a:r>
            <a:endParaRPr lang="en-US" b="1" dirty="0"/>
          </a:p>
          <a:p>
            <a:endParaRPr lang="en-US" dirty="0"/>
          </a:p>
        </p:txBody>
      </p:sp>
      <p:sp>
        <p:nvSpPr>
          <p:cNvPr id="4" name="Slide Number Placeholder 3"/>
          <p:cNvSpPr>
            <a:spLocks noGrp="1"/>
          </p:cNvSpPr>
          <p:nvPr>
            <p:ph type="sldNum" sz="quarter" idx="10"/>
          </p:nvPr>
        </p:nvSpPr>
        <p:spPr/>
        <p:txBody>
          <a:bodyPr/>
          <a:lstStyle/>
          <a:p>
            <a:fld id="{1A94FEE3-F855-4E1F-8C4E-6EEC4DC6FE58}" type="slidenum">
              <a:rPr lang="en-US" smtClean="0"/>
              <a:pPr/>
              <a:t>59</a:t>
            </a:fld>
            <a:endParaRPr lang="en-US"/>
          </a:p>
        </p:txBody>
      </p:sp>
      <p:sp>
        <p:nvSpPr>
          <p:cNvPr id="5" name="Date Placeholder 4"/>
          <p:cNvSpPr>
            <a:spLocks noGrp="1"/>
          </p:cNvSpPr>
          <p:nvPr>
            <p:ph type="dt" idx="11"/>
          </p:nvPr>
        </p:nvSpPr>
        <p:spPr/>
        <p:txBody>
          <a:bodyPr/>
          <a:lstStyle/>
          <a:p>
            <a:fld id="{5A9E844D-1FCA-46B8-8B5C-B8B4018D6B0B}" type="datetime1">
              <a:rPr lang="en-US" smtClean="0"/>
              <a:t>12/9/2021</a:t>
            </a:fld>
            <a:endParaRPr lang="en-US"/>
          </a:p>
        </p:txBody>
      </p:sp>
    </p:spTree>
    <p:extLst>
      <p:ext uri="{BB962C8B-B14F-4D97-AF65-F5344CB8AC3E}">
        <p14:creationId xmlns:p14="http://schemas.microsoft.com/office/powerpoint/2010/main" val="28058528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685800" y="1143000"/>
            <a:ext cx="5486400" cy="30861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xfrm>
            <a:off x="685800" y="4400550"/>
            <a:ext cx="5486400" cy="3600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z="1200" b="1" dirty="0"/>
              <a:t>Qualifying children under 13 qualify up until their 13</a:t>
            </a:r>
            <a:r>
              <a:rPr lang="en-US" altLang="en-US" sz="1200" b="1" baseline="30000" dirty="0"/>
              <a:t>th</a:t>
            </a:r>
            <a:r>
              <a:rPr lang="en-US" altLang="en-US" sz="1200" b="1" dirty="0"/>
              <a:t> birthday – calculate partial year</a:t>
            </a:r>
            <a:br>
              <a:rPr lang="en-US" altLang="en-US" sz="1200" b="1" dirty="0"/>
            </a:br>
            <a:endParaRPr lang="en-US" altLang="en-US" sz="1200" b="1" dirty="0"/>
          </a:p>
          <a:p>
            <a:pPr marL="169863" marR="0" lvl="0" indent="-169863" algn="l" defTabSz="914400" rtl="0" eaLnBrk="1" fontAlgn="base" latinLnBrk="0" hangingPunct="1">
              <a:lnSpc>
                <a:spcPct val="100000"/>
              </a:lnSpc>
              <a:spcBef>
                <a:spcPct val="30000"/>
              </a:spcBef>
              <a:spcAft>
                <a:spcPct val="0"/>
              </a:spcAft>
              <a:buClr>
                <a:schemeClr val="accent2"/>
              </a:buClr>
              <a:buSzPct val="95000"/>
              <a:buFont typeface="Calibri" pitchFamily="34" charset="0"/>
              <a:buChar char="●"/>
              <a:tabLst/>
              <a:defRPr/>
            </a:pPr>
            <a:r>
              <a:rPr lang="en-US" altLang="en-US" sz="1200" b="1" dirty="0"/>
              <a:t>If dependent is incapable of self-care, qualify at any age. Note “Disabled” is not</a:t>
            </a:r>
            <a:r>
              <a:rPr lang="en-US" altLang="en-US" sz="1200" b="1" baseline="0" dirty="0"/>
              <a:t> enough</a:t>
            </a:r>
            <a:r>
              <a:rPr lang="en-US" altLang="en-US" sz="1200" b="1" dirty="0"/>
              <a:t> – the criteria is that the person be “incapable of self-care” so probing questions need to be asked. Many people who are disabled in some manner are still capable of self-care. </a:t>
            </a:r>
          </a:p>
          <a:p>
            <a:pPr marL="169863" marR="0" lvl="0" indent="-169863" algn="l" defTabSz="914400" rtl="0" eaLnBrk="1" fontAlgn="base" latinLnBrk="0" hangingPunct="1">
              <a:lnSpc>
                <a:spcPct val="100000"/>
              </a:lnSpc>
              <a:spcBef>
                <a:spcPct val="30000"/>
              </a:spcBef>
              <a:spcAft>
                <a:spcPct val="0"/>
              </a:spcAft>
              <a:buClr>
                <a:schemeClr val="accent2"/>
              </a:buClr>
              <a:buSzPct val="95000"/>
              <a:buFont typeface="Calibri" pitchFamily="34" charset="0"/>
              <a:buChar char="●"/>
              <a:tabLst/>
              <a:defRPr/>
            </a:pPr>
            <a:r>
              <a:rPr lang="en-US" altLang="en-US" sz="1200" b="1" dirty="0"/>
              <a:t>See</a:t>
            </a:r>
            <a:r>
              <a:rPr lang="en-US" altLang="en-US" sz="1200" b="1" baseline="0" dirty="0"/>
              <a:t> </a:t>
            </a:r>
            <a:r>
              <a:rPr lang="en-US" altLang="en-US" sz="1200" b="1" dirty="0"/>
              <a:t>definitions</a:t>
            </a:r>
            <a:r>
              <a:rPr lang="en-US" altLang="en-US" sz="1200" b="1" baseline="0" dirty="0"/>
              <a:t> for disabled and incapable of self-care on back of Qualifying Child/Relative Tool</a:t>
            </a:r>
            <a:r>
              <a:rPr lang="en-US" altLang="en-US" sz="1200" b="1" dirty="0"/>
              <a:t/>
            </a:r>
            <a:br>
              <a:rPr lang="en-US" altLang="en-US" sz="1200" b="1" dirty="0"/>
            </a:br>
            <a:endParaRPr lang="en-US" altLang="en-US" sz="1200" b="1" dirty="0"/>
          </a:p>
          <a:p>
            <a:pPr eaLnBrk="1" hangingPunct="1"/>
            <a:r>
              <a:rPr lang="en-US" altLang="en-US" sz="1200" b="1" dirty="0"/>
              <a:t>See: https://www.irs.gov/instructions/i2441, also Pub. 501, Exemptions, Standard Deduction, and Filing Information</a:t>
            </a:r>
          </a:p>
        </p:txBody>
      </p:sp>
      <p:sp>
        <p:nvSpPr>
          <p:cNvPr id="29700" name="Slide Number Placeholder 3"/>
          <p:cNvSpPr>
            <a:spLocks noGrp="1"/>
          </p:cNvSpPr>
          <p:nvPr>
            <p:ph type="sldNum" sz="quarter" idx="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SzPct val="95000"/>
              <a:buFont typeface="Calibri" pitchFamily="34" charset="0"/>
              <a:buChar char="●"/>
              <a:defRPr sz="1400">
                <a:solidFill>
                  <a:schemeClr val="tx1"/>
                </a:solidFill>
                <a:latin typeface="Calibri" pitchFamily="34" charset="0"/>
              </a:defRPr>
            </a:lvl1pPr>
            <a:lvl2pPr marL="784225" indent="-301625">
              <a:spcBef>
                <a:spcPct val="30000"/>
              </a:spcBef>
              <a:buClr>
                <a:srgbClr val="009900"/>
              </a:buClr>
              <a:buSzPct val="70000"/>
              <a:buFont typeface="Wingdings" pitchFamily="2" charset="2"/>
              <a:buChar char="n"/>
              <a:defRPr sz="1400">
                <a:solidFill>
                  <a:schemeClr val="tx1"/>
                </a:solidFill>
                <a:latin typeface="Calibri" pitchFamily="34" charset="0"/>
              </a:defRPr>
            </a:lvl2pPr>
            <a:lvl3pPr marL="1208088" indent="-241300">
              <a:spcBef>
                <a:spcPct val="30000"/>
              </a:spcBef>
              <a:buClr>
                <a:srgbClr val="0070C0"/>
              </a:buClr>
              <a:buSzPct val="70000"/>
              <a:buFont typeface="Wingdings" pitchFamily="2" charset="2"/>
              <a:buChar char="®"/>
              <a:defRPr sz="1400">
                <a:solidFill>
                  <a:schemeClr val="tx1"/>
                </a:solidFill>
                <a:latin typeface="Calibri" pitchFamily="34" charset="0"/>
              </a:defRPr>
            </a:lvl3pPr>
            <a:lvl4pPr marL="1690688" indent="-241300">
              <a:spcBef>
                <a:spcPct val="30000"/>
              </a:spcBef>
              <a:defRPr sz="1200">
                <a:solidFill>
                  <a:schemeClr val="tx1"/>
                </a:solidFill>
                <a:latin typeface="Calibri" pitchFamily="34" charset="0"/>
              </a:defRPr>
            </a:lvl4pPr>
            <a:lvl5pPr marL="2174875" indent="-241300">
              <a:spcBef>
                <a:spcPct val="30000"/>
              </a:spcBef>
              <a:defRPr sz="1200">
                <a:solidFill>
                  <a:schemeClr val="tx1"/>
                </a:solidFill>
                <a:latin typeface="Calibri" pitchFamily="34" charset="0"/>
              </a:defRPr>
            </a:lvl5pPr>
            <a:lvl6pPr marL="2632075" indent="-241300" eaLnBrk="0" fontAlgn="base" hangingPunct="0">
              <a:spcBef>
                <a:spcPct val="30000"/>
              </a:spcBef>
              <a:spcAft>
                <a:spcPct val="0"/>
              </a:spcAft>
              <a:defRPr sz="1200">
                <a:solidFill>
                  <a:schemeClr val="tx1"/>
                </a:solidFill>
                <a:latin typeface="Calibri" pitchFamily="34" charset="0"/>
              </a:defRPr>
            </a:lvl6pPr>
            <a:lvl7pPr marL="3089275" indent="-241300" eaLnBrk="0" fontAlgn="base" hangingPunct="0">
              <a:spcBef>
                <a:spcPct val="30000"/>
              </a:spcBef>
              <a:spcAft>
                <a:spcPct val="0"/>
              </a:spcAft>
              <a:defRPr sz="1200">
                <a:solidFill>
                  <a:schemeClr val="tx1"/>
                </a:solidFill>
                <a:latin typeface="Calibri" pitchFamily="34" charset="0"/>
              </a:defRPr>
            </a:lvl7pPr>
            <a:lvl8pPr marL="3546475" indent="-241300" eaLnBrk="0" fontAlgn="base" hangingPunct="0">
              <a:spcBef>
                <a:spcPct val="30000"/>
              </a:spcBef>
              <a:spcAft>
                <a:spcPct val="0"/>
              </a:spcAft>
              <a:defRPr sz="1200">
                <a:solidFill>
                  <a:schemeClr val="tx1"/>
                </a:solidFill>
                <a:latin typeface="Calibri" pitchFamily="34" charset="0"/>
              </a:defRPr>
            </a:lvl8pPr>
            <a:lvl9pPr marL="4003675" indent="-241300" eaLnBrk="0" fontAlgn="base" hangingPunct="0">
              <a:spcBef>
                <a:spcPct val="30000"/>
              </a:spcBef>
              <a:spcAft>
                <a:spcPct val="0"/>
              </a:spcAft>
              <a:defRPr sz="1200">
                <a:solidFill>
                  <a:schemeClr val="tx1"/>
                </a:solidFill>
                <a:latin typeface="Calibri" pitchFamily="34" charset="0"/>
              </a:defRPr>
            </a:lvl9pPr>
          </a:lstStyle>
          <a:p>
            <a:pPr>
              <a:spcBef>
                <a:spcPct val="0"/>
              </a:spcBef>
              <a:buClrTx/>
              <a:buSzTx/>
              <a:buFontTx/>
              <a:buNone/>
            </a:pPr>
            <a:fld id="{49A48F76-D222-4337-8666-A8DAEC8A9318}" type="slidenum">
              <a:rPr lang="en-US" altLang="en-US" sz="1500" smtClean="0"/>
              <a:pPr>
                <a:spcBef>
                  <a:spcPct val="0"/>
                </a:spcBef>
                <a:buClrTx/>
                <a:buSzTx/>
                <a:buFontTx/>
                <a:buNone/>
              </a:pPr>
              <a:t>60</a:t>
            </a:fld>
            <a:endParaRPr lang="en-US" altLang="en-US" sz="1500" dirty="0"/>
          </a:p>
        </p:txBody>
      </p:sp>
      <p:sp>
        <p:nvSpPr>
          <p:cNvPr id="2" name="Date Placeholder 1"/>
          <p:cNvSpPr>
            <a:spLocks noGrp="1"/>
          </p:cNvSpPr>
          <p:nvPr>
            <p:ph type="dt" idx="10"/>
          </p:nvPr>
        </p:nvSpPr>
        <p:spPr>
          <a:xfrm>
            <a:off x="3884613" y="0"/>
            <a:ext cx="2971800" cy="458788"/>
          </a:xfrm>
          <a:prstGeom prst="rect">
            <a:avLst/>
          </a:prstGeom>
        </p:spPr>
        <p:txBody>
          <a:bodyPr/>
          <a:lstStyle/>
          <a:p>
            <a:pPr>
              <a:defRPr/>
            </a:pPr>
            <a:fld id="{E46BFA18-BD17-41F8-A551-BED7B93D7722}" type="datetime1">
              <a:rPr lang="en-US" altLang="en-US" smtClean="0"/>
              <a:t>12/9/2021</a:t>
            </a:fld>
            <a:endParaRPr lang="en-US" altLang="en-US" dirty="0"/>
          </a:p>
        </p:txBody>
      </p:sp>
    </p:spTree>
    <p:extLst>
      <p:ext uri="{BB962C8B-B14F-4D97-AF65-F5344CB8AC3E}">
        <p14:creationId xmlns:p14="http://schemas.microsoft.com/office/powerpoint/2010/main" val="4994540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685800" y="1143000"/>
            <a:ext cx="5486400" cy="30861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xfrm>
            <a:off x="685800" y="4400550"/>
            <a:ext cx="5486400" cy="3600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Instructors can use this</a:t>
            </a:r>
            <a:r>
              <a:rPr lang="en-US" altLang="en-US" b="1" baseline="0" dirty="0"/>
              <a:t> slide to review and reinforce the information following the volunteers’ review of Pub 4012 Tab G Screening Sheet</a:t>
            </a:r>
          </a:p>
          <a:p>
            <a:pPr>
              <a:buNone/>
            </a:pPr>
            <a:endParaRPr lang="en-US" altLang="en-US" dirty="0"/>
          </a:p>
          <a:p>
            <a:r>
              <a:rPr lang="en-US" altLang="en-US" b="1" dirty="0"/>
              <a:t>If you can’t get the EIN, SSN or ITIN for the provider you cannot e-file and must complete an explanation on the back of Form 2441.</a:t>
            </a:r>
          </a:p>
          <a:p>
            <a:pPr marL="0" indent="0">
              <a:buNone/>
            </a:pPr>
            <a:endParaRPr lang="en-US" altLang="en-US" b="1" dirty="0"/>
          </a:p>
          <a:p>
            <a:r>
              <a:rPr lang="en-US" altLang="en-US" b="1" dirty="0"/>
              <a:t>If caregiver is your employee, and total payments were more than $2000, then Schedule H for household employees is required, and return is out of scope.</a:t>
            </a:r>
          </a:p>
        </p:txBody>
      </p:sp>
      <p:sp>
        <p:nvSpPr>
          <p:cNvPr id="39940" name="Slide Number Placeholder 3"/>
          <p:cNvSpPr>
            <a:spLocks noGrp="1"/>
          </p:cNvSpPr>
          <p:nvPr>
            <p:ph type="sldNum" sz="quarter" idx="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SzPct val="95000"/>
              <a:buFont typeface="Calibri" pitchFamily="34" charset="0"/>
              <a:buChar char="●"/>
              <a:defRPr sz="1400">
                <a:solidFill>
                  <a:schemeClr val="tx1"/>
                </a:solidFill>
                <a:latin typeface="Calibri" pitchFamily="34" charset="0"/>
              </a:defRPr>
            </a:lvl1pPr>
            <a:lvl2pPr marL="784225" indent="-301625">
              <a:spcBef>
                <a:spcPct val="30000"/>
              </a:spcBef>
              <a:buClr>
                <a:srgbClr val="009900"/>
              </a:buClr>
              <a:buSzPct val="70000"/>
              <a:buFont typeface="Wingdings" pitchFamily="2" charset="2"/>
              <a:buChar char="n"/>
              <a:defRPr sz="1400">
                <a:solidFill>
                  <a:schemeClr val="tx1"/>
                </a:solidFill>
                <a:latin typeface="Calibri" pitchFamily="34" charset="0"/>
              </a:defRPr>
            </a:lvl2pPr>
            <a:lvl3pPr marL="1208088" indent="-241300">
              <a:spcBef>
                <a:spcPct val="30000"/>
              </a:spcBef>
              <a:buClr>
                <a:srgbClr val="0070C0"/>
              </a:buClr>
              <a:buSzPct val="70000"/>
              <a:buFont typeface="Wingdings" pitchFamily="2" charset="2"/>
              <a:buChar char="®"/>
              <a:defRPr sz="1400">
                <a:solidFill>
                  <a:schemeClr val="tx1"/>
                </a:solidFill>
                <a:latin typeface="Calibri" pitchFamily="34" charset="0"/>
              </a:defRPr>
            </a:lvl3pPr>
            <a:lvl4pPr marL="1690688" indent="-241300">
              <a:spcBef>
                <a:spcPct val="30000"/>
              </a:spcBef>
              <a:defRPr sz="1200">
                <a:solidFill>
                  <a:schemeClr val="tx1"/>
                </a:solidFill>
                <a:latin typeface="Calibri" pitchFamily="34" charset="0"/>
              </a:defRPr>
            </a:lvl4pPr>
            <a:lvl5pPr marL="2174875" indent="-241300">
              <a:spcBef>
                <a:spcPct val="30000"/>
              </a:spcBef>
              <a:defRPr sz="1200">
                <a:solidFill>
                  <a:schemeClr val="tx1"/>
                </a:solidFill>
                <a:latin typeface="Calibri" pitchFamily="34" charset="0"/>
              </a:defRPr>
            </a:lvl5pPr>
            <a:lvl6pPr marL="2632075" indent="-241300" eaLnBrk="0" fontAlgn="base" hangingPunct="0">
              <a:spcBef>
                <a:spcPct val="30000"/>
              </a:spcBef>
              <a:spcAft>
                <a:spcPct val="0"/>
              </a:spcAft>
              <a:defRPr sz="1200">
                <a:solidFill>
                  <a:schemeClr val="tx1"/>
                </a:solidFill>
                <a:latin typeface="Calibri" pitchFamily="34" charset="0"/>
              </a:defRPr>
            </a:lvl6pPr>
            <a:lvl7pPr marL="3089275" indent="-241300" eaLnBrk="0" fontAlgn="base" hangingPunct="0">
              <a:spcBef>
                <a:spcPct val="30000"/>
              </a:spcBef>
              <a:spcAft>
                <a:spcPct val="0"/>
              </a:spcAft>
              <a:defRPr sz="1200">
                <a:solidFill>
                  <a:schemeClr val="tx1"/>
                </a:solidFill>
                <a:latin typeface="Calibri" pitchFamily="34" charset="0"/>
              </a:defRPr>
            </a:lvl7pPr>
            <a:lvl8pPr marL="3546475" indent="-241300" eaLnBrk="0" fontAlgn="base" hangingPunct="0">
              <a:spcBef>
                <a:spcPct val="30000"/>
              </a:spcBef>
              <a:spcAft>
                <a:spcPct val="0"/>
              </a:spcAft>
              <a:defRPr sz="1200">
                <a:solidFill>
                  <a:schemeClr val="tx1"/>
                </a:solidFill>
                <a:latin typeface="Calibri" pitchFamily="34" charset="0"/>
              </a:defRPr>
            </a:lvl8pPr>
            <a:lvl9pPr marL="4003675" indent="-241300" eaLnBrk="0" fontAlgn="base" hangingPunct="0">
              <a:spcBef>
                <a:spcPct val="30000"/>
              </a:spcBef>
              <a:spcAft>
                <a:spcPct val="0"/>
              </a:spcAft>
              <a:defRPr sz="1200">
                <a:solidFill>
                  <a:schemeClr val="tx1"/>
                </a:solidFill>
                <a:latin typeface="Calibri" pitchFamily="34" charset="0"/>
              </a:defRPr>
            </a:lvl9pPr>
          </a:lstStyle>
          <a:p>
            <a:pPr>
              <a:spcBef>
                <a:spcPct val="0"/>
              </a:spcBef>
              <a:buClrTx/>
              <a:buSzTx/>
              <a:buFontTx/>
              <a:buNone/>
            </a:pPr>
            <a:fld id="{29EEDF62-0ED0-4983-AF63-8C451406190E}" type="slidenum">
              <a:rPr lang="en-US" altLang="en-US" sz="1500" smtClean="0"/>
              <a:pPr>
                <a:spcBef>
                  <a:spcPct val="0"/>
                </a:spcBef>
                <a:buClrTx/>
                <a:buSzTx/>
                <a:buFontTx/>
                <a:buNone/>
              </a:pPr>
              <a:t>61</a:t>
            </a:fld>
            <a:endParaRPr lang="en-US" altLang="en-US" sz="1500" dirty="0"/>
          </a:p>
        </p:txBody>
      </p:sp>
      <p:sp>
        <p:nvSpPr>
          <p:cNvPr id="2" name="Date Placeholder 1"/>
          <p:cNvSpPr>
            <a:spLocks noGrp="1"/>
          </p:cNvSpPr>
          <p:nvPr>
            <p:ph type="dt" idx="10"/>
          </p:nvPr>
        </p:nvSpPr>
        <p:spPr>
          <a:xfrm>
            <a:off x="3884613" y="0"/>
            <a:ext cx="2971800" cy="458788"/>
          </a:xfrm>
          <a:prstGeom prst="rect">
            <a:avLst/>
          </a:prstGeom>
        </p:spPr>
        <p:txBody>
          <a:bodyPr/>
          <a:lstStyle/>
          <a:p>
            <a:pPr>
              <a:defRPr/>
            </a:pPr>
            <a:fld id="{BB56B532-4988-4C34-94F9-2A46649A93F6}" type="datetime1">
              <a:rPr lang="en-US" altLang="en-US" smtClean="0"/>
              <a:t>12/9/2021</a:t>
            </a:fld>
            <a:endParaRPr lang="en-US" altLang="en-US" dirty="0"/>
          </a:p>
        </p:txBody>
      </p:sp>
    </p:spTree>
    <p:extLst>
      <p:ext uri="{BB962C8B-B14F-4D97-AF65-F5344CB8AC3E}">
        <p14:creationId xmlns:p14="http://schemas.microsoft.com/office/powerpoint/2010/main" val="30764144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685800" y="1143000"/>
            <a:ext cx="5486400" cy="30861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xfrm>
            <a:off x="685800" y="4400550"/>
            <a:ext cx="5486400" cy="3600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i="0" dirty="0"/>
              <a:t>These appear on W-2 Box 10 and are included in income on Line 7 until Form 2441 is completed</a:t>
            </a:r>
            <a:br>
              <a:rPr lang="en-US" altLang="en-US" b="1" i="0" dirty="0"/>
            </a:br>
            <a:endParaRPr lang="en-US" altLang="en-US" b="1" i="0" dirty="0"/>
          </a:p>
          <a:p>
            <a:r>
              <a:rPr lang="en-US" altLang="en-US" b="1" i="0" dirty="0"/>
              <a:t>If benefits were receive</a:t>
            </a:r>
            <a:r>
              <a:rPr lang="en-US" altLang="en-US" b="1" i="0" baseline="0" dirty="0"/>
              <a:t>d that are not on Form W-2, enter the amount on TaxSlayer Form 2441 page 2</a:t>
            </a:r>
          </a:p>
          <a:p>
            <a:endParaRPr lang="en-US" altLang="en-US" b="1" i="0" baseline="0" dirty="0"/>
          </a:p>
          <a:p>
            <a:r>
              <a:rPr lang="en-US" altLang="en-US" b="1" i="0" baseline="0" dirty="0"/>
              <a:t>Amounts on Form 2441 Part II – 2(a) must not show more than the net amount of expenses paid</a:t>
            </a:r>
          </a:p>
          <a:p>
            <a:endParaRPr lang="en-US" altLang="en-US" b="1" i="0" baseline="0" dirty="0"/>
          </a:p>
          <a:p>
            <a:r>
              <a:rPr lang="en-US" altLang="en-US" b="1" i="0" baseline="0" dirty="0"/>
              <a:t>For 2021 and 2022, employers may allow employees to carry over benefits from the previous year and may reimburse from these for expenses to care for a child who is now 13 years old (and ineligible for the credit).  At this writing, it is unclear how or if such expenses will be accounted for in TaxSlayer.</a:t>
            </a:r>
          </a:p>
          <a:p>
            <a:endParaRPr lang="en-US" altLang="en-US" b="1" i="0" baseline="0" dirty="0"/>
          </a:p>
          <a:p>
            <a:endParaRPr lang="en-US" altLang="en-US" b="1" i="0" dirty="0"/>
          </a:p>
        </p:txBody>
      </p:sp>
      <p:sp>
        <p:nvSpPr>
          <p:cNvPr id="38916" name="Slide Number Placeholder 3"/>
          <p:cNvSpPr>
            <a:spLocks noGrp="1"/>
          </p:cNvSpPr>
          <p:nvPr>
            <p:ph type="sldNum" sz="quarter" idx="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SzPct val="95000"/>
              <a:buFont typeface="Calibri" pitchFamily="34" charset="0"/>
              <a:buChar char="●"/>
              <a:defRPr sz="1400">
                <a:solidFill>
                  <a:schemeClr val="tx1"/>
                </a:solidFill>
                <a:latin typeface="Calibri" pitchFamily="34" charset="0"/>
              </a:defRPr>
            </a:lvl1pPr>
            <a:lvl2pPr marL="784225" indent="-301625">
              <a:spcBef>
                <a:spcPct val="30000"/>
              </a:spcBef>
              <a:buClr>
                <a:srgbClr val="009900"/>
              </a:buClr>
              <a:buSzPct val="70000"/>
              <a:buFont typeface="Wingdings" pitchFamily="2" charset="2"/>
              <a:buChar char="n"/>
              <a:defRPr sz="1400">
                <a:solidFill>
                  <a:schemeClr val="tx1"/>
                </a:solidFill>
                <a:latin typeface="Calibri" pitchFamily="34" charset="0"/>
              </a:defRPr>
            </a:lvl2pPr>
            <a:lvl3pPr marL="1208088" indent="-241300">
              <a:spcBef>
                <a:spcPct val="30000"/>
              </a:spcBef>
              <a:buClr>
                <a:srgbClr val="0070C0"/>
              </a:buClr>
              <a:buSzPct val="70000"/>
              <a:buFont typeface="Wingdings" pitchFamily="2" charset="2"/>
              <a:buChar char="®"/>
              <a:defRPr sz="1400">
                <a:solidFill>
                  <a:schemeClr val="tx1"/>
                </a:solidFill>
                <a:latin typeface="Calibri" pitchFamily="34" charset="0"/>
              </a:defRPr>
            </a:lvl3pPr>
            <a:lvl4pPr marL="1690688" indent="-241300">
              <a:spcBef>
                <a:spcPct val="30000"/>
              </a:spcBef>
              <a:defRPr sz="1200">
                <a:solidFill>
                  <a:schemeClr val="tx1"/>
                </a:solidFill>
                <a:latin typeface="Calibri" pitchFamily="34" charset="0"/>
              </a:defRPr>
            </a:lvl4pPr>
            <a:lvl5pPr marL="2174875" indent="-241300">
              <a:spcBef>
                <a:spcPct val="30000"/>
              </a:spcBef>
              <a:defRPr sz="1200">
                <a:solidFill>
                  <a:schemeClr val="tx1"/>
                </a:solidFill>
                <a:latin typeface="Calibri" pitchFamily="34" charset="0"/>
              </a:defRPr>
            </a:lvl5pPr>
            <a:lvl6pPr marL="2632075" indent="-241300" eaLnBrk="0" fontAlgn="base" hangingPunct="0">
              <a:spcBef>
                <a:spcPct val="30000"/>
              </a:spcBef>
              <a:spcAft>
                <a:spcPct val="0"/>
              </a:spcAft>
              <a:defRPr sz="1200">
                <a:solidFill>
                  <a:schemeClr val="tx1"/>
                </a:solidFill>
                <a:latin typeface="Calibri" pitchFamily="34" charset="0"/>
              </a:defRPr>
            </a:lvl6pPr>
            <a:lvl7pPr marL="3089275" indent="-241300" eaLnBrk="0" fontAlgn="base" hangingPunct="0">
              <a:spcBef>
                <a:spcPct val="30000"/>
              </a:spcBef>
              <a:spcAft>
                <a:spcPct val="0"/>
              </a:spcAft>
              <a:defRPr sz="1200">
                <a:solidFill>
                  <a:schemeClr val="tx1"/>
                </a:solidFill>
                <a:latin typeface="Calibri" pitchFamily="34" charset="0"/>
              </a:defRPr>
            </a:lvl7pPr>
            <a:lvl8pPr marL="3546475" indent="-241300" eaLnBrk="0" fontAlgn="base" hangingPunct="0">
              <a:spcBef>
                <a:spcPct val="30000"/>
              </a:spcBef>
              <a:spcAft>
                <a:spcPct val="0"/>
              </a:spcAft>
              <a:defRPr sz="1200">
                <a:solidFill>
                  <a:schemeClr val="tx1"/>
                </a:solidFill>
                <a:latin typeface="Calibri" pitchFamily="34" charset="0"/>
              </a:defRPr>
            </a:lvl8pPr>
            <a:lvl9pPr marL="4003675" indent="-241300" eaLnBrk="0" fontAlgn="base" hangingPunct="0">
              <a:spcBef>
                <a:spcPct val="30000"/>
              </a:spcBef>
              <a:spcAft>
                <a:spcPct val="0"/>
              </a:spcAft>
              <a:defRPr sz="1200">
                <a:solidFill>
                  <a:schemeClr val="tx1"/>
                </a:solidFill>
                <a:latin typeface="Calibri" pitchFamily="34" charset="0"/>
              </a:defRPr>
            </a:lvl9pPr>
          </a:lstStyle>
          <a:p>
            <a:pPr>
              <a:spcBef>
                <a:spcPct val="0"/>
              </a:spcBef>
              <a:buClrTx/>
              <a:buSzTx/>
              <a:buFontTx/>
              <a:buNone/>
            </a:pPr>
            <a:fld id="{90D86F7C-D24B-49C6-83F2-CCF4AAC7EFD5}" type="slidenum">
              <a:rPr lang="en-US" altLang="en-US" sz="1500" smtClean="0"/>
              <a:pPr>
                <a:spcBef>
                  <a:spcPct val="0"/>
                </a:spcBef>
                <a:buClrTx/>
                <a:buSzTx/>
                <a:buFontTx/>
                <a:buNone/>
              </a:pPr>
              <a:t>62</a:t>
            </a:fld>
            <a:endParaRPr lang="en-US" altLang="en-US" sz="1500" dirty="0"/>
          </a:p>
        </p:txBody>
      </p:sp>
      <p:sp>
        <p:nvSpPr>
          <p:cNvPr id="2" name="Date Placeholder 1"/>
          <p:cNvSpPr>
            <a:spLocks noGrp="1"/>
          </p:cNvSpPr>
          <p:nvPr>
            <p:ph type="dt" idx="10"/>
          </p:nvPr>
        </p:nvSpPr>
        <p:spPr>
          <a:xfrm>
            <a:off x="3884613" y="0"/>
            <a:ext cx="2971800" cy="458788"/>
          </a:xfrm>
          <a:prstGeom prst="rect">
            <a:avLst/>
          </a:prstGeom>
        </p:spPr>
        <p:txBody>
          <a:bodyPr/>
          <a:lstStyle/>
          <a:p>
            <a:pPr>
              <a:defRPr/>
            </a:pPr>
            <a:fld id="{6AC40B29-9A63-436C-9226-BCAAD62F4522}" type="datetime1">
              <a:rPr lang="en-US" altLang="en-US" smtClean="0"/>
              <a:t>12/9/2021</a:t>
            </a:fld>
            <a:endParaRPr lang="en-US" altLang="en-US" dirty="0"/>
          </a:p>
        </p:txBody>
      </p:sp>
    </p:spTree>
    <p:extLst>
      <p:ext uri="{BB962C8B-B14F-4D97-AF65-F5344CB8AC3E}">
        <p14:creationId xmlns:p14="http://schemas.microsoft.com/office/powerpoint/2010/main" val="26920887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4FEE3-F855-4E1F-8C4E-6EEC4DC6FE58}" type="slidenum">
              <a:rPr lang="en-US" smtClean="0"/>
              <a:pPr/>
              <a:t>63</a:t>
            </a:fld>
            <a:endParaRPr lang="en-US"/>
          </a:p>
        </p:txBody>
      </p:sp>
      <p:sp>
        <p:nvSpPr>
          <p:cNvPr id="5" name="Date Placeholder 4"/>
          <p:cNvSpPr>
            <a:spLocks noGrp="1"/>
          </p:cNvSpPr>
          <p:nvPr>
            <p:ph type="dt" idx="11"/>
          </p:nvPr>
        </p:nvSpPr>
        <p:spPr/>
        <p:txBody>
          <a:bodyPr/>
          <a:lstStyle/>
          <a:p>
            <a:fld id="{4DE49BF6-314F-46D1-958D-4F024BAB4613}" type="datetime1">
              <a:rPr lang="en-US" smtClean="0"/>
              <a:t>12/9/2021</a:t>
            </a:fld>
            <a:endParaRPr lang="en-US"/>
          </a:p>
        </p:txBody>
      </p:sp>
    </p:spTree>
    <p:extLst>
      <p:ext uri="{BB962C8B-B14F-4D97-AF65-F5344CB8AC3E}">
        <p14:creationId xmlns:p14="http://schemas.microsoft.com/office/powerpoint/2010/main" val="5527619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p:spPr>
        <p:txBody>
          <a:bodyPr/>
          <a:lstStyle/>
          <a:p>
            <a:fld id="{1A94FEE3-F855-4E1F-8C4E-6EEC4DC6FE58}" type="slidenum">
              <a:rPr lang="en-US" smtClean="0"/>
              <a:pPr/>
              <a:t>64</a:t>
            </a:fld>
            <a:endParaRPr lang="en-US"/>
          </a:p>
        </p:txBody>
      </p:sp>
      <p:sp>
        <p:nvSpPr>
          <p:cNvPr id="5" name="Date Placeholder 4"/>
          <p:cNvSpPr>
            <a:spLocks noGrp="1"/>
          </p:cNvSpPr>
          <p:nvPr>
            <p:ph type="dt" idx="11"/>
          </p:nvPr>
        </p:nvSpPr>
        <p:spPr>
          <a:xfrm>
            <a:off x="3884613" y="0"/>
            <a:ext cx="2971800" cy="458788"/>
          </a:xfrm>
        </p:spPr>
        <p:txBody>
          <a:bodyPr/>
          <a:lstStyle/>
          <a:p>
            <a:fld id="{BC9D055C-A3A1-431B-9AEC-70D018B647B4}" type="datetime1">
              <a:rPr lang="en-US" smtClean="0"/>
              <a:t>12/9/2021</a:t>
            </a:fld>
            <a:endParaRPr lang="en-US"/>
          </a:p>
        </p:txBody>
      </p:sp>
    </p:spTree>
    <p:extLst>
      <p:ext uri="{BB962C8B-B14F-4D97-AF65-F5344CB8AC3E}">
        <p14:creationId xmlns:p14="http://schemas.microsoft.com/office/powerpoint/2010/main" val="6203409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normAutofit/>
          </a:bodyPr>
          <a:lstStyle/>
          <a:p>
            <a:r>
              <a:rPr lang="en-US" dirty="0"/>
              <a:t>Learners</a:t>
            </a:r>
            <a:r>
              <a:rPr lang="en-US" baseline="0" dirty="0"/>
              <a:t> can find this in Pub 4012 page G-7 at the bottom of the page as a caution </a:t>
            </a:r>
            <a:endParaRPr lang="en-US" dirty="0"/>
          </a:p>
        </p:txBody>
      </p:sp>
      <p:sp>
        <p:nvSpPr>
          <p:cNvPr id="4" name="Date Placeholder 3"/>
          <p:cNvSpPr>
            <a:spLocks noGrp="1"/>
          </p:cNvSpPr>
          <p:nvPr>
            <p:ph type="dt" idx="10"/>
          </p:nvPr>
        </p:nvSpPr>
        <p:spPr>
          <a:xfrm>
            <a:off x="3884613" y="0"/>
            <a:ext cx="2971800" cy="458788"/>
          </a:xfrm>
          <a:prstGeom prst="rect">
            <a:avLst/>
          </a:prstGeom>
        </p:spPr>
        <p:txBody>
          <a:bodyPr/>
          <a:lstStyle/>
          <a:p>
            <a:pPr>
              <a:defRPr/>
            </a:pPr>
            <a:fld id="{F8C4914F-3748-48F6-8B42-3D03DBAA2750}" type="datetime1">
              <a:rPr lang="en-US" altLang="en-US" smtClean="0"/>
              <a:t>12/9/2021</a:t>
            </a:fld>
            <a:endParaRPr lang="en-US" altLang="en-US" dirty="0"/>
          </a:p>
        </p:txBody>
      </p:sp>
      <p:sp>
        <p:nvSpPr>
          <p:cNvPr id="5" name="Slide Number Placeholder 4"/>
          <p:cNvSpPr>
            <a:spLocks noGrp="1"/>
          </p:cNvSpPr>
          <p:nvPr>
            <p:ph type="sldNum" sz="quarter" idx="11"/>
          </p:nvPr>
        </p:nvSpPr>
        <p:spPr>
          <a:xfrm>
            <a:off x="3884613" y="8685213"/>
            <a:ext cx="2971800" cy="458787"/>
          </a:xfrm>
          <a:prstGeom prst="rect">
            <a:avLst/>
          </a:prstGeom>
        </p:spPr>
        <p:txBody>
          <a:bodyPr/>
          <a:lstStyle/>
          <a:p>
            <a:pPr>
              <a:defRPr/>
            </a:pPr>
            <a:fld id="{6414D2B3-71C9-4621-A343-7CDB103FC26A}" type="slidenum">
              <a:rPr lang="en-US" altLang="en-US" smtClean="0"/>
              <a:pPr>
                <a:defRPr/>
              </a:pPr>
              <a:t>65</a:t>
            </a:fld>
            <a:endParaRPr lang="en-US" altLang="en-US" dirty="0"/>
          </a:p>
        </p:txBody>
      </p:sp>
    </p:spTree>
    <p:extLst>
      <p:ext uri="{BB962C8B-B14F-4D97-AF65-F5344CB8AC3E}">
        <p14:creationId xmlns:p14="http://schemas.microsoft.com/office/powerpoint/2010/main" val="28851539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685800" y="1143000"/>
            <a:ext cx="5486400" cy="30861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xfrm>
            <a:off x="685800" y="4400550"/>
            <a:ext cx="5486400" cy="3600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49156" name="Slide Number Placeholder 3"/>
          <p:cNvSpPr>
            <a:spLocks noGrp="1"/>
          </p:cNvSpPr>
          <p:nvPr>
            <p:ph type="sldNum" sz="quarter" idx="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SzPct val="95000"/>
              <a:buFont typeface="Calibri" pitchFamily="34" charset="0"/>
              <a:buChar char="●"/>
              <a:defRPr sz="1400">
                <a:solidFill>
                  <a:schemeClr val="tx1"/>
                </a:solidFill>
                <a:latin typeface="Calibri" pitchFamily="34" charset="0"/>
              </a:defRPr>
            </a:lvl1pPr>
            <a:lvl2pPr marL="784225" indent="-301625">
              <a:spcBef>
                <a:spcPct val="30000"/>
              </a:spcBef>
              <a:buClr>
                <a:srgbClr val="009900"/>
              </a:buClr>
              <a:buSzPct val="70000"/>
              <a:buFont typeface="Wingdings" pitchFamily="2" charset="2"/>
              <a:buChar char="n"/>
              <a:defRPr sz="1400">
                <a:solidFill>
                  <a:schemeClr val="tx1"/>
                </a:solidFill>
                <a:latin typeface="Calibri" pitchFamily="34" charset="0"/>
              </a:defRPr>
            </a:lvl2pPr>
            <a:lvl3pPr marL="1208088" indent="-241300">
              <a:spcBef>
                <a:spcPct val="30000"/>
              </a:spcBef>
              <a:buClr>
                <a:srgbClr val="0070C0"/>
              </a:buClr>
              <a:buSzPct val="70000"/>
              <a:buFont typeface="Wingdings" pitchFamily="2" charset="2"/>
              <a:buChar char="®"/>
              <a:defRPr sz="1400">
                <a:solidFill>
                  <a:schemeClr val="tx1"/>
                </a:solidFill>
                <a:latin typeface="Calibri" pitchFamily="34" charset="0"/>
              </a:defRPr>
            </a:lvl3pPr>
            <a:lvl4pPr marL="1690688" indent="-241300">
              <a:spcBef>
                <a:spcPct val="30000"/>
              </a:spcBef>
              <a:defRPr sz="1200">
                <a:solidFill>
                  <a:schemeClr val="tx1"/>
                </a:solidFill>
                <a:latin typeface="Calibri" pitchFamily="34" charset="0"/>
              </a:defRPr>
            </a:lvl4pPr>
            <a:lvl5pPr marL="2174875" indent="-241300">
              <a:spcBef>
                <a:spcPct val="30000"/>
              </a:spcBef>
              <a:defRPr sz="1200">
                <a:solidFill>
                  <a:schemeClr val="tx1"/>
                </a:solidFill>
                <a:latin typeface="Calibri" pitchFamily="34" charset="0"/>
              </a:defRPr>
            </a:lvl5pPr>
            <a:lvl6pPr marL="2632075" indent="-241300" eaLnBrk="0" fontAlgn="base" hangingPunct="0">
              <a:spcBef>
                <a:spcPct val="30000"/>
              </a:spcBef>
              <a:spcAft>
                <a:spcPct val="0"/>
              </a:spcAft>
              <a:defRPr sz="1200">
                <a:solidFill>
                  <a:schemeClr val="tx1"/>
                </a:solidFill>
                <a:latin typeface="Calibri" pitchFamily="34" charset="0"/>
              </a:defRPr>
            </a:lvl6pPr>
            <a:lvl7pPr marL="3089275" indent="-241300" eaLnBrk="0" fontAlgn="base" hangingPunct="0">
              <a:spcBef>
                <a:spcPct val="30000"/>
              </a:spcBef>
              <a:spcAft>
                <a:spcPct val="0"/>
              </a:spcAft>
              <a:defRPr sz="1200">
                <a:solidFill>
                  <a:schemeClr val="tx1"/>
                </a:solidFill>
                <a:latin typeface="Calibri" pitchFamily="34" charset="0"/>
              </a:defRPr>
            </a:lvl7pPr>
            <a:lvl8pPr marL="3546475" indent="-241300" eaLnBrk="0" fontAlgn="base" hangingPunct="0">
              <a:spcBef>
                <a:spcPct val="30000"/>
              </a:spcBef>
              <a:spcAft>
                <a:spcPct val="0"/>
              </a:spcAft>
              <a:defRPr sz="1200">
                <a:solidFill>
                  <a:schemeClr val="tx1"/>
                </a:solidFill>
                <a:latin typeface="Calibri" pitchFamily="34" charset="0"/>
              </a:defRPr>
            </a:lvl8pPr>
            <a:lvl9pPr marL="4003675" indent="-241300" eaLnBrk="0" fontAlgn="base" hangingPunct="0">
              <a:spcBef>
                <a:spcPct val="30000"/>
              </a:spcBef>
              <a:spcAft>
                <a:spcPct val="0"/>
              </a:spcAft>
              <a:defRPr sz="1200">
                <a:solidFill>
                  <a:schemeClr val="tx1"/>
                </a:solidFill>
                <a:latin typeface="Calibri" pitchFamily="34" charset="0"/>
              </a:defRPr>
            </a:lvl9pPr>
          </a:lstStyle>
          <a:p>
            <a:pPr>
              <a:spcBef>
                <a:spcPct val="0"/>
              </a:spcBef>
              <a:buClrTx/>
              <a:buSzTx/>
              <a:buFontTx/>
              <a:buNone/>
            </a:pPr>
            <a:fld id="{A41856E2-8C04-437B-A558-33000F523DE1}" type="slidenum">
              <a:rPr lang="en-US" altLang="en-US" sz="1500" smtClean="0"/>
              <a:pPr>
                <a:spcBef>
                  <a:spcPct val="0"/>
                </a:spcBef>
                <a:buClrTx/>
                <a:buSzTx/>
                <a:buFontTx/>
                <a:buNone/>
              </a:pPr>
              <a:t>67</a:t>
            </a:fld>
            <a:endParaRPr lang="en-US" altLang="en-US" sz="1500" dirty="0"/>
          </a:p>
        </p:txBody>
      </p:sp>
      <p:sp>
        <p:nvSpPr>
          <p:cNvPr id="2" name="Date Placeholder 1"/>
          <p:cNvSpPr>
            <a:spLocks noGrp="1"/>
          </p:cNvSpPr>
          <p:nvPr>
            <p:ph type="dt" idx="10"/>
          </p:nvPr>
        </p:nvSpPr>
        <p:spPr>
          <a:xfrm>
            <a:off x="3884613" y="0"/>
            <a:ext cx="2971800" cy="458788"/>
          </a:xfrm>
          <a:prstGeom prst="rect">
            <a:avLst/>
          </a:prstGeom>
        </p:spPr>
        <p:txBody>
          <a:bodyPr/>
          <a:lstStyle/>
          <a:p>
            <a:pPr>
              <a:defRPr/>
            </a:pPr>
            <a:fld id="{A21DB93C-FCE9-43F0-829C-D26B93F76F91}" type="datetime1">
              <a:rPr lang="en-US" altLang="en-US" smtClean="0"/>
              <a:t>12/9/2021</a:t>
            </a:fld>
            <a:endParaRPr lang="en-US" altLang="en-US" dirty="0"/>
          </a:p>
        </p:txBody>
      </p:sp>
    </p:spTree>
    <p:extLst>
      <p:ext uri="{BB962C8B-B14F-4D97-AF65-F5344CB8AC3E}">
        <p14:creationId xmlns:p14="http://schemas.microsoft.com/office/powerpoint/2010/main" val="2918056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Earned Income Credit</a:t>
            </a:r>
          </a:p>
        </p:txBody>
      </p:sp>
      <p:sp>
        <p:nvSpPr>
          <p:cNvPr id="5" name="Footer Placeholder 4"/>
          <p:cNvSpPr>
            <a:spLocks noGrp="1"/>
          </p:cNvSpPr>
          <p:nvPr>
            <p:ph type="ftr" sz="quarter" idx="11"/>
          </p:nvPr>
        </p:nvSpPr>
        <p:spPr/>
        <p:txBody>
          <a:bodyPr/>
          <a:lstStyle/>
          <a:p>
            <a:r>
              <a:rPr lang="en-US"/>
              <a:t>National Tax Training Committee</a:t>
            </a:r>
          </a:p>
        </p:txBody>
      </p:sp>
      <p:sp>
        <p:nvSpPr>
          <p:cNvPr id="6" name="Slide Number Placeholder 5"/>
          <p:cNvSpPr>
            <a:spLocks noGrp="1"/>
          </p:cNvSpPr>
          <p:nvPr>
            <p:ph type="sldNum" sz="quarter" idx="12"/>
          </p:nvPr>
        </p:nvSpPr>
        <p:spPr/>
        <p:txBody>
          <a:bodyPr/>
          <a:lstStyle/>
          <a:p>
            <a:fld id="{2675DFE1-640D-425D-AD89-D8224A327900}" type="slidenum">
              <a:rPr lang="en-US" smtClean="0"/>
              <a:pPr/>
              <a:t>9</a:t>
            </a:fld>
            <a:endParaRPr lang="en-US"/>
          </a:p>
        </p:txBody>
      </p:sp>
    </p:spTree>
    <p:extLst>
      <p:ext uri="{BB962C8B-B14F-4D97-AF65-F5344CB8AC3E}">
        <p14:creationId xmlns:p14="http://schemas.microsoft.com/office/powerpoint/2010/main" val="9815100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Earned Income Credit</a:t>
            </a:r>
            <a:endParaRPr lang="en-US"/>
          </a:p>
        </p:txBody>
      </p:sp>
      <p:sp>
        <p:nvSpPr>
          <p:cNvPr id="5" name="Footer Placeholder 4"/>
          <p:cNvSpPr>
            <a:spLocks noGrp="1"/>
          </p:cNvSpPr>
          <p:nvPr>
            <p:ph type="ftr" sz="quarter" idx="11"/>
          </p:nvPr>
        </p:nvSpPr>
        <p:spPr/>
        <p:txBody>
          <a:bodyPr/>
          <a:lstStyle/>
          <a:p>
            <a:r>
              <a:rPr lang="en-US" smtClean="0"/>
              <a:t>National Tax Training Committee</a:t>
            </a:r>
            <a:endParaRPr lang="en-US"/>
          </a:p>
        </p:txBody>
      </p:sp>
      <p:sp>
        <p:nvSpPr>
          <p:cNvPr id="6" name="Slide Number Placeholder 5"/>
          <p:cNvSpPr>
            <a:spLocks noGrp="1"/>
          </p:cNvSpPr>
          <p:nvPr>
            <p:ph type="sldNum" sz="quarter" idx="12"/>
          </p:nvPr>
        </p:nvSpPr>
        <p:spPr/>
        <p:txBody>
          <a:bodyPr/>
          <a:lstStyle/>
          <a:p>
            <a:fld id="{2675DFE1-640D-425D-AD89-D8224A327900}" type="slidenum">
              <a:rPr lang="en-US" smtClean="0"/>
              <a:pPr/>
              <a:t>68</a:t>
            </a:fld>
            <a:endParaRPr lang="en-US"/>
          </a:p>
        </p:txBody>
      </p:sp>
    </p:spTree>
    <p:extLst>
      <p:ext uri="{BB962C8B-B14F-4D97-AF65-F5344CB8AC3E}">
        <p14:creationId xmlns:p14="http://schemas.microsoft.com/office/powerpoint/2010/main" val="1188896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2020 earned income CANNOT be used on 2021 returns</a:t>
            </a:r>
          </a:p>
        </p:txBody>
      </p:sp>
      <p:sp>
        <p:nvSpPr>
          <p:cNvPr id="4" name="Header Placeholder 3"/>
          <p:cNvSpPr>
            <a:spLocks noGrp="1"/>
          </p:cNvSpPr>
          <p:nvPr>
            <p:ph type="hdr" sz="quarter" idx="10"/>
          </p:nvPr>
        </p:nvSpPr>
        <p:spPr/>
        <p:txBody>
          <a:bodyPr/>
          <a:lstStyle/>
          <a:p>
            <a:r>
              <a:rPr lang="en-US"/>
              <a:t>Earned Income Credit</a:t>
            </a:r>
          </a:p>
        </p:txBody>
      </p:sp>
      <p:sp>
        <p:nvSpPr>
          <p:cNvPr id="5" name="Footer Placeholder 4"/>
          <p:cNvSpPr>
            <a:spLocks noGrp="1"/>
          </p:cNvSpPr>
          <p:nvPr>
            <p:ph type="ftr" sz="quarter" idx="11"/>
          </p:nvPr>
        </p:nvSpPr>
        <p:spPr/>
        <p:txBody>
          <a:bodyPr/>
          <a:lstStyle/>
          <a:p>
            <a:r>
              <a:rPr lang="en-US"/>
              <a:t>National Tax Training Committee</a:t>
            </a:r>
          </a:p>
        </p:txBody>
      </p:sp>
      <p:sp>
        <p:nvSpPr>
          <p:cNvPr id="6" name="Slide Number Placeholder 5"/>
          <p:cNvSpPr>
            <a:spLocks noGrp="1"/>
          </p:cNvSpPr>
          <p:nvPr>
            <p:ph type="sldNum" sz="quarter" idx="12"/>
          </p:nvPr>
        </p:nvSpPr>
        <p:spPr/>
        <p:txBody>
          <a:bodyPr/>
          <a:lstStyle/>
          <a:p>
            <a:fld id="{2675DFE1-640D-425D-AD89-D8224A327900}" type="slidenum">
              <a:rPr lang="en-US" smtClean="0"/>
              <a:pPr/>
              <a:t>10</a:t>
            </a:fld>
            <a:endParaRPr lang="en-US"/>
          </a:p>
        </p:txBody>
      </p:sp>
    </p:spTree>
    <p:extLst>
      <p:ext uri="{BB962C8B-B14F-4D97-AF65-F5344CB8AC3E}">
        <p14:creationId xmlns:p14="http://schemas.microsoft.com/office/powerpoint/2010/main" val="3942742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u="none" strike="noStrike" kern="1200" baseline="0" dirty="0">
                <a:solidFill>
                  <a:schemeClr val="tx1"/>
                </a:solidFill>
                <a:latin typeface="+mn-lt"/>
                <a:ea typeface="+mn-ea"/>
                <a:cs typeface="+mn-cs"/>
              </a:rPr>
              <a:t>The term ‘qualified former foster youth’ means an individual who was in foster care on or after the date that he or she turned 14 years old. </a:t>
            </a:r>
          </a:p>
          <a:p>
            <a:r>
              <a:rPr lang="en-US" sz="1400" b="0" i="0" u="none" strike="noStrike" kern="1200" baseline="0" dirty="0">
                <a:solidFill>
                  <a:schemeClr val="tx1"/>
                </a:solidFill>
                <a:latin typeface="+mn-lt"/>
                <a:ea typeface="+mn-ea"/>
                <a:cs typeface="+mn-cs"/>
              </a:rPr>
              <a:t>The term ‘qualified homeless youth’ refers to an individual who certifies that he or she is either an unaccompanied youth who is a homeless child or youth, or is unaccompanied, at risk of homelessness, and self-supporting. </a:t>
            </a:r>
          </a:p>
          <a:p>
            <a:r>
              <a:rPr lang="en-US" sz="1400" b="0" i="0" u="none" strike="noStrike" kern="1200" baseline="0" dirty="0">
                <a:solidFill>
                  <a:schemeClr val="tx1"/>
                </a:solidFill>
                <a:latin typeface="+mn-lt"/>
                <a:ea typeface="+mn-ea"/>
                <a:cs typeface="+mn-cs"/>
              </a:rPr>
              <a:t>An individual who meets either of these definitions and qualifies to claim the EITC without a qualifying child under age 19 must check a box on Form 1040 to certify that they meet these requirements.</a:t>
            </a:r>
          </a:p>
          <a:p>
            <a:r>
              <a:rPr lang="en-US" sz="1400" b="0" i="0" u="none" strike="noStrike" kern="1200" baseline="0" dirty="0">
                <a:solidFill>
                  <a:schemeClr val="tx1"/>
                </a:solidFill>
                <a:latin typeface="+mn-lt"/>
                <a:ea typeface="+mn-ea"/>
                <a:cs typeface="+mn-cs"/>
              </a:rPr>
              <a:t>An eligible student is one who is enrolled in a degree program at an accredited institution at least half time during at least 5 months during the tax year</a:t>
            </a:r>
            <a:endParaRPr lang="en-US" dirty="0"/>
          </a:p>
        </p:txBody>
      </p:sp>
      <p:sp>
        <p:nvSpPr>
          <p:cNvPr id="4" name="Header Placeholder 3"/>
          <p:cNvSpPr>
            <a:spLocks noGrp="1"/>
          </p:cNvSpPr>
          <p:nvPr>
            <p:ph type="hdr" sz="quarter" idx="10"/>
          </p:nvPr>
        </p:nvSpPr>
        <p:spPr/>
        <p:txBody>
          <a:bodyPr/>
          <a:lstStyle/>
          <a:p>
            <a:r>
              <a:rPr lang="en-US"/>
              <a:t>Earned Income Credit</a:t>
            </a:r>
          </a:p>
        </p:txBody>
      </p:sp>
      <p:sp>
        <p:nvSpPr>
          <p:cNvPr id="5" name="Footer Placeholder 4"/>
          <p:cNvSpPr>
            <a:spLocks noGrp="1"/>
          </p:cNvSpPr>
          <p:nvPr>
            <p:ph type="ftr" sz="quarter" idx="11"/>
          </p:nvPr>
        </p:nvSpPr>
        <p:spPr/>
        <p:txBody>
          <a:bodyPr/>
          <a:lstStyle/>
          <a:p>
            <a:r>
              <a:rPr lang="en-US"/>
              <a:t>National Tax Training Committee</a:t>
            </a:r>
          </a:p>
        </p:txBody>
      </p:sp>
      <p:sp>
        <p:nvSpPr>
          <p:cNvPr id="6" name="Slide Number Placeholder 5"/>
          <p:cNvSpPr>
            <a:spLocks noGrp="1"/>
          </p:cNvSpPr>
          <p:nvPr>
            <p:ph type="sldNum" sz="quarter" idx="12"/>
          </p:nvPr>
        </p:nvSpPr>
        <p:spPr/>
        <p:txBody>
          <a:bodyPr/>
          <a:lstStyle/>
          <a:p>
            <a:fld id="{2675DFE1-640D-425D-AD89-D8224A327900}" type="slidenum">
              <a:rPr lang="en-US" smtClean="0"/>
              <a:pPr/>
              <a:t>11</a:t>
            </a:fld>
            <a:endParaRPr lang="en-US"/>
          </a:p>
        </p:txBody>
      </p:sp>
    </p:spTree>
    <p:extLst>
      <p:ext uri="{BB962C8B-B14F-4D97-AF65-F5344CB8AC3E}">
        <p14:creationId xmlns:p14="http://schemas.microsoft.com/office/powerpoint/2010/main" val="2011400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6A046E-4CD1-4968-A319-7B708A3C8F2A}" type="slidenum">
              <a:rPr lang="en-US" smtClean="0"/>
              <a:pPr/>
              <a:t>12</a:t>
            </a:fld>
            <a:endParaRPr lang="en-US" dirty="0"/>
          </a:p>
        </p:txBody>
      </p:sp>
    </p:spTree>
    <p:extLst>
      <p:ext uri="{BB962C8B-B14F-4D97-AF65-F5344CB8AC3E}">
        <p14:creationId xmlns:p14="http://schemas.microsoft.com/office/powerpoint/2010/main" val="3383869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Legal separation</a:t>
            </a:r>
            <a:r>
              <a:rPr lang="en-US" baseline="0" dirty="0"/>
              <a:t> must be according to state law  with a legal separation agreement or a decree of separate maintenance</a:t>
            </a:r>
          </a:p>
        </p:txBody>
      </p:sp>
      <p:sp>
        <p:nvSpPr>
          <p:cNvPr id="4" name="Header Placeholder 3"/>
          <p:cNvSpPr>
            <a:spLocks noGrp="1"/>
          </p:cNvSpPr>
          <p:nvPr>
            <p:ph type="hdr" sz="quarter" idx="10"/>
          </p:nvPr>
        </p:nvSpPr>
        <p:spPr/>
        <p:txBody>
          <a:bodyPr/>
          <a:lstStyle/>
          <a:p>
            <a:r>
              <a:rPr lang="en-US"/>
              <a:t>Earned Income Credit</a:t>
            </a:r>
          </a:p>
        </p:txBody>
      </p:sp>
      <p:sp>
        <p:nvSpPr>
          <p:cNvPr id="5" name="Footer Placeholder 4"/>
          <p:cNvSpPr>
            <a:spLocks noGrp="1"/>
          </p:cNvSpPr>
          <p:nvPr>
            <p:ph type="ftr" sz="quarter" idx="11"/>
          </p:nvPr>
        </p:nvSpPr>
        <p:spPr/>
        <p:txBody>
          <a:bodyPr/>
          <a:lstStyle/>
          <a:p>
            <a:r>
              <a:rPr lang="en-US"/>
              <a:t>National Tax Training Committee</a:t>
            </a:r>
          </a:p>
        </p:txBody>
      </p:sp>
      <p:sp>
        <p:nvSpPr>
          <p:cNvPr id="6" name="Slide Number Placeholder 5"/>
          <p:cNvSpPr>
            <a:spLocks noGrp="1"/>
          </p:cNvSpPr>
          <p:nvPr>
            <p:ph type="sldNum" sz="quarter" idx="12"/>
          </p:nvPr>
        </p:nvSpPr>
        <p:spPr/>
        <p:txBody>
          <a:bodyPr/>
          <a:lstStyle/>
          <a:p>
            <a:fld id="{2675DFE1-640D-425D-AD89-D8224A327900}" type="slidenum">
              <a:rPr lang="en-US" smtClean="0"/>
              <a:pPr/>
              <a:t>14</a:t>
            </a:fld>
            <a:endParaRPr lang="en-US"/>
          </a:p>
        </p:txBody>
      </p:sp>
    </p:spTree>
    <p:extLst>
      <p:ext uri="{BB962C8B-B14F-4D97-AF65-F5344CB8AC3E}">
        <p14:creationId xmlns:p14="http://schemas.microsoft.com/office/powerpoint/2010/main" val="2811304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p:cNvSpPr/>
          <p:nvPr/>
        </p:nvSpPr>
        <p:spPr>
          <a:xfrm>
            <a:off x="0" y="-17670"/>
            <a:ext cx="12192000" cy="13271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Rectangle 6"/>
          <p:cNvSpPr/>
          <p:nvPr/>
        </p:nvSpPr>
        <p:spPr>
          <a:xfrm>
            <a:off x="3" y="1218977"/>
            <a:ext cx="8799444" cy="3901440"/>
          </a:xfrm>
          <a:prstGeom prst="rect">
            <a:avLst/>
          </a:prstGeom>
          <a:solidFill>
            <a:srgbClr val="CF2124"/>
          </a:solidFill>
          <a:ln>
            <a:solidFill>
              <a:srgbClr val="CF212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p:nvPr>
        </p:nvSpPr>
        <p:spPr>
          <a:xfrm>
            <a:off x="916503" y="3697339"/>
            <a:ext cx="6966440" cy="1112839"/>
          </a:xfrm>
          <a:prstGeom prst="rect">
            <a:avLst/>
          </a:prstGeom>
        </p:spPr>
        <p:txBody>
          <a:bodyPr anchor="ctr">
            <a:noAutofit/>
          </a:bodyPr>
          <a:lstStyle>
            <a:lvl1pPr marL="0" indent="0" algn="ctr">
              <a:spcBef>
                <a:spcPts val="0"/>
              </a:spcBef>
              <a:buNone/>
              <a:defRPr sz="320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8" name="Rectangle 7"/>
          <p:cNvSpPr/>
          <p:nvPr/>
        </p:nvSpPr>
        <p:spPr>
          <a:xfrm>
            <a:off x="3" y="5056020"/>
            <a:ext cx="8799444" cy="86815"/>
          </a:xfrm>
          <a:prstGeom prst="rect">
            <a:avLst/>
          </a:prstGeom>
          <a:solidFill>
            <a:srgbClr val="CF21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p:nvPr/>
        </p:nvSpPr>
        <p:spPr>
          <a:xfrm>
            <a:off x="2" y="5056019"/>
            <a:ext cx="8799444" cy="86815"/>
          </a:xfrm>
          <a:prstGeom prst="rect">
            <a:avLst/>
          </a:prstGeom>
          <a:solidFill>
            <a:srgbClr val="CF21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Title 5"/>
          <p:cNvSpPr>
            <a:spLocks noGrp="1"/>
          </p:cNvSpPr>
          <p:nvPr>
            <p:ph type="title"/>
          </p:nvPr>
        </p:nvSpPr>
        <p:spPr>
          <a:xfrm>
            <a:off x="914456" y="1875512"/>
            <a:ext cx="6970533" cy="1219200"/>
          </a:xfrm>
        </p:spPr>
        <p:txBody>
          <a:bodyPr>
            <a:noAutofit/>
          </a:bodyPr>
          <a:lstStyle>
            <a:lvl1pPr algn="ctr">
              <a:defRPr sz="4400"/>
            </a:lvl1pPr>
          </a:lstStyle>
          <a:p>
            <a:r>
              <a:rPr lang="en-US"/>
              <a:t>Click to edit Master title style</a:t>
            </a:r>
            <a:endParaRPr lang="en-US" dirty="0"/>
          </a:p>
        </p:txBody>
      </p:sp>
      <p:sp>
        <p:nvSpPr>
          <p:cNvPr id="9" name="Rectangle 8"/>
          <p:cNvSpPr/>
          <p:nvPr/>
        </p:nvSpPr>
        <p:spPr>
          <a:xfrm>
            <a:off x="1" y="5080552"/>
            <a:ext cx="8802624" cy="79733"/>
          </a:xfrm>
          <a:prstGeom prst="rect">
            <a:avLst/>
          </a:prstGeom>
          <a:solidFill>
            <a:srgbClr val="8417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557326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9" name="Footer Placeholder 8"/>
          <p:cNvSpPr>
            <a:spLocks noGrp="1"/>
          </p:cNvSpPr>
          <p:nvPr>
            <p:ph type="ftr" sz="quarter" idx="10"/>
          </p:nvPr>
        </p:nvSpPr>
        <p:spPr/>
        <p:txBody>
          <a:bodyPr/>
          <a:lstStyle>
            <a:lvl1pPr>
              <a:defRPr>
                <a:latin typeface="+mn-lt"/>
              </a:defRPr>
            </a:lvl1pPr>
          </a:lstStyle>
          <a:p>
            <a:pPr>
              <a:defRPr/>
            </a:pPr>
            <a:r>
              <a:rPr lang="en-US"/>
              <a:t>NTTC Training – TY2021</a:t>
            </a:r>
            <a:endParaRPr lang="en-US" dirty="0"/>
          </a:p>
        </p:txBody>
      </p:sp>
      <p:sp>
        <p:nvSpPr>
          <p:cNvPr id="10" name="Slide Number Placeholder 9"/>
          <p:cNvSpPr>
            <a:spLocks noGrp="1"/>
          </p:cNvSpPr>
          <p:nvPr>
            <p:ph type="sldNum" sz="quarter" idx="11"/>
          </p:nvPr>
        </p:nvSpPr>
        <p:spPr/>
        <p:txBody>
          <a:bodyPr/>
          <a:lstStyle>
            <a:lvl1pPr>
              <a:defRPr>
                <a:latin typeface="+mn-lt"/>
              </a:defRPr>
            </a:lvl1pPr>
          </a:lstStyle>
          <a:p>
            <a:fld id="{EC55888C-33B3-4ECD-8A58-3D8633031EC8}" type="slidenum">
              <a:rPr lang="en-US" altLang="en-US" smtClean="0"/>
              <a:pPr/>
              <a:t>‹#›</a:t>
            </a:fld>
            <a:endParaRPr lang="en-US" altLang="en-US"/>
          </a:p>
        </p:txBody>
      </p:sp>
      <p:sp>
        <p:nvSpPr>
          <p:cNvPr id="4" name="Content Placeholder 3"/>
          <p:cNvSpPr>
            <a:spLocks noGrp="1"/>
          </p:cNvSpPr>
          <p:nvPr>
            <p:ph sz="quarter" idx="12"/>
          </p:nvPr>
        </p:nvSpPr>
        <p:spPr/>
        <p:txBody>
          <a:bodyPr/>
          <a:lstStyle>
            <a:lvl4pPr marL="1944688" indent="-227013">
              <a:defRPr/>
            </a:lvl4pPr>
            <a:lvl5pPr marL="2397125" indent="-227013">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48048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t>NTTC Training – TY2021</a:t>
            </a:r>
            <a:endParaRPr lang="en-US" dirty="0"/>
          </a:p>
        </p:txBody>
      </p:sp>
      <p:sp>
        <p:nvSpPr>
          <p:cNvPr id="5" name="Slide Number Placeholder 4"/>
          <p:cNvSpPr>
            <a:spLocks noGrp="1"/>
          </p:cNvSpPr>
          <p:nvPr>
            <p:ph type="sldNum" sz="quarter" idx="12"/>
          </p:nvPr>
        </p:nvSpPr>
        <p:spPr/>
        <p:txBody>
          <a:bodyPr/>
          <a:lstStyle/>
          <a:p>
            <a:fld id="{DE96DFB1-515C-4C1E-B768-A4EDE2494FD8}" type="slidenum">
              <a:rPr lang="en-US" altLang="en-US" smtClean="0"/>
              <a:pPr/>
              <a:t>‹#›</a:t>
            </a:fld>
            <a:endParaRPr lang="en-US" altLang="en-US"/>
          </a:p>
        </p:txBody>
      </p:sp>
      <p:sp>
        <p:nvSpPr>
          <p:cNvPr id="6" name="Text Placeholder 5"/>
          <p:cNvSpPr>
            <a:spLocks noGrp="1"/>
          </p:cNvSpPr>
          <p:nvPr>
            <p:ph type="body" sz="quarter" idx="15"/>
          </p:nvPr>
        </p:nvSpPr>
        <p:spPr>
          <a:xfrm>
            <a:off x="1282700" y="1754188"/>
            <a:ext cx="4663440" cy="4022725"/>
          </a:xfrm>
        </p:spPr>
        <p:txBody>
          <a:bodyPr/>
          <a:lstStyle/>
          <a:p>
            <a:pPr lvl="0"/>
            <a:r>
              <a:rPr lang="en-US"/>
              <a:t>Click to edit Master text styles</a:t>
            </a:r>
          </a:p>
          <a:p>
            <a:pPr lvl="1"/>
            <a:r>
              <a:rPr lang="en-US"/>
              <a:t>Second level</a:t>
            </a:r>
          </a:p>
          <a:p>
            <a:pPr lvl="2"/>
            <a:r>
              <a:rPr lang="en-US"/>
              <a:t>Third level</a:t>
            </a:r>
          </a:p>
        </p:txBody>
      </p:sp>
      <p:sp>
        <p:nvSpPr>
          <p:cNvPr id="8" name="Text Placeholder 7"/>
          <p:cNvSpPr>
            <a:spLocks noGrp="1"/>
          </p:cNvSpPr>
          <p:nvPr>
            <p:ph type="body" sz="quarter" idx="16"/>
          </p:nvPr>
        </p:nvSpPr>
        <p:spPr>
          <a:xfrm>
            <a:off x="6396039" y="1754188"/>
            <a:ext cx="4663440" cy="4022725"/>
          </a:xfrm>
        </p:spPr>
        <p:txBody>
          <a:body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13641574"/>
      </p:ext>
    </p:extLst>
  </p:cSld>
  <p:clrMapOvr>
    <a:masterClrMapping/>
  </p:clrMapOvr>
  <p:extLst>
    <p:ext uri="{DCECCB84-F9BA-43D5-87BE-67443E8EF086}">
      <p15:sldGuideLst xmlns:p15="http://schemas.microsoft.com/office/powerpoint/2012/main">
        <p15:guide id="7" pos="800" userDrawn="1">
          <p15:clr>
            <a:srgbClr val="FBAE40"/>
          </p15:clr>
        </p15:guide>
        <p15:guide id="8" pos="6944" userDrawn="1">
          <p15:clr>
            <a:srgbClr val="FBAE40"/>
          </p15:clr>
        </p15:guide>
        <p15:guide id="9" orient="horz" pos="828" userDrawn="1">
          <p15:clr>
            <a:srgbClr val="FBAE40"/>
          </p15:clr>
        </p15:guide>
        <p15:guide id="10" pos="1067" userDrawn="1">
          <p15:clr>
            <a:srgbClr val="FBAE40"/>
          </p15:clr>
        </p15:guide>
        <p15:guide id="11" pos="925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70000" y="1535114"/>
            <a:ext cx="4663440" cy="639763"/>
          </a:xfrm>
          <a:prstGeom prst="rect">
            <a:avLst/>
          </a:prstGeom>
        </p:spPr>
        <p:txBody>
          <a:bodyPr anchor="b"/>
          <a:lstStyle>
            <a:lvl1pPr marL="0" indent="0">
              <a:buNone/>
              <a:defRPr sz="28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408616" y="1535114"/>
            <a:ext cx="4663440" cy="639763"/>
          </a:xfrm>
          <a:prstGeom prst="rect">
            <a:avLst/>
          </a:prstGeom>
        </p:spPr>
        <p:txBody>
          <a:bodyPr anchor="b">
            <a:noAutofit/>
          </a:bodyPr>
          <a:lstStyle>
            <a:lvl1pPr marL="0" indent="0">
              <a:buNone/>
              <a:defRPr sz="28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pPr>
              <a:defRPr/>
            </a:pPr>
            <a:r>
              <a:rPr lang="en-US"/>
              <a:t>NTTC Training – TY2021</a:t>
            </a:r>
            <a:endParaRPr lang="en-US" dirty="0"/>
          </a:p>
        </p:txBody>
      </p:sp>
      <p:sp>
        <p:nvSpPr>
          <p:cNvPr id="9" name="Slide Number Placeholder 8"/>
          <p:cNvSpPr>
            <a:spLocks noGrp="1"/>
          </p:cNvSpPr>
          <p:nvPr>
            <p:ph type="sldNum" sz="quarter" idx="12"/>
          </p:nvPr>
        </p:nvSpPr>
        <p:spPr/>
        <p:txBody>
          <a:bodyPr/>
          <a:lstStyle/>
          <a:p>
            <a:fld id="{DE96DFB1-515C-4C1E-B768-A4EDE2494FD8}" type="slidenum">
              <a:rPr lang="en-US" altLang="en-US" smtClean="0"/>
              <a:pPr/>
              <a:t>‹#›</a:t>
            </a:fld>
            <a:endParaRPr lang="en-US" altLang="en-US"/>
          </a:p>
        </p:txBody>
      </p:sp>
      <p:sp>
        <p:nvSpPr>
          <p:cNvPr id="10" name="Text Placeholder 9"/>
          <p:cNvSpPr>
            <a:spLocks noGrp="1"/>
          </p:cNvSpPr>
          <p:nvPr>
            <p:ph type="body" sz="quarter" idx="13"/>
          </p:nvPr>
        </p:nvSpPr>
        <p:spPr>
          <a:xfrm>
            <a:off x="1270001" y="2174876"/>
            <a:ext cx="4664075" cy="3779839"/>
          </a:xfrm>
        </p:spPr>
        <p:txBody>
          <a:bodyPr>
            <a:normAutofit/>
          </a:bodyPr>
          <a:lstStyle>
            <a:lvl1pPr>
              <a:defRPr sz="2800"/>
            </a:lvl1pPr>
            <a:lvl2pPr>
              <a:defRPr sz="2400"/>
            </a:lvl2pPr>
            <a:lvl3pPr>
              <a:defRPr sz="2000"/>
            </a:lvl3pPr>
          </a:lstStyle>
          <a:p>
            <a:pPr lvl="0"/>
            <a:r>
              <a:rPr lang="en-US"/>
              <a:t>Click to edit Master text styles</a:t>
            </a:r>
          </a:p>
          <a:p>
            <a:pPr lvl="1"/>
            <a:r>
              <a:rPr lang="en-US"/>
              <a:t>Second level</a:t>
            </a:r>
          </a:p>
          <a:p>
            <a:pPr lvl="2"/>
            <a:r>
              <a:rPr lang="en-US"/>
              <a:t>Third level</a:t>
            </a:r>
          </a:p>
        </p:txBody>
      </p:sp>
      <p:sp>
        <p:nvSpPr>
          <p:cNvPr id="13" name="Text Placeholder 12"/>
          <p:cNvSpPr>
            <a:spLocks noGrp="1"/>
          </p:cNvSpPr>
          <p:nvPr>
            <p:ph type="body" sz="quarter" idx="14"/>
          </p:nvPr>
        </p:nvSpPr>
        <p:spPr>
          <a:xfrm>
            <a:off x="6408616" y="2174876"/>
            <a:ext cx="4663440" cy="3779839"/>
          </a:xfrm>
        </p:spPr>
        <p:txBody>
          <a:bodyPr>
            <a:normAutofit/>
          </a:bodyPr>
          <a:lstStyle>
            <a:lvl1pPr>
              <a:defRPr sz="2800"/>
            </a:lvl1pPr>
            <a:lvl2pPr>
              <a:defRPr sz="2400"/>
            </a:lvl2pPr>
            <a:lvl3pPr>
              <a:defRPr sz="2000"/>
            </a:lvl3p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94173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Over">
    <p:spTree>
      <p:nvGrpSpPr>
        <p:cNvPr id="1" name=""/>
        <p:cNvGrpSpPr/>
        <p:nvPr/>
      </p:nvGrpSpPr>
      <p:grpSpPr>
        <a:xfrm>
          <a:off x="0" y="0"/>
          <a:ext cx="0" cy="0"/>
          <a:chOff x="0" y="0"/>
          <a:chExt cx="0" cy="0"/>
        </a:xfrm>
      </p:grpSpPr>
      <p:sp>
        <p:nvSpPr>
          <p:cNvPr id="9" name="Footer Placeholder 8"/>
          <p:cNvSpPr>
            <a:spLocks noGrp="1"/>
          </p:cNvSpPr>
          <p:nvPr>
            <p:ph type="ftr" sz="quarter" idx="10"/>
          </p:nvPr>
        </p:nvSpPr>
        <p:spPr/>
        <p:txBody>
          <a:bodyPr/>
          <a:lstStyle>
            <a:lvl1pPr>
              <a:defRPr>
                <a:latin typeface="+mn-lt"/>
              </a:defRPr>
            </a:lvl1pPr>
          </a:lstStyle>
          <a:p>
            <a:pPr>
              <a:defRPr/>
            </a:pPr>
            <a:r>
              <a:rPr lang="en-US"/>
              <a:t>NTTC Training – TY2021</a:t>
            </a:r>
            <a:endParaRPr lang="en-US" dirty="0"/>
          </a:p>
        </p:txBody>
      </p:sp>
      <p:sp>
        <p:nvSpPr>
          <p:cNvPr id="10" name="Slide Number Placeholder 9"/>
          <p:cNvSpPr>
            <a:spLocks noGrp="1"/>
          </p:cNvSpPr>
          <p:nvPr>
            <p:ph type="sldNum" sz="quarter" idx="11"/>
          </p:nvPr>
        </p:nvSpPr>
        <p:spPr/>
        <p:txBody>
          <a:bodyPr/>
          <a:lstStyle>
            <a:lvl1pPr>
              <a:defRPr>
                <a:latin typeface="+mn-lt"/>
              </a:defRPr>
            </a:lvl1pPr>
          </a:lstStyle>
          <a:p>
            <a:fld id="{DE96DFB1-515C-4C1E-B768-A4EDE2494FD8}" type="slidenum">
              <a:rPr lang="en-US" altLang="en-US" smtClean="0"/>
              <a:pPr/>
              <a:t>‹#›</a:t>
            </a:fld>
            <a:endParaRPr lang="en-US" altLang="en-US"/>
          </a:p>
        </p:txBody>
      </p:sp>
      <p:sp>
        <p:nvSpPr>
          <p:cNvPr id="4" name="Content Placeholder 3"/>
          <p:cNvSpPr>
            <a:spLocks noGrp="1"/>
          </p:cNvSpPr>
          <p:nvPr>
            <p:ph sz="quarter" idx="12"/>
          </p:nvPr>
        </p:nvSpPr>
        <p:spPr>
          <a:xfrm>
            <a:off x="1278833" y="1761434"/>
            <a:ext cx="9753600" cy="2221287"/>
          </a:xfrm>
        </p:spPr>
        <p:txBody>
          <a:body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7" name="Content Placeholder 6"/>
          <p:cNvSpPr>
            <a:spLocks noGrp="1"/>
          </p:cNvSpPr>
          <p:nvPr>
            <p:ph sz="quarter" idx="13"/>
          </p:nvPr>
        </p:nvSpPr>
        <p:spPr>
          <a:xfrm>
            <a:off x="1278467" y="4108451"/>
            <a:ext cx="9753600" cy="1780116"/>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826467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t>NTTC Training – TY2021</a:t>
            </a:r>
            <a:endParaRPr lang="en-US" dirty="0"/>
          </a:p>
        </p:txBody>
      </p:sp>
      <p:sp>
        <p:nvSpPr>
          <p:cNvPr id="5" name="Slide Number Placeholder 4"/>
          <p:cNvSpPr>
            <a:spLocks noGrp="1"/>
          </p:cNvSpPr>
          <p:nvPr>
            <p:ph type="sldNum" sz="quarter" idx="12"/>
          </p:nvPr>
        </p:nvSpPr>
        <p:spPr/>
        <p:txBody>
          <a:bodyPr/>
          <a:lstStyle/>
          <a:p>
            <a:fld id="{B2DDEBA4-251E-475C-8A19-C3D06A768B8C}" type="slidenum">
              <a:rPr lang="en-US" altLang="en-US" smtClean="0"/>
              <a:pPr/>
              <a:t>‹#›</a:t>
            </a:fld>
            <a:endParaRPr lang="en-US" altLang="en-US"/>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890580874"/>
      </p:ext>
    </p:extLst>
  </p:cSld>
  <p:clrMapOvr>
    <a:masterClrMapping/>
  </p:clrMapOvr>
  <p:extLst>
    <p:ext uri="{DCECCB84-F9BA-43D5-87BE-67443E8EF086}">
      <p15:sldGuideLst xmlns:p15="http://schemas.microsoft.com/office/powerpoint/2012/main">
        <p15:guide id="7" pos="800" userDrawn="1">
          <p15:clr>
            <a:srgbClr val="FBAE40"/>
          </p15:clr>
        </p15:guide>
        <p15:guide id="8" pos="6944" userDrawn="1">
          <p15:clr>
            <a:srgbClr val="FBAE40"/>
          </p15:clr>
        </p15:guide>
        <p15:guide id="9" orient="horz" pos="828" userDrawn="1">
          <p15:clr>
            <a:srgbClr val="FBAE40"/>
          </p15:clr>
        </p15:guide>
        <p15:guide id="10" pos="1067" userDrawn="1">
          <p15:clr>
            <a:srgbClr val="FBAE40"/>
          </p15:clr>
        </p15:guide>
        <p15:guide id="11" pos="925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pPr>
              <a:defRPr/>
            </a:pPr>
            <a:r>
              <a:rPr lang="en-US"/>
              <a:t>NTTC Training – TY2021</a:t>
            </a:r>
            <a:endParaRPr lang="en-US" dirty="0"/>
          </a:p>
        </p:txBody>
      </p:sp>
      <p:sp>
        <p:nvSpPr>
          <p:cNvPr id="4" name="Slide Number Placeholder 3"/>
          <p:cNvSpPr>
            <a:spLocks noGrp="1"/>
          </p:cNvSpPr>
          <p:nvPr>
            <p:ph type="sldNum" sz="quarter" idx="12"/>
          </p:nvPr>
        </p:nvSpPr>
        <p:spPr/>
        <p:txBody>
          <a:bodyPr/>
          <a:lstStyle/>
          <a:p>
            <a:fld id="{BEDD3732-957D-4352-AF6F-3ACBBDDE2969}" type="slidenum">
              <a:rPr lang="en-US" altLang="en-US" smtClean="0"/>
              <a:pPr/>
              <a:t>‹#›</a:t>
            </a:fld>
            <a:endParaRPr lang="en-US" altLang="en-US"/>
          </a:p>
        </p:txBody>
      </p:sp>
      <p:sp>
        <p:nvSpPr>
          <p:cNvPr id="5" name="Rectangle 4"/>
          <p:cNvSpPr/>
          <p:nvPr/>
        </p:nvSpPr>
        <p:spPr>
          <a:xfrm>
            <a:off x="0" y="-17670"/>
            <a:ext cx="12192000" cy="12280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Rectangle 5"/>
          <p:cNvSpPr/>
          <p:nvPr/>
        </p:nvSpPr>
        <p:spPr>
          <a:xfrm>
            <a:off x="0" y="-17670"/>
            <a:ext cx="12192000" cy="15258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221281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ide Ba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pPr>
              <a:defRPr/>
            </a:pPr>
            <a:r>
              <a:rPr lang="en-US"/>
              <a:t>NTTC Training – TY2021</a:t>
            </a:r>
            <a:endParaRPr lang="en-US" dirty="0"/>
          </a:p>
        </p:txBody>
      </p:sp>
      <p:sp>
        <p:nvSpPr>
          <p:cNvPr id="4" name="Slide Number Placeholder 3"/>
          <p:cNvSpPr>
            <a:spLocks noGrp="1"/>
          </p:cNvSpPr>
          <p:nvPr>
            <p:ph type="sldNum" sz="quarter" idx="12"/>
          </p:nvPr>
        </p:nvSpPr>
        <p:spPr>
          <a:xfrm>
            <a:off x="1298941" y="6265305"/>
            <a:ext cx="518079" cy="365125"/>
          </a:xfrm>
        </p:spPr>
        <p:txBody>
          <a:bodyPr/>
          <a:lstStyle/>
          <a:p>
            <a:fld id="{DE96DFB1-515C-4C1E-B768-A4EDE2494FD8}" type="slidenum">
              <a:rPr lang="en-US" altLang="en-US" smtClean="0"/>
              <a:pPr/>
              <a:t>‹#›</a:t>
            </a:fld>
            <a:endParaRPr lang="en-US" altLang="en-US"/>
          </a:p>
        </p:txBody>
      </p:sp>
      <p:sp>
        <p:nvSpPr>
          <p:cNvPr id="5" name="Rectangle 4"/>
          <p:cNvSpPr/>
          <p:nvPr/>
        </p:nvSpPr>
        <p:spPr>
          <a:xfrm>
            <a:off x="0" y="-17670"/>
            <a:ext cx="12192000" cy="12280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p:cNvSpPr/>
          <p:nvPr/>
        </p:nvSpPr>
        <p:spPr>
          <a:xfrm>
            <a:off x="0" y="-17670"/>
            <a:ext cx="12192000" cy="14716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rot="16200000">
            <a:off x="-2828541" y="2810564"/>
            <a:ext cx="6876288" cy="1219200"/>
          </a:xfrm>
          <a:prstGeom prst="rect">
            <a:avLst/>
          </a:prstGeom>
          <a:solidFill>
            <a:srgbClr val="CF21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bg1"/>
              </a:solidFill>
              <a:latin typeface="+mj-lt"/>
            </a:endParaRPr>
          </a:p>
        </p:txBody>
      </p:sp>
      <p:sp>
        <p:nvSpPr>
          <p:cNvPr id="8" name="Title Placeholder 1"/>
          <p:cNvSpPr>
            <a:spLocks noGrp="1"/>
          </p:cNvSpPr>
          <p:nvPr>
            <p:ph type="title"/>
          </p:nvPr>
        </p:nvSpPr>
        <p:spPr>
          <a:xfrm rot="16200000">
            <a:off x="-2255517" y="2278380"/>
            <a:ext cx="573024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9" name="Rectangle 8"/>
          <p:cNvSpPr/>
          <p:nvPr/>
        </p:nvSpPr>
        <p:spPr>
          <a:xfrm>
            <a:off x="451815" y="6132291"/>
            <a:ext cx="315576" cy="3155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Rectangle 9"/>
          <p:cNvSpPr/>
          <p:nvPr/>
        </p:nvSpPr>
        <p:spPr>
          <a:xfrm rot="5400000">
            <a:off x="-2179072" y="3380298"/>
            <a:ext cx="6876288" cy="79733"/>
          </a:xfrm>
          <a:prstGeom prst="rect">
            <a:avLst/>
          </a:prstGeom>
          <a:solidFill>
            <a:srgbClr val="8417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522162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908313" y="6265305"/>
            <a:ext cx="1333856"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476488" y="626530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NTTC Training – TY2021</a:t>
            </a:r>
            <a:endParaRPr lang="en-US" dirty="0"/>
          </a:p>
        </p:txBody>
      </p:sp>
      <p:sp>
        <p:nvSpPr>
          <p:cNvPr id="6" name="Slide Number Placeholder 5"/>
          <p:cNvSpPr>
            <a:spLocks noGrp="1"/>
          </p:cNvSpPr>
          <p:nvPr>
            <p:ph type="sldNum" sz="quarter" idx="4"/>
          </p:nvPr>
        </p:nvSpPr>
        <p:spPr>
          <a:xfrm>
            <a:off x="609603" y="6265305"/>
            <a:ext cx="9364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96DFB1-515C-4C1E-B768-A4EDE2494FD8}" type="slidenum">
              <a:rPr lang="en-US" altLang="en-US" smtClean="0"/>
              <a:pPr/>
              <a:t>‹#›</a:t>
            </a:fld>
            <a:endParaRPr lang="en-US" altLang="en-US"/>
          </a:p>
        </p:txBody>
      </p:sp>
      <p:pic>
        <p:nvPicPr>
          <p:cNvPr id="7" name="Picture 6" descr="AARPF_Logo w Tag.eps"/>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33788" y="6174258"/>
            <a:ext cx="3148613" cy="547219"/>
          </a:xfrm>
          <a:prstGeom prst="rect">
            <a:avLst/>
          </a:prstGeom>
        </p:spPr>
      </p:pic>
      <p:sp>
        <p:nvSpPr>
          <p:cNvPr id="14" name="Text Placeholder 13"/>
          <p:cNvSpPr>
            <a:spLocks noGrp="1"/>
          </p:cNvSpPr>
          <p:nvPr>
            <p:ph type="body" idx="1"/>
          </p:nvPr>
        </p:nvSpPr>
        <p:spPr>
          <a:xfrm>
            <a:off x="1278833" y="1761433"/>
            <a:ext cx="9753600" cy="402336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8" name="Rectangle 7"/>
          <p:cNvSpPr/>
          <p:nvPr/>
        </p:nvSpPr>
        <p:spPr>
          <a:xfrm>
            <a:off x="0" y="-9265"/>
            <a:ext cx="12192000" cy="1219200"/>
          </a:xfrm>
          <a:prstGeom prst="rect">
            <a:avLst/>
          </a:prstGeom>
          <a:solidFill>
            <a:srgbClr val="CF21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1"/>
              </a:solidFill>
              <a:latin typeface="+mj-lt"/>
            </a:endParaRPr>
          </a:p>
        </p:txBody>
      </p:sp>
      <p:sp>
        <p:nvSpPr>
          <p:cNvPr id="2" name="Title Placeholder 1"/>
          <p:cNvSpPr>
            <a:spLocks noGrp="1"/>
          </p:cNvSpPr>
          <p:nvPr>
            <p:ph type="title"/>
          </p:nvPr>
        </p:nvSpPr>
        <p:spPr>
          <a:xfrm>
            <a:off x="1066803" y="28835"/>
            <a:ext cx="9751391"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9" name="Rectangle 8"/>
          <p:cNvSpPr/>
          <p:nvPr/>
        </p:nvSpPr>
        <p:spPr>
          <a:xfrm>
            <a:off x="410164" y="431029"/>
            <a:ext cx="315576" cy="3155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descr="AARPF_Logo w Tag.eps"/>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33787" y="6174258"/>
            <a:ext cx="3148613" cy="547219"/>
          </a:xfrm>
          <a:prstGeom prst="rect">
            <a:avLst/>
          </a:prstGeom>
        </p:spPr>
      </p:pic>
      <p:sp>
        <p:nvSpPr>
          <p:cNvPr id="12" name="Rectangle 11"/>
          <p:cNvSpPr/>
          <p:nvPr/>
        </p:nvSpPr>
        <p:spPr>
          <a:xfrm>
            <a:off x="410164" y="431029"/>
            <a:ext cx="315576" cy="3155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p:nvSpPr>
        <p:spPr>
          <a:xfrm>
            <a:off x="0" y="1182571"/>
            <a:ext cx="12192000" cy="79733"/>
          </a:xfrm>
          <a:prstGeom prst="rect">
            <a:avLst/>
          </a:prstGeom>
          <a:solidFill>
            <a:srgbClr val="8417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03002704"/>
      </p:ext>
    </p:extLst>
  </p:cSld>
  <p:clrMap bg1="lt1" tx1="dk1" bg2="lt2" tx2="dk2" accent1="accent1" accent2="accent2" accent3="accent3" accent4="accent4" accent5="accent5" accent6="accent6" hlink="hlink" folHlink="folHlink"/>
  <p:sldLayoutIdLst>
    <p:sldLayoutId id="2147485467" r:id="rId1"/>
    <p:sldLayoutId id="2147485468" r:id="rId2"/>
    <p:sldLayoutId id="2147485469" r:id="rId3"/>
    <p:sldLayoutId id="2147485470" r:id="rId4"/>
    <p:sldLayoutId id="2147485471" r:id="rId5"/>
    <p:sldLayoutId id="2147485472" r:id="rId6"/>
    <p:sldLayoutId id="2147485473" r:id="rId7"/>
    <p:sldLayoutId id="2147485474" r:id="rId8"/>
  </p:sldLayoutIdLst>
  <p:hf hdr="0" dt="0"/>
  <p:txStyles>
    <p:titleStyle>
      <a:lvl1pPr algn="l" defTabSz="457189" rtl="0" eaLnBrk="1" latinLnBrk="0" hangingPunct="1">
        <a:spcBef>
          <a:spcPct val="0"/>
        </a:spcBef>
        <a:buNone/>
        <a:defRPr sz="4000" b="1" kern="1200">
          <a:solidFill>
            <a:schemeClr val="bg1"/>
          </a:solidFill>
          <a:latin typeface="+mj-lt"/>
          <a:ea typeface="+mj-ea"/>
          <a:cs typeface="+mj-cs"/>
        </a:defRPr>
      </a:lvl1pPr>
    </p:titleStyle>
    <p:bodyStyle>
      <a:lvl1pPr marL="341313" indent="-341313" algn="l" defTabSz="457189" rtl="0" eaLnBrk="1" latinLnBrk="0" hangingPunct="1">
        <a:spcBef>
          <a:spcPts val="1800"/>
        </a:spcBef>
        <a:buClr>
          <a:srgbClr val="CF2124"/>
        </a:buClr>
        <a:buSzPct val="70000"/>
        <a:buFont typeface="Wingdings" panose="05000000000000000000" pitchFamily="2" charset="2"/>
        <a:buChar char=""/>
        <a:defRPr sz="3200" kern="1200">
          <a:solidFill>
            <a:schemeClr val="tx1"/>
          </a:solidFill>
          <a:latin typeface="+mn-lt"/>
          <a:ea typeface="+mn-ea"/>
          <a:cs typeface="+mn-cs"/>
        </a:defRPr>
      </a:lvl1pPr>
      <a:lvl2pPr marL="914400" indent="-338138" algn="l" defTabSz="457189" rtl="0" eaLnBrk="1" latinLnBrk="0" hangingPunct="1">
        <a:spcBef>
          <a:spcPts val="900"/>
        </a:spcBef>
        <a:buClr>
          <a:srgbClr val="CF2124"/>
        </a:buClr>
        <a:buSzPct val="110000"/>
        <a:buFont typeface="Calibri" panose="020F0502020204030204" pitchFamily="34" charset="0"/>
        <a:buChar char="─"/>
        <a:tabLst/>
        <a:defRPr sz="2800" kern="1200">
          <a:solidFill>
            <a:schemeClr val="tx1"/>
          </a:solidFill>
          <a:latin typeface="+mn-lt"/>
          <a:ea typeface="+mn-ea"/>
          <a:cs typeface="+mn-cs"/>
        </a:defRPr>
      </a:lvl2pPr>
      <a:lvl3pPr marL="1428750" indent="-285750" algn="l" defTabSz="457189" rtl="0" eaLnBrk="1" latinLnBrk="0" hangingPunct="1">
        <a:spcBef>
          <a:spcPts val="600"/>
        </a:spcBef>
        <a:buClr>
          <a:srgbClr val="55493F"/>
        </a:buClr>
        <a:buSzPct val="110000"/>
        <a:buFont typeface="Arial"/>
        <a:buChar char="•"/>
        <a:tabLst/>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067" userDrawn="1">
          <p15:clr>
            <a:srgbClr val="F26B43"/>
          </p15:clr>
        </p15:guide>
        <p15:guide id="2" pos="683" userDrawn="1">
          <p15:clr>
            <a:srgbClr val="F26B43"/>
          </p15:clr>
        </p15:guide>
        <p15:guide id="3" orient="horz" pos="828" userDrawn="1">
          <p15:clr>
            <a:srgbClr val="F26B43"/>
          </p15:clr>
        </p15:guide>
        <p15:guide id="4" pos="800" userDrawn="1">
          <p15:clr>
            <a:srgbClr val="F26B43"/>
          </p15:clr>
        </p15:guide>
        <p15:guide id="5" orient="horz" pos="1344" userDrawn="1">
          <p15:clr>
            <a:srgbClr val="F26B43"/>
          </p15:clr>
        </p15:guide>
        <p15:guide id="6" pos="512" userDrawn="1">
          <p15:clr>
            <a:srgbClr val="F26B43"/>
          </p15:clr>
        </p15:guide>
        <p15:guide id="7" orient="horz" pos="105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irs.gov/pub/irs-pdf/p972.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49.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hyperlink" Target="https://youtu.be/3gQgMqTDtGI"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irs.gov/pub/irs-pdf/p503.pdf"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916503" y="2819401"/>
            <a:ext cx="6966440" cy="1990778"/>
          </a:xfrm>
        </p:spPr>
        <p:txBody>
          <a:bodyPr/>
          <a:lstStyle/>
          <a:p>
            <a:r>
              <a:rPr lang="en-US" dirty="0"/>
              <a:t>Earned Income Credit</a:t>
            </a:r>
          </a:p>
          <a:p>
            <a:r>
              <a:rPr lang="en-US" dirty="0"/>
              <a:t>Child Tax Credit</a:t>
            </a:r>
          </a:p>
          <a:p>
            <a:r>
              <a:rPr lang="en-US" dirty="0"/>
              <a:t>Child and Dependent Care Credit</a:t>
            </a:r>
          </a:p>
        </p:txBody>
      </p:sp>
      <p:sp>
        <p:nvSpPr>
          <p:cNvPr id="3" name="Title 2"/>
          <p:cNvSpPr>
            <a:spLocks noGrp="1"/>
          </p:cNvSpPr>
          <p:nvPr>
            <p:ph type="title"/>
          </p:nvPr>
        </p:nvSpPr>
        <p:spPr/>
        <p:txBody>
          <a:bodyPr/>
          <a:lstStyle/>
          <a:p>
            <a:r>
              <a:rPr lang="en-US" dirty="0"/>
              <a:t>Refundable Tax Credits -2021</a:t>
            </a:r>
          </a:p>
        </p:txBody>
      </p:sp>
      <p:pic>
        <p:nvPicPr>
          <p:cNvPr id="5" name="Picture 4" descr="A picture containing text&#10;&#10;Description automatically generated">
            <a:extLst>
              <a:ext uri="{FF2B5EF4-FFF2-40B4-BE49-F238E27FC236}">
                <a16:creationId xmlns="" xmlns:a16="http://schemas.microsoft.com/office/drawing/2014/main" id="{38C4CB58-8CEC-4789-A615-D48A2DC62A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0" y="385790"/>
            <a:ext cx="5006340" cy="6858000"/>
          </a:xfrm>
          <a:prstGeom prst="rect">
            <a:avLst/>
          </a:prstGeom>
        </p:spPr>
      </p:pic>
    </p:spTree>
    <p:extLst>
      <p:ext uri="{BB962C8B-B14F-4D97-AF65-F5344CB8AC3E}">
        <p14:creationId xmlns:p14="http://schemas.microsoft.com/office/powerpoint/2010/main" val="13568023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NTTC Training – TY2021</a:t>
            </a:r>
            <a:endParaRPr lang="en-US" dirty="0"/>
          </a:p>
        </p:txBody>
      </p:sp>
      <p:sp>
        <p:nvSpPr>
          <p:cNvPr id="3" name="Slide Number Placeholder 2"/>
          <p:cNvSpPr>
            <a:spLocks noGrp="1"/>
          </p:cNvSpPr>
          <p:nvPr>
            <p:ph type="sldNum" sz="quarter" idx="11"/>
          </p:nvPr>
        </p:nvSpPr>
        <p:spPr/>
        <p:txBody>
          <a:bodyPr/>
          <a:lstStyle/>
          <a:p>
            <a:fld id="{EC55888C-33B3-4ECD-8A58-3D8633031EC8}" type="slidenum">
              <a:rPr lang="en-US" altLang="en-US" smtClean="0"/>
              <a:pPr/>
              <a:t>10</a:t>
            </a:fld>
            <a:endParaRPr lang="en-US" altLang="en-US"/>
          </a:p>
        </p:txBody>
      </p:sp>
      <p:sp>
        <p:nvSpPr>
          <p:cNvPr id="4" name="Content Placeholder 3"/>
          <p:cNvSpPr>
            <a:spLocks noGrp="1"/>
          </p:cNvSpPr>
          <p:nvPr>
            <p:ph sz="quarter" idx="12"/>
          </p:nvPr>
        </p:nvSpPr>
        <p:spPr/>
        <p:txBody>
          <a:bodyPr>
            <a:normAutofit fontScale="92500" lnSpcReduction="20000"/>
          </a:bodyPr>
          <a:lstStyle/>
          <a:p>
            <a:r>
              <a:rPr lang="en-US" dirty="0"/>
              <a:t>Taxpayers may use </a:t>
            </a:r>
            <a:r>
              <a:rPr lang="en-US" b="1" dirty="0">
                <a:solidFill>
                  <a:srgbClr val="C00000"/>
                </a:solidFill>
              </a:rPr>
              <a:t>2019</a:t>
            </a:r>
            <a:r>
              <a:rPr lang="en-US" dirty="0"/>
              <a:t> earned income if higher than </a:t>
            </a:r>
            <a:r>
              <a:rPr lang="en-US" b="1" dirty="0"/>
              <a:t>2021</a:t>
            </a:r>
            <a:r>
              <a:rPr lang="en-US" dirty="0"/>
              <a:t> earned income to figure their EIC</a:t>
            </a:r>
          </a:p>
          <a:p>
            <a:r>
              <a:rPr lang="en-US" b="1" dirty="0">
                <a:solidFill>
                  <a:srgbClr val="C00000"/>
                </a:solidFill>
              </a:rPr>
              <a:t>2019</a:t>
            </a:r>
            <a:r>
              <a:rPr lang="en-US" dirty="0"/>
              <a:t> earned income was also allowed to be used on the </a:t>
            </a:r>
            <a:r>
              <a:rPr lang="en-US" b="1" dirty="0"/>
              <a:t>2020</a:t>
            </a:r>
            <a:r>
              <a:rPr lang="en-US" dirty="0"/>
              <a:t> return if higher than </a:t>
            </a:r>
            <a:r>
              <a:rPr lang="en-US" b="1" dirty="0"/>
              <a:t>2020</a:t>
            </a:r>
            <a:r>
              <a:rPr lang="en-US" dirty="0"/>
              <a:t> earned income</a:t>
            </a:r>
          </a:p>
          <a:p>
            <a:r>
              <a:rPr lang="en-US" dirty="0"/>
              <a:t>Includes taxpayers with no earned income in </a:t>
            </a:r>
            <a:r>
              <a:rPr lang="en-US" b="1" dirty="0"/>
              <a:t>2021 </a:t>
            </a:r>
          </a:p>
          <a:p>
            <a:r>
              <a:rPr lang="en-US" dirty="0"/>
              <a:t>Input on TaxSlayer basic information page</a:t>
            </a:r>
          </a:p>
          <a:p>
            <a:r>
              <a:rPr lang="en-US" dirty="0"/>
              <a:t>Note that self-employed earned income is Schedule C profit less deductible part of self-employment tax</a:t>
            </a:r>
          </a:p>
          <a:p>
            <a:endParaRPr lang="en-US" dirty="0"/>
          </a:p>
        </p:txBody>
      </p:sp>
      <p:sp>
        <p:nvSpPr>
          <p:cNvPr id="5" name="Title 4"/>
          <p:cNvSpPr>
            <a:spLocks noGrp="1"/>
          </p:cNvSpPr>
          <p:nvPr>
            <p:ph type="title"/>
          </p:nvPr>
        </p:nvSpPr>
        <p:spPr/>
        <p:txBody>
          <a:bodyPr/>
          <a:lstStyle/>
          <a:p>
            <a:r>
              <a:rPr lang="en-US"/>
              <a:t>Use of 2019 earned income</a:t>
            </a:r>
            <a:endParaRPr lang="en-US" dirty="0"/>
          </a:p>
        </p:txBody>
      </p:sp>
      <p:grpSp>
        <p:nvGrpSpPr>
          <p:cNvPr id="6" name="Group 5"/>
          <p:cNvGrpSpPr/>
          <p:nvPr/>
        </p:nvGrpSpPr>
        <p:grpSpPr>
          <a:xfrm>
            <a:off x="11006420" y="51762"/>
            <a:ext cx="1145207" cy="1114165"/>
            <a:chOff x="11025609" y="0"/>
            <a:chExt cx="1145207" cy="1143000"/>
          </a:xfrm>
        </p:grpSpPr>
        <p:sp>
          <p:nvSpPr>
            <p:cNvPr id="7" name="5-Point Star 6"/>
            <p:cNvSpPr/>
            <p:nvPr/>
          </p:nvSpPr>
          <p:spPr>
            <a:xfrm>
              <a:off x="11025609" y="0"/>
              <a:ext cx="1145207" cy="1143000"/>
            </a:xfrm>
            <a:prstGeom prst="star5">
              <a:avLst>
                <a:gd name="adj" fmla="val 29898"/>
                <a:gd name="hf" fmla="val 105146"/>
                <a:gd name="vf" fmla="val 110557"/>
              </a:avLst>
            </a:prstGeom>
            <a:solidFill>
              <a:schemeClr val="bg1"/>
            </a:solidFill>
            <a:ln>
              <a:solidFill>
                <a:srgbClr val="C00000">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wrap="none" tIns="182880" bIns="365760" anchor="ctr" anchorCtr="0"/>
            <a:lstStyle/>
            <a:p>
              <a:pPr algn="ctr" eaLnBrk="1" hangingPunct="1">
                <a:defRPr/>
              </a:pPr>
              <a:endParaRPr lang="en-US" sz="2400" dirty="0">
                <a:solidFill>
                  <a:schemeClr val="tx1"/>
                </a:solidFill>
              </a:endParaRPr>
            </a:p>
          </p:txBody>
        </p:sp>
        <p:sp>
          <p:nvSpPr>
            <p:cNvPr id="8" name="TextBox 7"/>
            <p:cNvSpPr txBox="1"/>
            <p:nvPr/>
          </p:nvSpPr>
          <p:spPr>
            <a:xfrm>
              <a:off x="11025609" y="340668"/>
              <a:ext cx="1145207" cy="473613"/>
            </a:xfrm>
            <a:prstGeom prst="rect">
              <a:avLst/>
            </a:prstGeom>
            <a:noFill/>
          </p:spPr>
          <p:txBody>
            <a:bodyPr wrap="square" rtlCol="0">
              <a:spAutoFit/>
            </a:bodyPr>
            <a:lstStyle/>
            <a:p>
              <a:pPr algn="ctr"/>
              <a:r>
                <a:rPr lang="en-US" sz="2400" dirty="0"/>
                <a:t>New</a:t>
              </a:r>
            </a:p>
          </p:txBody>
        </p:sp>
      </p:grpSp>
      <p:sp>
        <p:nvSpPr>
          <p:cNvPr id="9" name="Cloud 8"/>
          <p:cNvSpPr/>
          <p:nvPr/>
        </p:nvSpPr>
        <p:spPr>
          <a:xfrm>
            <a:off x="7696200" y="383836"/>
            <a:ext cx="2914859" cy="1405533"/>
          </a:xfrm>
          <a:prstGeom prst="cloud">
            <a:avLst/>
          </a:prstGeom>
          <a:ln/>
        </p:spPr>
        <p:style>
          <a:lnRef idx="0">
            <a:schemeClr val="accent1"/>
          </a:lnRef>
          <a:fillRef idx="3">
            <a:schemeClr val="accent1"/>
          </a:fillRef>
          <a:effectRef idx="3">
            <a:schemeClr val="accent1"/>
          </a:effectRef>
          <a:fontRef idx="minor">
            <a:schemeClr val="lt1"/>
          </a:fontRef>
        </p:style>
        <p:txBody>
          <a:bodyPr wrap="square" lIns="0" tIns="0" rIns="0" bIns="0" rtlCol="0" anchor="ctr">
            <a:spAutoFit/>
          </a:bodyPr>
          <a:lstStyle/>
          <a:p>
            <a:pPr algn="ctr"/>
            <a:r>
              <a:rPr lang="en-US" sz="2000" b="1" dirty="0">
                <a:solidFill>
                  <a:schemeClr val="tx1"/>
                </a:solidFill>
              </a:rPr>
              <a:t>Applies to 2020 and 2021 returns only</a:t>
            </a:r>
          </a:p>
        </p:txBody>
      </p:sp>
    </p:spTree>
    <p:extLst>
      <p:ext uri="{BB962C8B-B14F-4D97-AF65-F5344CB8AC3E}">
        <p14:creationId xmlns:p14="http://schemas.microsoft.com/office/powerpoint/2010/main" val="248243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NTTC Training – TY2021</a:t>
            </a:r>
            <a:endParaRPr lang="en-US" dirty="0"/>
          </a:p>
        </p:txBody>
      </p:sp>
      <p:sp>
        <p:nvSpPr>
          <p:cNvPr id="3" name="Slide Number Placeholder 2"/>
          <p:cNvSpPr>
            <a:spLocks noGrp="1"/>
          </p:cNvSpPr>
          <p:nvPr>
            <p:ph type="sldNum" sz="quarter" idx="11"/>
          </p:nvPr>
        </p:nvSpPr>
        <p:spPr/>
        <p:txBody>
          <a:bodyPr/>
          <a:lstStyle/>
          <a:p>
            <a:fld id="{71B042FB-C5A0-4140-9EC3-E8F3BDEE7242}" type="slidenum">
              <a:rPr lang="en-US" smtClean="0"/>
              <a:pPr/>
              <a:t>11</a:t>
            </a:fld>
            <a:endParaRPr lang="en-US" dirty="0"/>
          </a:p>
        </p:txBody>
      </p:sp>
      <p:sp>
        <p:nvSpPr>
          <p:cNvPr id="4" name="Content Placeholder 3"/>
          <p:cNvSpPr>
            <a:spLocks noGrp="1"/>
          </p:cNvSpPr>
          <p:nvPr>
            <p:ph sz="quarter" idx="12"/>
          </p:nvPr>
        </p:nvSpPr>
        <p:spPr>
          <a:xfrm>
            <a:off x="1295400" y="1371600"/>
            <a:ext cx="9753600" cy="4752109"/>
          </a:xfrm>
        </p:spPr>
        <p:txBody>
          <a:bodyPr>
            <a:normAutofit/>
          </a:bodyPr>
          <a:lstStyle/>
          <a:p>
            <a:r>
              <a:rPr lang="en-US" dirty="0"/>
              <a:t>For taxpayers with “no qualifying children”</a:t>
            </a:r>
          </a:p>
          <a:p>
            <a:pPr lvl="1"/>
            <a:r>
              <a:rPr lang="en-US" dirty="0"/>
              <a:t>Minimum age decreased to age 19 (was 25)</a:t>
            </a:r>
          </a:p>
          <a:p>
            <a:pPr lvl="2"/>
            <a:r>
              <a:rPr lang="en-US" dirty="0"/>
              <a:t>Except to age 24 for specified students, if not qualified former foster or homeless youth</a:t>
            </a:r>
          </a:p>
          <a:p>
            <a:pPr lvl="3"/>
            <a:r>
              <a:rPr lang="en-US" dirty="0"/>
              <a:t>Same eligible student definition as for American Opportunity Credit</a:t>
            </a:r>
          </a:p>
          <a:p>
            <a:pPr lvl="2"/>
            <a:r>
              <a:rPr lang="en-US" dirty="0"/>
              <a:t>Except age 18 for qualified former foster youth or homeless youth</a:t>
            </a:r>
          </a:p>
          <a:p>
            <a:pPr marL="1143000" lvl="2" indent="0">
              <a:buNone/>
            </a:pPr>
            <a:endParaRPr lang="en-US" dirty="0"/>
          </a:p>
          <a:p>
            <a:pPr lvl="1"/>
            <a:r>
              <a:rPr lang="en-US" dirty="0"/>
              <a:t>Maximum age removed (was 65)</a:t>
            </a:r>
          </a:p>
          <a:p>
            <a:pPr lvl="2"/>
            <a:r>
              <a:rPr lang="en-US" dirty="0"/>
              <a:t>EIC calculation is based upon lower of AGI or earned income</a:t>
            </a:r>
          </a:p>
          <a:p>
            <a:pPr lvl="2"/>
            <a:r>
              <a:rPr lang="en-US" dirty="0"/>
              <a:t>Social Security Income only affects EIC if it increases AGI</a:t>
            </a:r>
          </a:p>
          <a:p>
            <a:pPr lvl="1"/>
            <a:endParaRPr lang="en-US" dirty="0"/>
          </a:p>
        </p:txBody>
      </p:sp>
      <p:sp>
        <p:nvSpPr>
          <p:cNvPr id="5" name="Title 4"/>
          <p:cNvSpPr>
            <a:spLocks noGrp="1"/>
          </p:cNvSpPr>
          <p:nvPr>
            <p:ph type="title"/>
          </p:nvPr>
        </p:nvSpPr>
        <p:spPr/>
        <p:txBody>
          <a:bodyPr/>
          <a:lstStyle/>
          <a:p>
            <a:r>
              <a:rPr lang="en-US" dirty="0"/>
              <a:t>Changes to Earned Income Credit for 2021</a:t>
            </a:r>
          </a:p>
        </p:txBody>
      </p:sp>
      <p:grpSp>
        <p:nvGrpSpPr>
          <p:cNvPr id="6" name="Group 5"/>
          <p:cNvGrpSpPr/>
          <p:nvPr/>
        </p:nvGrpSpPr>
        <p:grpSpPr>
          <a:xfrm>
            <a:off x="11006420" y="51762"/>
            <a:ext cx="1145207" cy="1114165"/>
            <a:chOff x="11025609" y="0"/>
            <a:chExt cx="1145207" cy="1143000"/>
          </a:xfrm>
        </p:grpSpPr>
        <p:sp>
          <p:nvSpPr>
            <p:cNvPr id="7" name="5-Point Star 6"/>
            <p:cNvSpPr/>
            <p:nvPr/>
          </p:nvSpPr>
          <p:spPr>
            <a:xfrm>
              <a:off x="11025609" y="0"/>
              <a:ext cx="1145207" cy="1143000"/>
            </a:xfrm>
            <a:prstGeom prst="star5">
              <a:avLst>
                <a:gd name="adj" fmla="val 29898"/>
                <a:gd name="hf" fmla="val 105146"/>
                <a:gd name="vf" fmla="val 110557"/>
              </a:avLst>
            </a:prstGeom>
            <a:solidFill>
              <a:schemeClr val="bg1"/>
            </a:solidFill>
            <a:ln>
              <a:solidFill>
                <a:srgbClr val="C00000">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wrap="none" tIns="182880" bIns="365760" anchor="ctr" anchorCtr="0"/>
            <a:lstStyle/>
            <a:p>
              <a:pPr algn="ctr" eaLnBrk="1" hangingPunct="1">
                <a:defRPr/>
              </a:pPr>
              <a:endParaRPr lang="en-US" sz="2400" dirty="0">
                <a:solidFill>
                  <a:schemeClr val="tx1"/>
                </a:solidFill>
              </a:endParaRPr>
            </a:p>
          </p:txBody>
        </p:sp>
        <p:sp>
          <p:nvSpPr>
            <p:cNvPr id="8" name="TextBox 7"/>
            <p:cNvSpPr txBox="1"/>
            <p:nvPr/>
          </p:nvSpPr>
          <p:spPr>
            <a:xfrm>
              <a:off x="11025609" y="340668"/>
              <a:ext cx="1145207" cy="473613"/>
            </a:xfrm>
            <a:prstGeom prst="rect">
              <a:avLst/>
            </a:prstGeom>
            <a:noFill/>
          </p:spPr>
          <p:txBody>
            <a:bodyPr wrap="square" rtlCol="0">
              <a:spAutoFit/>
            </a:bodyPr>
            <a:lstStyle/>
            <a:p>
              <a:pPr algn="ctr"/>
              <a:r>
                <a:rPr lang="en-US" sz="2400" dirty="0"/>
                <a:t>New</a:t>
              </a:r>
            </a:p>
          </p:txBody>
        </p:sp>
      </p:grpSp>
      <p:sp>
        <p:nvSpPr>
          <p:cNvPr id="10" name="Cloud 9"/>
          <p:cNvSpPr/>
          <p:nvPr/>
        </p:nvSpPr>
        <p:spPr>
          <a:xfrm>
            <a:off x="9677400" y="1143000"/>
            <a:ext cx="1981200" cy="1405533"/>
          </a:xfrm>
          <a:prstGeom prst="cloud">
            <a:avLst/>
          </a:prstGeom>
          <a:ln/>
        </p:spPr>
        <p:style>
          <a:lnRef idx="0">
            <a:schemeClr val="accent1"/>
          </a:lnRef>
          <a:fillRef idx="3">
            <a:schemeClr val="accent1"/>
          </a:fillRef>
          <a:effectRef idx="3">
            <a:schemeClr val="accent1"/>
          </a:effectRef>
          <a:fontRef idx="minor">
            <a:schemeClr val="lt1"/>
          </a:fontRef>
        </p:style>
        <p:txBody>
          <a:bodyPr lIns="0" tIns="0" rIns="0" bIns="0" rtlCol="0" anchor="ctr">
            <a:spAutoFit/>
          </a:bodyPr>
          <a:lstStyle/>
          <a:p>
            <a:pPr algn="ctr"/>
            <a:r>
              <a:rPr lang="en-US" sz="2000" dirty="0">
                <a:solidFill>
                  <a:schemeClr val="tx1"/>
                </a:solidFill>
              </a:rPr>
              <a:t>Applies to 2021 returns only</a:t>
            </a:r>
          </a:p>
        </p:txBody>
      </p:sp>
    </p:spTree>
    <p:extLst>
      <p:ext uri="{BB962C8B-B14F-4D97-AF65-F5344CB8AC3E}">
        <p14:creationId xmlns:p14="http://schemas.microsoft.com/office/powerpoint/2010/main" val="232383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NTTC Training – TY2021</a:t>
            </a:r>
            <a:endParaRPr lang="en-US" dirty="0"/>
          </a:p>
        </p:txBody>
      </p:sp>
      <p:sp>
        <p:nvSpPr>
          <p:cNvPr id="3" name="Slide Number Placeholder 2"/>
          <p:cNvSpPr>
            <a:spLocks noGrp="1"/>
          </p:cNvSpPr>
          <p:nvPr>
            <p:ph type="sldNum" sz="quarter" idx="11"/>
          </p:nvPr>
        </p:nvSpPr>
        <p:spPr/>
        <p:txBody>
          <a:bodyPr/>
          <a:lstStyle/>
          <a:p>
            <a:fld id="{71B042FB-C5A0-4140-9EC3-E8F3BDEE7242}" type="slidenum">
              <a:rPr lang="en-US" smtClean="0"/>
              <a:pPr/>
              <a:t>12</a:t>
            </a:fld>
            <a:endParaRPr lang="en-US" dirty="0"/>
          </a:p>
        </p:txBody>
      </p:sp>
      <p:sp>
        <p:nvSpPr>
          <p:cNvPr id="4" name="Content Placeholder 3"/>
          <p:cNvSpPr>
            <a:spLocks noGrp="1"/>
          </p:cNvSpPr>
          <p:nvPr>
            <p:ph sz="quarter" idx="12"/>
          </p:nvPr>
        </p:nvSpPr>
        <p:spPr>
          <a:xfrm>
            <a:off x="1295400" y="1371600"/>
            <a:ext cx="9753600" cy="4023360"/>
          </a:xfrm>
        </p:spPr>
        <p:txBody>
          <a:bodyPr>
            <a:normAutofit fontScale="92500" lnSpcReduction="10000"/>
          </a:bodyPr>
          <a:lstStyle/>
          <a:p>
            <a:endParaRPr lang="en-US" dirty="0"/>
          </a:p>
          <a:p>
            <a:r>
              <a:rPr lang="en-US" dirty="0"/>
              <a:t>Starting 2021</a:t>
            </a:r>
          </a:p>
          <a:p>
            <a:pPr marL="0" indent="0">
              <a:buNone/>
            </a:pPr>
            <a:endParaRPr lang="en-US" dirty="0"/>
          </a:p>
          <a:p>
            <a:r>
              <a:rPr lang="en-US" b="1" dirty="0"/>
              <a:t>Taxpayer</a:t>
            </a:r>
            <a:r>
              <a:rPr lang="en-US" dirty="0"/>
              <a:t> with a child who does not have SSN can claim EIC the same as if  “no qualifying children”</a:t>
            </a:r>
          </a:p>
          <a:p>
            <a:r>
              <a:rPr lang="en-US" b="1" dirty="0" smtClean="0"/>
              <a:t>Taxpayer</a:t>
            </a:r>
            <a:r>
              <a:rPr lang="en-US" dirty="0" smtClean="0"/>
              <a:t> </a:t>
            </a:r>
            <a:r>
              <a:rPr lang="en-US" dirty="0"/>
              <a:t>(and spouse if filing MFJ) still must have a valid SSN</a:t>
            </a:r>
          </a:p>
          <a:p>
            <a:pPr marL="0" indent="0">
              <a:buNone/>
            </a:pPr>
            <a:endParaRPr lang="en-US" dirty="0"/>
          </a:p>
        </p:txBody>
      </p:sp>
      <p:sp>
        <p:nvSpPr>
          <p:cNvPr id="5" name="Title 4"/>
          <p:cNvSpPr>
            <a:spLocks noGrp="1"/>
          </p:cNvSpPr>
          <p:nvPr>
            <p:ph type="title"/>
          </p:nvPr>
        </p:nvSpPr>
        <p:spPr/>
        <p:txBody>
          <a:bodyPr/>
          <a:lstStyle/>
          <a:p>
            <a:r>
              <a:rPr lang="en-US" dirty="0"/>
              <a:t>Changes to Earned Income Credit</a:t>
            </a:r>
          </a:p>
        </p:txBody>
      </p:sp>
      <p:grpSp>
        <p:nvGrpSpPr>
          <p:cNvPr id="6" name="Group 5"/>
          <p:cNvGrpSpPr/>
          <p:nvPr/>
        </p:nvGrpSpPr>
        <p:grpSpPr>
          <a:xfrm>
            <a:off x="11006420" y="51762"/>
            <a:ext cx="1145207" cy="1114165"/>
            <a:chOff x="11025609" y="0"/>
            <a:chExt cx="1145207" cy="1143000"/>
          </a:xfrm>
        </p:grpSpPr>
        <p:sp>
          <p:nvSpPr>
            <p:cNvPr id="7" name="5-Point Star 6"/>
            <p:cNvSpPr/>
            <p:nvPr/>
          </p:nvSpPr>
          <p:spPr>
            <a:xfrm>
              <a:off x="11025609" y="0"/>
              <a:ext cx="1145207" cy="1143000"/>
            </a:xfrm>
            <a:prstGeom prst="star5">
              <a:avLst>
                <a:gd name="adj" fmla="val 29898"/>
                <a:gd name="hf" fmla="val 105146"/>
                <a:gd name="vf" fmla="val 110557"/>
              </a:avLst>
            </a:prstGeom>
            <a:solidFill>
              <a:schemeClr val="bg1"/>
            </a:solidFill>
            <a:ln>
              <a:solidFill>
                <a:srgbClr val="C00000">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wrap="none" tIns="182880" bIns="365760" anchor="ctr" anchorCtr="0"/>
            <a:lstStyle/>
            <a:p>
              <a:pPr algn="ctr" eaLnBrk="1" hangingPunct="1">
                <a:defRPr/>
              </a:pPr>
              <a:endParaRPr lang="en-US" sz="2400" dirty="0">
                <a:solidFill>
                  <a:schemeClr val="tx1"/>
                </a:solidFill>
              </a:endParaRPr>
            </a:p>
          </p:txBody>
        </p:sp>
        <p:sp>
          <p:nvSpPr>
            <p:cNvPr id="8" name="TextBox 7"/>
            <p:cNvSpPr txBox="1"/>
            <p:nvPr/>
          </p:nvSpPr>
          <p:spPr>
            <a:xfrm>
              <a:off x="11025609" y="340668"/>
              <a:ext cx="1145207" cy="473613"/>
            </a:xfrm>
            <a:prstGeom prst="rect">
              <a:avLst/>
            </a:prstGeom>
            <a:noFill/>
          </p:spPr>
          <p:txBody>
            <a:bodyPr wrap="square" rtlCol="0">
              <a:spAutoFit/>
            </a:bodyPr>
            <a:lstStyle/>
            <a:p>
              <a:pPr algn="ctr"/>
              <a:r>
                <a:rPr lang="en-US" sz="2400" dirty="0"/>
                <a:t>New</a:t>
              </a:r>
            </a:p>
          </p:txBody>
        </p:sp>
      </p:grpSp>
      <p:sp>
        <p:nvSpPr>
          <p:cNvPr id="9" name="Cloud 8"/>
          <p:cNvSpPr/>
          <p:nvPr/>
        </p:nvSpPr>
        <p:spPr>
          <a:xfrm>
            <a:off x="8594629" y="1518217"/>
            <a:ext cx="2574233" cy="1124712"/>
          </a:xfrm>
          <a:prstGeom prst="cloud">
            <a:avLst/>
          </a:prstGeom>
          <a:solidFill>
            <a:srgbClr val="92D050"/>
          </a:solidFill>
          <a:ln/>
        </p:spPr>
        <p:style>
          <a:lnRef idx="0">
            <a:schemeClr val="accent1"/>
          </a:lnRef>
          <a:fillRef idx="3">
            <a:schemeClr val="accent1"/>
          </a:fillRef>
          <a:effectRef idx="3">
            <a:schemeClr val="accent1"/>
          </a:effectRef>
          <a:fontRef idx="minor">
            <a:schemeClr val="lt1"/>
          </a:fontRef>
        </p:style>
        <p:txBody>
          <a:bodyPr wrap="square" lIns="0" tIns="0" rIns="0" bIns="0" rtlCol="0" anchor="ctr">
            <a:spAutoFit/>
          </a:bodyPr>
          <a:lstStyle/>
          <a:p>
            <a:pPr algn="ctr"/>
            <a:r>
              <a:rPr lang="en-US" sz="2400" b="1" dirty="0">
                <a:solidFill>
                  <a:schemeClr val="tx1"/>
                </a:solidFill>
              </a:rPr>
              <a:t>Permanent change</a:t>
            </a:r>
          </a:p>
        </p:txBody>
      </p:sp>
      <p:cxnSp>
        <p:nvCxnSpPr>
          <p:cNvPr id="11" name="Straight Connector 10">
            <a:extLst>
              <a:ext uri="{FF2B5EF4-FFF2-40B4-BE49-F238E27FC236}">
                <a16:creationId xmlns="" xmlns:a16="http://schemas.microsoft.com/office/drawing/2014/main" id="{7DE4475C-8010-4E82-8CAF-9ABD1202D857}"/>
              </a:ext>
            </a:extLst>
          </p:cNvPr>
          <p:cNvCxnSpPr>
            <a:cxnSpLocks/>
          </p:cNvCxnSpPr>
          <p:nvPr/>
        </p:nvCxnSpPr>
        <p:spPr>
          <a:xfrm>
            <a:off x="3210636" y="3676935"/>
            <a:ext cx="5414749" cy="21608"/>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840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2000" fill="hold"/>
                                        <p:tgtEl>
                                          <p:spTgt spid="9"/>
                                        </p:tgtEl>
                                        <p:attrNameLst>
                                          <p:attrName>ppt_w</p:attrName>
                                        </p:attrNameLst>
                                      </p:cBhvr>
                                      <p:tavLst>
                                        <p:tav tm="0">
                                          <p:val>
                                            <p:fltVal val="0"/>
                                          </p:val>
                                        </p:tav>
                                        <p:tav tm="100000">
                                          <p:val>
                                            <p:strVal val="#ppt_w"/>
                                          </p:val>
                                        </p:tav>
                                      </p:tavLst>
                                    </p:anim>
                                    <p:anim calcmode="lin" valueType="num">
                                      <p:cBhvr>
                                        <p:cTn id="12" dur="2000" fill="hold"/>
                                        <p:tgtEl>
                                          <p:spTgt spid="9"/>
                                        </p:tgtEl>
                                        <p:attrNameLst>
                                          <p:attrName>ppt_h</p:attrName>
                                        </p:attrNameLst>
                                      </p:cBhvr>
                                      <p:tavLst>
                                        <p:tav tm="0">
                                          <p:val>
                                            <p:fltVal val="0"/>
                                          </p:val>
                                        </p:tav>
                                        <p:tav tm="100000">
                                          <p:val>
                                            <p:strVal val="#ppt_h"/>
                                          </p:val>
                                        </p:tav>
                                      </p:tavLst>
                                    </p:anim>
                                    <p:anim calcmode="lin" valueType="num">
                                      <p:cBhvr>
                                        <p:cTn id="13" dur="2000" fill="hold"/>
                                        <p:tgtEl>
                                          <p:spTgt spid="9"/>
                                        </p:tgtEl>
                                        <p:attrNameLst>
                                          <p:attrName>style.rotation</p:attrName>
                                        </p:attrNameLst>
                                      </p:cBhvr>
                                      <p:tavLst>
                                        <p:tav tm="0">
                                          <p:val>
                                            <p:fltVal val="90"/>
                                          </p:val>
                                        </p:tav>
                                        <p:tav tm="100000">
                                          <p:val>
                                            <p:fltVal val="0"/>
                                          </p:val>
                                        </p:tav>
                                      </p:tavLst>
                                    </p:anim>
                                    <p:animEffect transition="in" filter="fade">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par>
                          <p:cTn id="19" fill="hold">
                            <p:stCondLst>
                              <p:cond delay="0"/>
                            </p:stCondLst>
                            <p:childTnLst>
                              <p:par>
                                <p:cTn id="20" presetID="22" presetClass="entr" presetSubtype="8"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t>NTTC Training – TY2021</a:t>
            </a:r>
            <a:endParaRPr lang="en-US" dirty="0"/>
          </a:p>
        </p:txBody>
      </p:sp>
      <p:sp>
        <p:nvSpPr>
          <p:cNvPr id="3" name="Slide Number Placeholder 2"/>
          <p:cNvSpPr>
            <a:spLocks noGrp="1"/>
          </p:cNvSpPr>
          <p:nvPr>
            <p:ph type="sldNum" sz="quarter" idx="11"/>
          </p:nvPr>
        </p:nvSpPr>
        <p:spPr/>
        <p:txBody>
          <a:bodyPr/>
          <a:lstStyle/>
          <a:p>
            <a:fld id="{EC55888C-33B3-4ECD-8A58-3D8633031EC8}" type="slidenum">
              <a:rPr lang="en-US" altLang="en-US" smtClean="0"/>
              <a:pPr/>
              <a:t>13</a:t>
            </a:fld>
            <a:endParaRPr lang="en-US" altLang="en-US"/>
          </a:p>
        </p:txBody>
      </p:sp>
      <p:sp>
        <p:nvSpPr>
          <p:cNvPr id="4" name="Content Placeholder 3"/>
          <p:cNvSpPr>
            <a:spLocks noGrp="1"/>
          </p:cNvSpPr>
          <p:nvPr>
            <p:ph sz="quarter" idx="12"/>
          </p:nvPr>
        </p:nvSpPr>
        <p:spPr/>
        <p:txBody>
          <a:bodyPr>
            <a:normAutofit fontScale="92500" lnSpcReduction="20000"/>
          </a:bodyPr>
          <a:lstStyle/>
          <a:p>
            <a:r>
              <a:rPr lang="en-US" dirty="0"/>
              <a:t>Qualify for EIC if investment income is                                  $10,000 or less</a:t>
            </a:r>
          </a:p>
          <a:p>
            <a:pPr lvl="1"/>
            <a:r>
              <a:rPr lang="en-US" dirty="0"/>
              <a:t>Was $3,650 for 2020</a:t>
            </a:r>
          </a:p>
          <a:p>
            <a:r>
              <a:rPr lang="en-US" dirty="0"/>
              <a:t>Investment income includes:</a:t>
            </a:r>
          </a:p>
          <a:p>
            <a:pPr lvl="1"/>
            <a:r>
              <a:rPr lang="en-US" dirty="0"/>
              <a:t>Interest, including tax-exempt interest</a:t>
            </a:r>
          </a:p>
          <a:p>
            <a:pPr lvl="1"/>
            <a:r>
              <a:rPr lang="en-US" dirty="0"/>
              <a:t>Dividends</a:t>
            </a:r>
          </a:p>
          <a:p>
            <a:pPr lvl="1"/>
            <a:r>
              <a:rPr lang="en-US" dirty="0"/>
              <a:t>Capital gains</a:t>
            </a:r>
          </a:p>
          <a:p>
            <a:pPr lvl="1"/>
            <a:r>
              <a:rPr lang="en-US" dirty="0"/>
              <a:t>Capital gain distributions</a:t>
            </a:r>
          </a:p>
          <a:p>
            <a:pPr lvl="1"/>
            <a:r>
              <a:rPr lang="en-US" dirty="0"/>
              <a:t>Income from residential rental property (out of scope)</a:t>
            </a:r>
          </a:p>
          <a:p>
            <a:pPr lvl="1"/>
            <a:endParaRPr lang="en-US" dirty="0"/>
          </a:p>
        </p:txBody>
      </p:sp>
      <p:sp>
        <p:nvSpPr>
          <p:cNvPr id="5" name="Title 4"/>
          <p:cNvSpPr>
            <a:spLocks noGrp="1"/>
          </p:cNvSpPr>
          <p:nvPr>
            <p:ph type="title"/>
          </p:nvPr>
        </p:nvSpPr>
        <p:spPr/>
        <p:txBody>
          <a:bodyPr>
            <a:normAutofit/>
          </a:bodyPr>
          <a:lstStyle/>
          <a:p>
            <a:r>
              <a:rPr lang="en-US" dirty="0"/>
              <a:t>Investment income limit raised starting 2021</a:t>
            </a:r>
          </a:p>
        </p:txBody>
      </p:sp>
      <p:grpSp>
        <p:nvGrpSpPr>
          <p:cNvPr id="6" name="Group 5"/>
          <p:cNvGrpSpPr/>
          <p:nvPr/>
        </p:nvGrpSpPr>
        <p:grpSpPr>
          <a:xfrm>
            <a:off x="11006420" y="51762"/>
            <a:ext cx="1145207" cy="1114165"/>
            <a:chOff x="11025609" y="0"/>
            <a:chExt cx="1145207" cy="1143000"/>
          </a:xfrm>
        </p:grpSpPr>
        <p:sp>
          <p:nvSpPr>
            <p:cNvPr id="7" name="5-Point Star 6"/>
            <p:cNvSpPr/>
            <p:nvPr/>
          </p:nvSpPr>
          <p:spPr>
            <a:xfrm>
              <a:off x="11025609" y="0"/>
              <a:ext cx="1145207" cy="1143000"/>
            </a:xfrm>
            <a:prstGeom prst="star5">
              <a:avLst>
                <a:gd name="adj" fmla="val 29898"/>
                <a:gd name="hf" fmla="val 105146"/>
                <a:gd name="vf" fmla="val 110557"/>
              </a:avLst>
            </a:prstGeom>
            <a:solidFill>
              <a:schemeClr val="bg1"/>
            </a:solidFill>
            <a:ln>
              <a:solidFill>
                <a:srgbClr val="C00000">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wrap="none" tIns="182880" bIns="365760" anchor="ctr" anchorCtr="0"/>
            <a:lstStyle/>
            <a:p>
              <a:pPr algn="ctr" eaLnBrk="1" hangingPunct="1">
                <a:defRPr/>
              </a:pPr>
              <a:endParaRPr lang="en-US" sz="2400" dirty="0">
                <a:solidFill>
                  <a:schemeClr val="tx1"/>
                </a:solidFill>
              </a:endParaRPr>
            </a:p>
          </p:txBody>
        </p:sp>
        <p:sp>
          <p:nvSpPr>
            <p:cNvPr id="8" name="TextBox 7"/>
            <p:cNvSpPr txBox="1"/>
            <p:nvPr/>
          </p:nvSpPr>
          <p:spPr>
            <a:xfrm>
              <a:off x="11025609" y="340668"/>
              <a:ext cx="1145207" cy="473613"/>
            </a:xfrm>
            <a:prstGeom prst="rect">
              <a:avLst/>
            </a:prstGeom>
            <a:noFill/>
          </p:spPr>
          <p:txBody>
            <a:bodyPr wrap="square" rtlCol="0">
              <a:spAutoFit/>
            </a:bodyPr>
            <a:lstStyle/>
            <a:p>
              <a:pPr algn="ctr"/>
              <a:r>
                <a:rPr lang="en-US" sz="2400" dirty="0"/>
                <a:t>New</a:t>
              </a:r>
            </a:p>
          </p:txBody>
        </p:sp>
      </p:grpSp>
      <p:sp>
        <p:nvSpPr>
          <p:cNvPr id="9" name="Cloud 8"/>
          <p:cNvSpPr/>
          <p:nvPr/>
        </p:nvSpPr>
        <p:spPr>
          <a:xfrm>
            <a:off x="8595360" y="1527048"/>
            <a:ext cx="2574233" cy="1124426"/>
          </a:xfrm>
          <a:prstGeom prst="cloud">
            <a:avLst/>
          </a:prstGeom>
          <a:solidFill>
            <a:srgbClr val="92D050"/>
          </a:solidFill>
          <a:ln/>
        </p:spPr>
        <p:style>
          <a:lnRef idx="0">
            <a:schemeClr val="accent1"/>
          </a:lnRef>
          <a:fillRef idx="3">
            <a:schemeClr val="accent1"/>
          </a:fillRef>
          <a:effectRef idx="3">
            <a:schemeClr val="accent1"/>
          </a:effectRef>
          <a:fontRef idx="minor">
            <a:schemeClr val="lt1"/>
          </a:fontRef>
        </p:style>
        <p:txBody>
          <a:bodyPr wrap="square" lIns="0" tIns="0" rIns="0" bIns="0" rtlCol="0" anchor="ctr">
            <a:spAutoFit/>
          </a:bodyPr>
          <a:lstStyle/>
          <a:p>
            <a:pPr algn="ctr"/>
            <a:r>
              <a:rPr lang="en-US" sz="2400" b="1" dirty="0">
                <a:solidFill>
                  <a:schemeClr val="tx1"/>
                </a:solidFill>
              </a:rPr>
              <a:t>Permanent change</a:t>
            </a:r>
          </a:p>
        </p:txBody>
      </p:sp>
    </p:spTree>
    <p:extLst>
      <p:ext uri="{BB962C8B-B14F-4D97-AF65-F5344CB8AC3E}">
        <p14:creationId xmlns:p14="http://schemas.microsoft.com/office/powerpoint/2010/main" val="195173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NTTC Training – TY2021</a:t>
            </a:r>
            <a:endParaRPr lang="en-US" dirty="0"/>
          </a:p>
        </p:txBody>
      </p:sp>
      <p:sp>
        <p:nvSpPr>
          <p:cNvPr id="3" name="Slide Number Placeholder 2"/>
          <p:cNvSpPr>
            <a:spLocks noGrp="1"/>
          </p:cNvSpPr>
          <p:nvPr>
            <p:ph type="sldNum" sz="quarter" idx="11"/>
          </p:nvPr>
        </p:nvSpPr>
        <p:spPr/>
        <p:txBody>
          <a:bodyPr/>
          <a:lstStyle/>
          <a:p>
            <a:fld id="{EC55888C-33B3-4ECD-8A58-3D8633031EC8}" type="slidenum">
              <a:rPr lang="en-US" altLang="en-US" smtClean="0"/>
              <a:pPr/>
              <a:t>14</a:t>
            </a:fld>
            <a:endParaRPr lang="en-US" altLang="en-US"/>
          </a:p>
        </p:txBody>
      </p:sp>
      <p:sp>
        <p:nvSpPr>
          <p:cNvPr id="4" name="Content Placeholder 3"/>
          <p:cNvSpPr>
            <a:spLocks noGrp="1"/>
          </p:cNvSpPr>
          <p:nvPr>
            <p:ph sz="quarter" idx="12"/>
          </p:nvPr>
        </p:nvSpPr>
        <p:spPr>
          <a:xfrm>
            <a:off x="1275456" y="1926770"/>
            <a:ext cx="10303567" cy="4410767"/>
          </a:xfrm>
        </p:spPr>
        <p:txBody>
          <a:bodyPr>
            <a:normAutofit fontScale="92500" lnSpcReduction="10000"/>
          </a:bodyPr>
          <a:lstStyle/>
          <a:p>
            <a:r>
              <a:rPr lang="en-US" dirty="0"/>
              <a:t>Married, not filing a joint return</a:t>
            </a:r>
          </a:p>
          <a:p>
            <a:r>
              <a:rPr lang="en-US" dirty="0"/>
              <a:t>Qualifying child lived with taxpayer more than ½ the year</a:t>
            </a:r>
          </a:p>
          <a:p>
            <a:r>
              <a:rPr lang="en-US" dirty="0"/>
              <a:t>Lived apart from spouse last six months of year or are legally separated and did not live in the same household with spouse at the end of the year</a:t>
            </a:r>
          </a:p>
          <a:p>
            <a:r>
              <a:rPr lang="en-US" dirty="0"/>
              <a:t>New check box on Schedule EIC to indicate this</a:t>
            </a:r>
          </a:p>
          <a:p>
            <a:r>
              <a:rPr lang="en-US" dirty="0"/>
              <a:t>MFS is still Out of scope for AARP </a:t>
            </a:r>
            <a:r>
              <a:rPr lang="en-US" dirty="0" err="1"/>
              <a:t>TaxAide</a:t>
            </a:r>
            <a:r>
              <a:rPr lang="en-US" dirty="0"/>
              <a:t> in Idaho.  Use </a:t>
            </a:r>
            <a:r>
              <a:rPr lang="en-US" dirty="0" err="1"/>
              <a:t>HoH</a:t>
            </a:r>
            <a:r>
              <a:rPr lang="en-US" dirty="0"/>
              <a:t> if TP </a:t>
            </a:r>
            <a:r>
              <a:rPr lang="en-US" dirty="0" smtClean="0"/>
              <a:t>pays </a:t>
            </a:r>
            <a:r>
              <a:rPr lang="en-US" dirty="0"/>
              <a:t>for &gt; ½ upkeep of  the home</a:t>
            </a:r>
          </a:p>
        </p:txBody>
      </p:sp>
      <p:sp>
        <p:nvSpPr>
          <p:cNvPr id="5" name="Title 4"/>
          <p:cNvSpPr>
            <a:spLocks noGrp="1"/>
          </p:cNvSpPr>
          <p:nvPr>
            <p:ph type="title"/>
          </p:nvPr>
        </p:nvSpPr>
        <p:spPr/>
        <p:txBody>
          <a:bodyPr>
            <a:normAutofit fontScale="90000"/>
          </a:bodyPr>
          <a:lstStyle/>
          <a:p>
            <a:r>
              <a:rPr lang="en-US"/>
              <a:t>MFS may be able to claim EIC – new starting 2021</a:t>
            </a:r>
            <a:endParaRPr lang="en-US" dirty="0"/>
          </a:p>
        </p:txBody>
      </p:sp>
      <p:grpSp>
        <p:nvGrpSpPr>
          <p:cNvPr id="6" name="Group 5"/>
          <p:cNvGrpSpPr/>
          <p:nvPr/>
        </p:nvGrpSpPr>
        <p:grpSpPr>
          <a:xfrm>
            <a:off x="11006420" y="51762"/>
            <a:ext cx="1145207" cy="1114165"/>
            <a:chOff x="11025609" y="0"/>
            <a:chExt cx="1145207" cy="1143000"/>
          </a:xfrm>
        </p:grpSpPr>
        <p:sp>
          <p:nvSpPr>
            <p:cNvPr id="7" name="5-Point Star 6"/>
            <p:cNvSpPr/>
            <p:nvPr/>
          </p:nvSpPr>
          <p:spPr>
            <a:xfrm>
              <a:off x="11025609" y="0"/>
              <a:ext cx="1145207" cy="1143000"/>
            </a:xfrm>
            <a:prstGeom prst="star5">
              <a:avLst>
                <a:gd name="adj" fmla="val 29898"/>
                <a:gd name="hf" fmla="val 105146"/>
                <a:gd name="vf" fmla="val 110557"/>
              </a:avLst>
            </a:prstGeom>
            <a:solidFill>
              <a:schemeClr val="bg1"/>
            </a:solidFill>
            <a:ln>
              <a:solidFill>
                <a:srgbClr val="C00000">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wrap="none" tIns="182880" bIns="365760" anchor="ctr" anchorCtr="0"/>
            <a:lstStyle/>
            <a:p>
              <a:pPr algn="ctr" eaLnBrk="1" hangingPunct="1">
                <a:defRPr/>
              </a:pPr>
              <a:endParaRPr lang="en-US" sz="2400" dirty="0">
                <a:solidFill>
                  <a:schemeClr val="tx1"/>
                </a:solidFill>
              </a:endParaRPr>
            </a:p>
          </p:txBody>
        </p:sp>
        <p:sp>
          <p:nvSpPr>
            <p:cNvPr id="8" name="TextBox 7"/>
            <p:cNvSpPr txBox="1"/>
            <p:nvPr/>
          </p:nvSpPr>
          <p:spPr>
            <a:xfrm>
              <a:off x="11025609" y="340668"/>
              <a:ext cx="1145207" cy="473613"/>
            </a:xfrm>
            <a:prstGeom prst="rect">
              <a:avLst/>
            </a:prstGeom>
            <a:noFill/>
          </p:spPr>
          <p:txBody>
            <a:bodyPr wrap="square" rtlCol="0">
              <a:spAutoFit/>
            </a:bodyPr>
            <a:lstStyle/>
            <a:p>
              <a:pPr algn="ctr"/>
              <a:r>
                <a:rPr lang="en-US" sz="2400" dirty="0"/>
                <a:t>New</a:t>
              </a:r>
            </a:p>
          </p:txBody>
        </p:sp>
      </p:grpSp>
      <p:sp>
        <p:nvSpPr>
          <p:cNvPr id="9" name="Cloud 8"/>
          <p:cNvSpPr/>
          <p:nvPr/>
        </p:nvSpPr>
        <p:spPr>
          <a:xfrm>
            <a:off x="8595360" y="1517904"/>
            <a:ext cx="2574233" cy="1124426"/>
          </a:xfrm>
          <a:prstGeom prst="cloud">
            <a:avLst/>
          </a:prstGeom>
          <a:solidFill>
            <a:srgbClr val="92D050"/>
          </a:solidFill>
          <a:ln/>
        </p:spPr>
        <p:style>
          <a:lnRef idx="0">
            <a:schemeClr val="accent1"/>
          </a:lnRef>
          <a:fillRef idx="3">
            <a:schemeClr val="accent1"/>
          </a:fillRef>
          <a:effectRef idx="3">
            <a:schemeClr val="accent1"/>
          </a:effectRef>
          <a:fontRef idx="minor">
            <a:schemeClr val="lt1"/>
          </a:fontRef>
        </p:style>
        <p:txBody>
          <a:bodyPr wrap="square" lIns="0" tIns="0" rIns="0" bIns="0" rtlCol="0" anchor="ctr">
            <a:spAutoFit/>
          </a:bodyPr>
          <a:lstStyle/>
          <a:p>
            <a:pPr algn="ctr"/>
            <a:r>
              <a:rPr lang="en-US" sz="2400" b="1" dirty="0">
                <a:solidFill>
                  <a:schemeClr val="tx1"/>
                </a:solidFill>
              </a:rPr>
              <a:t>Permanent change</a:t>
            </a:r>
          </a:p>
        </p:txBody>
      </p:sp>
    </p:spTree>
    <p:extLst>
      <p:ext uri="{BB962C8B-B14F-4D97-AF65-F5344CB8AC3E}">
        <p14:creationId xmlns:p14="http://schemas.microsoft.com/office/powerpoint/2010/main" val="134119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2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28600" y="1761432"/>
            <a:ext cx="11734800" cy="5096568"/>
          </a:xfrm>
        </p:spPr>
        <p:txBody>
          <a:bodyPr>
            <a:normAutofit lnSpcReduction="10000"/>
          </a:bodyPr>
          <a:lstStyle/>
          <a:p>
            <a:r>
              <a:rPr lang="en-US" dirty="0"/>
              <a:t>Sage Senior, age 68 and single, worked part time for Walmart for the past 5 years making federal minimum wage.   </a:t>
            </a:r>
          </a:p>
          <a:p>
            <a:r>
              <a:rPr lang="en-US" dirty="0"/>
              <a:t>She retired and began receiving Social Security and retirement benefits in 2021 (no federal or state tax withholding)</a:t>
            </a:r>
          </a:p>
          <a:p>
            <a:r>
              <a:rPr lang="en-US" dirty="0"/>
              <a:t> 2021  Income:  Soc. Sec. = $10K, &amp; 1099-R  = $8K.  (No wages) </a:t>
            </a:r>
          </a:p>
          <a:p>
            <a:r>
              <a:rPr lang="en-US" dirty="0">
                <a:solidFill>
                  <a:schemeClr val="tx2"/>
                </a:solidFill>
              </a:rPr>
              <a:t>Does Sage have a filing requirement?</a:t>
            </a:r>
          </a:p>
          <a:p>
            <a:r>
              <a:rPr lang="en-US" dirty="0">
                <a:solidFill>
                  <a:schemeClr val="tx2"/>
                </a:solidFill>
              </a:rPr>
              <a:t>Should she file a tax return?   Why? </a:t>
            </a:r>
            <a:endParaRPr lang="en-US" dirty="0" smtClean="0">
              <a:solidFill>
                <a:schemeClr val="tx2"/>
              </a:solidFill>
            </a:endParaRPr>
          </a:p>
          <a:p>
            <a:r>
              <a:rPr lang="en-US" dirty="0" smtClean="0">
                <a:solidFill>
                  <a:schemeClr val="tx2"/>
                </a:solidFill>
              </a:rPr>
              <a:t>        2019 </a:t>
            </a:r>
            <a:r>
              <a:rPr lang="en-US" dirty="0">
                <a:solidFill>
                  <a:schemeClr val="tx2"/>
                </a:solidFill>
              </a:rPr>
              <a:t>earned income</a:t>
            </a:r>
            <a:endParaRPr lang="en-US" dirty="0" smtClean="0">
              <a:solidFill>
                <a:schemeClr val="tx2"/>
              </a:solidFill>
            </a:endParaRPr>
          </a:p>
        </p:txBody>
      </p:sp>
      <p:sp>
        <p:nvSpPr>
          <p:cNvPr id="5" name="Title 4"/>
          <p:cNvSpPr>
            <a:spLocks noGrp="1"/>
          </p:cNvSpPr>
          <p:nvPr>
            <p:ph type="title"/>
          </p:nvPr>
        </p:nvSpPr>
        <p:spPr/>
        <p:txBody>
          <a:bodyPr/>
          <a:lstStyle/>
          <a:p>
            <a:r>
              <a:rPr lang="en-US" dirty="0"/>
              <a:t> Earned Income Credit  Quiz #1</a:t>
            </a:r>
          </a:p>
        </p:txBody>
      </p:sp>
      <p:sp>
        <p:nvSpPr>
          <p:cNvPr id="6" name="Rectangle 5"/>
          <p:cNvSpPr/>
          <p:nvPr/>
        </p:nvSpPr>
        <p:spPr>
          <a:xfrm>
            <a:off x="1219200" y="5943600"/>
            <a:ext cx="3733800" cy="609600"/>
          </a:xfrm>
          <a:prstGeom prst="rect">
            <a:avLst/>
          </a:prstGeom>
          <a:noFill/>
          <a:ln w="5715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645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304800" y="1219200"/>
            <a:ext cx="11887200" cy="5638800"/>
          </a:xfrm>
        </p:spPr>
        <p:txBody>
          <a:bodyPr>
            <a:normAutofit/>
          </a:bodyPr>
          <a:lstStyle/>
          <a:p>
            <a:r>
              <a:rPr lang="en-US" dirty="0"/>
              <a:t>Maria (age 20, with valid SSN) files </a:t>
            </a:r>
            <a:r>
              <a:rPr lang="en-US" dirty="0" err="1"/>
              <a:t>HoH</a:t>
            </a:r>
            <a:r>
              <a:rPr lang="en-US" dirty="0"/>
              <a:t> in 2021 based upon her two young children that lived with her all year.  Her kids have ITINs</a:t>
            </a:r>
          </a:p>
          <a:p>
            <a:r>
              <a:rPr lang="en-US" dirty="0"/>
              <a:t>Maria worked for Arby’s since age 16 as a cook but was laid off from her job in December 2020 due to COVID related decrease in business</a:t>
            </a:r>
          </a:p>
          <a:p>
            <a:r>
              <a:rPr lang="en-US" dirty="0"/>
              <a:t>She took 6 hours per semester at CEI while looking for work all year, and received $12K in unemployment </a:t>
            </a:r>
            <a:r>
              <a:rPr lang="en-US" dirty="0" smtClean="0"/>
              <a:t>benefits</a:t>
            </a:r>
          </a:p>
          <a:p>
            <a:r>
              <a:rPr lang="en-US" dirty="0" smtClean="0"/>
              <a:t> She had no wages in 2021</a:t>
            </a:r>
            <a:endParaRPr lang="en-US" dirty="0"/>
          </a:p>
          <a:p>
            <a:r>
              <a:rPr lang="en-US" dirty="0">
                <a:solidFill>
                  <a:schemeClr val="tx2"/>
                </a:solidFill>
              </a:rPr>
              <a:t>Is Maria entitled to claim Earned Income Credit in 2021? </a:t>
            </a:r>
            <a:endParaRPr lang="en-US" dirty="0" smtClean="0">
              <a:solidFill>
                <a:schemeClr val="tx2"/>
              </a:solidFill>
            </a:endParaRPr>
          </a:p>
          <a:p>
            <a:r>
              <a:rPr lang="en-US" dirty="0">
                <a:solidFill>
                  <a:schemeClr val="tx2"/>
                </a:solidFill>
              </a:rPr>
              <a:t>Possibly, based upon 2019 earned </a:t>
            </a:r>
            <a:r>
              <a:rPr lang="en-US" dirty="0" smtClean="0">
                <a:solidFill>
                  <a:schemeClr val="tx2"/>
                </a:solidFill>
              </a:rPr>
              <a:t>income </a:t>
            </a:r>
            <a:endParaRPr lang="en-US" dirty="0">
              <a:solidFill>
                <a:schemeClr val="tx2"/>
              </a:solidFill>
            </a:endParaRPr>
          </a:p>
        </p:txBody>
      </p:sp>
      <p:sp>
        <p:nvSpPr>
          <p:cNvPr id="5" name="Title 4"/>
          <p:cNvSpPr>
            <a:spLocks noGrp="1"/>
          </p:cNvSpPr>
          <p:nvPr>
            <p:ph type="title"/>
          </p:nvPr>
        </p:nvSpPr>
        <p:spPr/>
        <p:txBody>
          <a:bodyPr/>
          <a:lstStyle/>
          <a:p>
            <a:r>
              <a:rPr lang="en-US" dirty="0"/>
              <a:t>Earned Income Credit Quiz #2</a:t>
            </a:r>
          </a:p>
        </p:txBody>
      </p:sp>
    </p:spTree>
    <p:extLst>
      <p:ext uri="{BB962C8B-B14F-4D97-AF65-F5344CB8AC3E}">
        <p14:creationId xmlns:p14="http://schemas.microsoft.com/office/powerpoint/2010/main" val="355872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2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20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2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t>NTTC Training – TY2021</a:t>
            </a:r>
            <a:endParaRPr lang="en-US" dirty="0"/>
          </a:p>
        </p:txBody>
      </p:sp>
      <p:sp>
        <p:nvSpPr>
          <p:cNvPr id="3" name="Slide Number Placeholder 2"/>
          <p:cNvSpPr>
            <a:spLocks noGrp="1"/>
          </p:cNvSpPr>
          <p:nvPr>
            <p:ph type="sldNum" sz="quarter" idx="11"/>
          </p:nvPr>
        </p:nvSpPr>
        <p:spPr/>
        <p:txBody>
          <a:bodyPr/>
          <a:lstStyle/>
          <a:p>
            <a:fld id="{EC55888C-33B3-4ECD-8A58-3D8633031EC8}" type="slidenum">
              <a:rPr lang="en-US" altLang="en-US" smtClean="0"/>
              <a:pPr/>
              <a:t>17</a:t>
            </a:fld>
            <a:endParaRPr lang="en-US" altLang="en-US"/>
          </a:p>
        </p:txBody>
      </p:sp>
      <p:sp>
        <p:nvSpPr>
          <p:cNvPr id="4" name="Content Placeholder 3"/>
          <p:cNvSpPr>
            <a:spLocks noGrp="1"/>
          </p:cNvSpPr>
          <p:nvPr>
            <p:ph sz="quarter" idx="12"/>
          </p:nvPr>
        </p:nvSpPr>
        <p:spPr>
          <a:xfrm>
            <a:off x="304800" y="1219200"/>
            <a:ext cx="11887200" cy="4953000"/>
          </a:xfrm>
        </p:spPr>
        <p:txBody>
          <a:bodyPr/>
          <a:lstStyle/>
          <a:p>
            <a:r>
              <a:rPr lang="en-US" dirty="0"/>
              <a:t>Maria (age 20, with valid SSN) files </a:t>
            </a:r>
            <a:r>
              <a:rPr lang="en-US" dirty="0" err="1"/>
              <a:t>HoH</a:t>
            </a:r>
            <a:r>
              <a:rPr lang="en-US" dirty="0"/>
              <a:t> in 2021 based upon her two young children that lived with her all year.  Her kids have ITINs</a:t>
            </a:r>
          </a:p>
          <a:p>
            <a:r>
              <a:rPr lang="en-US" dirty="0"/>
              <a:t>Maria worked for Arby’s since age 16 as a cook but was laid off from her job in December 2020 due to COVID related decrease in business</a:t>
            </a:r>
          </a:p>
          <a:p>
            <a:r>
              <a:rPr lang="en-US" dirty="0"/>
              <a:t>She took </a:t>
            </a:r>
            <a:r>
              <a:rPr lang="en-US" dirty="0">
                <a:solidFill>
                  <a:schemeClr val="accent1"/>
                </a:solidFill>
              </a:rPr>
              <a:t>12 hours </a:t>
            </a:r>
            <a:r>
              <a:rPr lang="en-US" dirty="0"/>
              <a:t>per semester at CEI while looking for work all year, and received $12K in unemployment benefits (no wages)</a:t>
            </a:r>
          </a:p>
          <a:p>
            <a:r>
              <a:rPr lang="en-US" dirty="0">
                <a:solidFill>
                  <a:schemeClr val="tx2"/>
                </a:solidFill>
              </a:rPr>
              <a:t>Is Maria entitled to claim Earned Income Credit in 2021</a:t>
            </a:r>
            <a:r>
              <a:rPr lang="en-US" dirty="0" smtClean="0">
                <a:solidFill>
                  <a:schemeClr val="tx2"/>
                </a:solidFill>
              </a:rPr>
              <a:t>?</a:t>
            </a:r>
          </a:p>
          <a:p>
            <a:r>
              <a:rPr lang="en-US" dirty="0" smtClean="0">
                <a:solidFill>
                  <a:schemeClr val="tx2"/>
                </a:solidFill>
              </a:rPr>
              <a:t>No, she is a full time student  </a:t>
            </a:r>
          </a:p>
        </p:txBody>
      </p:sp>
      <p:sp>
        <p:nvSpPr>
          <p:cNvPr id="5" name="Title 4"/>
          <p:cNvSpPr>
            <a:spLocks noGrp="1"/>
          </p:cNvSpPr>
          <p:nvPr>
            <p:ph type="title"/>
          </p:nvPr>
        </p:nvSpPr>
        <p:spPr/>
        <p:txBody>
          <a:bodyPr/>
          <a:lstStyle/>
          <a:p>
            <a:r>
              <a:rPr lang="en-US" dirty="0"/>
              <a:t>Earned Income Credit Quiz </a:t>
            </a:r>
            <a:r>
              <a:rPr lang="en-US" dirty="0" smtClean="0"/>
              <a:t>#3</a:t>
            </a:r>
            <a:endParaRPr lang="en-US" dirty="0"/>
          </a:p>
        </p:txBody>
      </p:sp>
    </p:spTree>
    <p:extLst>
      <p:ext uri="{BB962C8B-B14F-4D97-AF65-F5344CB8AC3E}">
        <p14:creationId xmlns:p14="http://schemas.microsoft.com/office/powerpoint/2010/main" val="264633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2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EC55888C-33B3-4ECD-8A58-3D8633031EC8}" type="slidenum">
              <a:rPr lang="en-US" altLang="en-US" smtClean="0"/>
              <a:pPr/>
              <a:t>18</a:t>
            </a:fld>
            <a:endParaRPr lang="en-US" altLang="en-US"/>
          </a:p>
        </p:txBody>
      </p:sp>
      <p:sp>
        <p:nvSpPr>
          <p:cNvPr id="4" name="Content Placeholder 3"/>
          <p:cNvSpPr>
            <a:spLocks noGrp="1"/>
          </p:cNvSpPr>
          <p:nvPr>
            <p:ph sz="quarter" idx="12"/>
          </p:nvPr>
        </p:nvSpPr>
        <p:spPr>
          <a:xfrm>
            <a:off x="-40943" y="1295400"/>
            <a:ext cx="12232943" cy="5410199"/>
          </a:xfrm>
        </p:spPr>
        <p:txBody>
          <a:bodyPr>
            <a:normAutofit fontScale="92500" lnSpcReduction="10000"/>
          </a:bodyPr>
          <a:lstStyle/>
          <a:p>
            <a:r>
              <a:rPr lang="en-US" dirty="0" smtClean="0"/>
              <a:t>Amy Harris (age 20, Single, valid SSN) went on an 18 month church mission beginning  4/1/2021</a:t>
            </a:r>
          </a:p>
          <a:p>
            <a:r>
              <a:rPr lang="en-US" dirty="0" smtClean="0"/>
              <a:t> 2021 wages = $4500 with no tax w/h.  2019 wages  = $9000</a:t>
            </a:r>
          </a:p>
          <a:p>
            <a:r>
              <a:rPr lang="en-US" dirty="0" smtClean="0"/>
              <a:t>Amy completed her first year in college in 2020 but did not go to school in 2021</a:t>
            </a:r>
          </a:p>
          <a:p>
            <a:r>
              <a:rPr lang="en-US" dirty="0" smtClean="0"/>
              <a:t>Amy’s father (Terry Baldwin) received $2800 EIP for himself and Amy</a:t>
            </a:r>
          </a:p>
          <a:p>
            <a:r>
              <a:rPr lang="en-US" dirty="0" smtClean="0">
                <a:solidFill>
                  <a:schemeClr val="accent1"/>
                </a:solidFill>
              </a:rPr>
              <a:t>Does Amy have a filing requirement?</a:t>
            </a:r>
          </a:p>
          <a:p>
            <a:r>
              <a:rPr lang="en-US" dirty="0" smtClean="0">
                <a:solidFill>
                  <a:schemeClr val="accent1"/>
                </a:solidFill>
              </a:rPr>
              <a:t>Should Amy file a tax return in 2021?   Why?</a:t>
            </a:r>
          </a:p>
          <a:p>
            <a:r>
              <a:rPr lang="en-US" dirty="0" smtClean="0">
                <a:solidFill>
                  <a:schemeClr val="accent1"/>
                </a:solidFill>
              </a:rPr>
              <a:t>Earned </a:t>
            </a:r>
            <a:r>
              <a:rPr lang="en-US" smtClean="0">
                <a:solidFill>
                  <a:schemeClr val="accent1"/>
                </a:solidFill>
              </a:rPr>
              <a:t>income credit and </a:t>
            </a:r>
            <a:r>
              <a:rPr lang="en-US" dirty="0" smtClean="0">
                <a:solidFill>
                  <a:schemeClr val="accent1"/>
                </a:solidFill>
              </a:rPr>
              <a:t>EIP is available to her</a:t>
            </a:r>
            <a:endParaRPr lang="en-US" dirty="0">
              <a:solidFill>
                <a:schemeClr val="accent1"/>
              </a:solidFill>
            </a:endParaRPr>
          </a:p>
        </p:txBody>
      </p:sp>
      <p:sp>
        <p:nvSpPr>
          <p:cNvPr id="5" name="Title 4"/>
          <p:cNvSpPr>
            <a:spLocks noGrp="1"/>
          </p:cNvSpPr>
          <p:nvPr>
            <p:ph type="title"/>
          </p:nvPr>
        </p:nvSpPr>
        <p:spPr/>
        <p:txBody>
          <a:bodyPr/>
          <a:lstStyle/>
          <a:p>
            <a:r>
              <a:rPr lang="en-US" dirty="0" smtClean="0"/>
              <a:t>Quiz  #4   Earned Income Credit </a:t>
            </a:r>
            <a:endParaRPr lang="en-US" dirty="0"/>
          </a:p>
        </p:txBody>
      </p:sp>
    </p:spTree>
    <p:extLst>
      <p:ext uri="{BB962C8B-B14F-4D97-AF65-F5344CB8AC3E}">
        <p14:creationId xmlns:p14="http://schemas.microsoft.com/office/powerpoint/2010/main" val="244814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9"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eaLnBrk="0" fontAlgn="base" hangingPunct="0">
              <a:spcBef>
                <a:spcPct val="0"/>
              </a:spcBef>
              <a:spcAft>
                <a:spcPct val="0"/>
              </a:spcAft>
              <a:defRPr>
                <a:solidFill>
                  <a:schemeClr val="tx1"/>
                </a:solidFill>
                <a:latin typeface="Calibri" panose="020F0502020204030204" pitchFamily="34" charset="0"/>
              </a:defRPr>
            </a:lvl6pPr>
            <a:lvl7pPr marL="2228850" indent="-171450" eaLnBrk="0" fontAlgn="base" hangingPunct="0">
              <a:spcBef>
                <a:spcPct val="0"/>
              </a:spcBef>
              <a:spcAft>
                <a:spcPct val="0"/>
              </a:spcAft>
              <a:defRPr>
                <a:solidFill>
                  <a:schemeClr val="tx1"/>
                </a:solidFill>
                <a:latin typeface="Calibri" panose="020F0502020204030204" pitchFamily="34" charset="0"/>
              </a:defRPr>
            </a:lvl7pPr>
            <a:lvl8pPr marL="2571750" indent="-171450" eaLnBrk="0" fontAlgn="base" hangingPunct="0">
              <a:spcBef>
                <a:spcPct val="0"/>
              </a:spcBef>
              <a:spcAft>
                <a:spcPct val="0"/>
              </a:spcAft>
              <a:defRPr>
                <a:solidFill>
                  <a:schemeClr val="tx1"/>
                </a:solidFill>
                <a:latin typeface="Calibri" panose="020F0502020204030204" pitchFamily="34" charset="0"/>
              </a:defRPr>
            </a:lvl8pPr>
            <a:lvl9pPr marL="2914650" indent="-171450" eaLnBrk="0" fontAlgn="base" hangingPunct="0">
              <a:spcBef>
                <a:spcPct val="0"/>
              </a:spcBef>
              <a:spcAft>
                <a:spcPct val="0"/>
              </a:spcAft>
              <a:defRPr>
                <a:solidFill>
                  <a:schemeClr val="tx1"/>
                </a:solidFill>
                <a:latin typeface="Calibri" panose="020F0502020204030204" pitchFamily="34" charset="0"/>
              </a:defRPr>
            </a:lvl9pPr>
          </a:lstStyle>
          <a:p>
            <a:fld id="{F239BD76-6398-48C4-B1DE-066E09ABF35C}" type="slidenum">
              <a:rPr lang="en-US" altLang="en-US" smtClean="0"/>
              <a:pPr/>
              <a:t>19</a:t>
            </a:fld>
            <a:endParaRPr lang="en-US" altLang="en-US"/>
          </a:p>
        </p:txBody>
      </p:sp>
      <p:sp>
        <p:nvSpPr>
          <p:cNvPr id="24579" name="Content Placeholder 2"/>
          <p:cNvSpPr>
            <a:spLocks noGrp="1"/>
          </p:cNvSpPr>
          <p:nvPr>
            <p:ph sz="quarter" idx="12"/>
          </p:nvPr>
        </p:nvSpPr>
        <p:spPr>
          <a:xfrm>
            <a:off x="1278833" y="1761432"/>
            <a:ext cx="9753600" cy="4857731"/>
          </a:xfrm>
        </p:spPr>
        <p:txBody>
          <a:bodyPr>
            <a:normAutofit/>
          </a:bodyPr>
          <a:lstStyle/>
          <a:p>
            <a:r>
              <a:rPr lang="en-US" altLang="en-US" dirty="0"/>
              <a:t>Review Pub 4012 Tab I-1: Earned or unearned income?</a:t>
            </a:r>
          </a:p>
          <a:p>
            <a:pPr lvl="1"/>
            <a:r>
              <a:rPr lang="en-US" altLang="en-US" dirty="0"/>
              <a:t>Disability pension or annuity when taxpayer is under minimum retirement age</a:t>
            </a:r>
            <a:r>
              <a:rPr lang="en-US" altLang="en-US" dirty="0" smtClean="0"/>
              <a:t>?</a:t>
            </a:r>
          </a:p>
          <a:p>
            <a:pPr lvl="1"/>
            <a:r>
              <a:rPr lang="en-US" altLang="en-US" dirty="0"/>
              <a:t>Alimony received?</a:t>
            </a:r>
          </a:p>
          <a:p>
            <a:pPr lvl="1"/>
            <a:r>
              <a:rPr lang="en-US" altLang="en-US" dirty="0" smtClean="0"/>
              <a:t>Pay </a:t>
            </a:r>
            <a:r>
              <a:rPr lang="en-US" altLang="en-US" dirty="0"/>
              <a:t>for work performed while an inmate at a penal institution?</a:t>
            </a:r>
          </a:p>
          <a:p>
            <a:pPr lvl="1"/>
            <a:r>
              <a:rPr lang="en-US" altLang="en-US" dirty="0"/>
              <a:t>On work release? Living in a halfway house</a:t>
            </a:r>
            <a:r>
              <a:rPr lang="en-US" altLang="en-US" dirty="0" smtClean="0"/>
              <a:t>?</a:t>
            </a:r>
            <a:endParaRPr lang="en-US" altLang="en-US" dirty="0"/>
          </a:p>
        </p:txBody>
      </p:sp>
      <p:sp>
        <p:nvSpPr>
          <p:cNvPr id="2" name="Title 1"/>
          <p:cNvSpPr>
            <a:spLocks noGrp="1"/>
          </p:cNvSpPr>
          <p:nvPr>
            <p:ph type="title"/>
          </p:nvPr>
        </p:nvSpPr>
        <p:spPr>
          <a:xfrm>
            <a:off x="1066803" y="28835"/>
            <a:ext cx="11052409" cy="1143000"/>
          </a:xfrm>
        </p:spPr>
        <p:txBody>
          <a:bodyPr>
            <a:normAutofit fontScale="90000"/>
          </a:bodyPr>
          <a:lstStyle/>
          <a:p>
            <a:r>
              <a:rPr lang="en-US" dirty="0"/>
              <a:t>Quiz </a:t>
            </a:r>
            <a:r>
              <a:rPr lang="en-US" dirty="0" smtClean="0"/>
              <a:t>#5– </a:t>
            </a:r>
            <a:r>
              <a:rPr lang="en-US" dirty="0"/>
              <a:t>Which of the following types of income is Earned </a:t>
            </a:r>
            <a:r>
              <a:rPr lang="en-US" dirty="0" smtClean="0"/>
              <a:t>Income?</a:t>
            </a:r>
            <a:endParaRPr lang="en-US" dirty="0"/>
          </a:p>
        </p:txBody>
      </p:sp>
      <p:pic>
        <p:nvPicPr>
          <p:cNvPr id="4" name="Picture 3" descr="A picture containing indoor, octopus&#10;&#10;Description automatically generated">
            <a:extLst>
              <a:ext uri="{FF2B5EF4-FFF2-40B4-BE49-F238E27FC236}">
                <a16:creationId xmlns="" xmlns:a16="http://schemas.microsoft.com/office/drawing/2014/main" id="{2E7EA934-BC49-43A5-BB53-468691E479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3000" y="4114800"/>
            <a:ext cx="3197203" cy="2286000"/>
          </a:xfrm>
          <a:prstGeom prst="rect">
            <a:avLst/>
          </a:prstGeom>
        </p:spPr>
      </p:pic>
    </p:spTree>
    <p:extLst>
      <p:ext uri="{BB962C8B-B14F-4D97-AF65-F5344CB8AC3E}">
        <p14:creationId xmlns:p14="http://schemas.microsoft.com/office/powerpoint/2010/main" val="156782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7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57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45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E96DFB1-515C-4C1E-B768-A4EDE2494FD8}" type="slidenum">
              <a:rPr lang="en-US" altLang="en-US" smtClean="0"/>
              <a:pPr/>
              <a:t>2</a:t>
            </a:fld>
            <a:endParaRPr lang="en-US" altLang="en-US"/>
          </a:p>
        </p:txBody>
      </p:sp>
      <p:sp>
        <p:nvSpPr>
          <p:cNvPr id="4" name="Text Placeholder 3"/>
          <p:cNvSpPr>
            <a:spLocks noGrp="1"/>
          </p:cNvSpPr>
          <p:nvPr>
            <p:ph type="body" sz="quarter" idx="15"/>
          </p:nvPr>
        </p:nvSpPr>
        <p:spPr>
          <a:xfrm>
            <a:off x="0" y="1295400"/>
            <a:ext cx="5867400" cy="5562600"/>
          </a:xfrm>
        </p:spPr>
        <p:txBody>
          <a:bodyPr/>
          <a:lstStyle/>
          <a:p>
            <a:r>
              <a:rPr lang="en-US" dirty="0" smtClean="0"/>
              <a:t>Current Status – 12/9/2021</a:t>
            </a:r>
            <a:endParaRPr lang="en-US" dirty="0"/>
          </a:p>
        </p:txBody>
      </p:sp>
      <p:sp>
        <p:nvSpPr>
          <p:cNvPr id="5" name="Text Placeholder 4"/>
          <p:cNvSpPr>
            <a:spLocks noGrp="1"/>
          </p:cNvSpPr>
          <p:nvPr>
            <p:ph type="body" sz="quarter" idx="16"/>
          </p:nvPr>
        </p:nvSpPr>
        <p:spPr>
          <a:xfrm>
            <a:off x="6324600" y="1295400"/>
            <a:ext cx="5867400" cy="5545540"/>
          </a:xfrm>
        </p:spPr>
        <p:txBody>
          <a:bodyPr/>
          <a:lstStyle/>
          <a:p>
            <a:r>
              <a:rPr lang="en-US" dirty="0" smtClean="0"/>
              <a:t>Status – 02/01/2021 </a:t>
            </a:r>
          </a:p>
          <a:p>
            <a:pPr marL="0" indent="0">
              <a:buNone/>
            </a:pPr>
            <a:endParaRPr lang="en-US" dirty="0"/>
          </a:p>
        </p:txBody>
      </p:sp>
      <p:sp>
        <p:nvSpPr>
          <p:cNvPr id="6" name="Title 5"/>
          <p:cNvSpPr>
            <a:spLocks noGrp="1"/>
          </p:cNvSpPr>
          <p:nvPr>
            <p:ph type="title"/>
          </p:nvPr>
        </p:nvSpPr>
        <p:spPr>
          <a:xfrm>
            <a:off x="1066803" y="28835"/>
            <a:ext cx="11125197" cy="1143000"/>
          </a:xfrm>
        </p:spPr>
        <p:txBody>
          <a:bodyPr>
            <a:normAutofit fontScale="90000"/>
          </a:bodyPr>
          <a:lstStyle/>
          <a:p>
            <a:r>
              <a:rPr lang="en-US" dirty="0" smtClean="0"/>
              <a:t>CDC </a:t>
            </a:r>
            <a:r>
              <a:rPr lang="en-US" dirty="0" err="1" smtClean="0"/>
              <a:t>Covid</a:t>
            </a:r>
            <a:r>
              <a:rPr lang="en-US" dirty="0" smtClean="0"/>
              <a:t> Tracker  -  Determines Service Models  in 2021</a:t>
            </a:r>
            <a:endParaRPr lang="en-US" dirty="0"/>
          </a:p>
        </p:txBody>
      </p:sp>
      <p:pic>
        <p:nvPicPr>
          <p:cNvPr id="7" name="Picture 6"/>
          <p:cNvPicPr>
            <a:picLocks noChangeAspect="1"/>
          </p:cNvPicPr>
          <p:nvPr/>
        </p:nvPicPr>
        <p:blipFill>
          <a:blip r:embed="rId3"/>
          <a:stretch>
            <a:fillRect/>
          </a:stretch>
        </p:blipFill>
        <p:spPr>
          <a:xfrm>
            <a:off x="914399" y="1787857"/>
            <a:ext cx="3865520" cy="5063319"/>
          </a:xfrm>
          <a:prstGeom prst="rect">
            <a:avLst/>
          </a:prstGeom>
        </p:spPr>
      </p:pic>
      <p:pic>
        <p:nvPicPr>
          <p:cNvPr id="8" name="Picture 7"/>
          <p:cNvPicPr>
            <a:picLocks noChangeAspect="1"/>
          </p:cNvPicPr>
          <p:nvPr/>
        </p:nvPicPr>
        <p:blipFill>
          <a:blip r:embed="rId3"/>
          <a:stretch>
            <a:fillRect/>
          </a:stretch>
        </p:blipFill>
        <p:spPr>
          <a:xfrm>
            <a:off x="6781800" y="1828800"/>
            <a:ext cx="4253552" cy="5029200"/>
          </a:xfrm>
          <a:prstGeom prst="rect">
            <a:avLst/>
          </a:prstGeom>
        </p:spPr>
      </p:pic>
      <p:sp>
        <p:nvSpPr>
          <p:cNvPr id="9" name="Snip Single Corner Rectangle 8"/>
          <p:cNvSpPr/>
          <p:nvPr/>
        </p:nvSpPr>
        <p:spPr>
          <a:xfrm>
            <a:off x="7772400" y="4953000"/>
            <a:ext cx="1905000" cy="1693460"/>
          </a:xfrm>
          <a:custGeom>
            <a:avLst/>
            <a:gdLst>
              <a:gd name="connsiteX0" fmla="*/ 0 w 1905000"/>
              <a:gd name="connsiteY0" fmla="*/ 0 h 1447800"/>
              <a:gd name="connsiteX1" fmla="*/ 1663695 w 1905000"/>
              <a:gd name="connsiteY1" fmla="*/ 0 h 1447800"/>
              <a:gd name="connsiteX2" fmla="*/ 1905000 w 1905000"/>
              <a:gd name="connsiteY2" fmla="*/ 241305 h 1447800"/>
              <a:gd name="connsiteX3" fmla="*/ 1905000 w 1905000"/>
              <a:gd name="connsiteY3" fmla="*/ 1447800 h 1447800"/>
              <a:gd name="connsiteX4" fmla="*/ 0 w 1905000"/>
              <a:gd name="connsiteY4" fmla="*/ 1447800 h 1447800"/>
              <a:gd name="connsiteX5" fmla="*/ 0 w 1905000"/>
              <a:gd name="connsiteY5" fmla="*/ 0 h 1447800"/>
              <a:gd name="connsiteX0" fmla="*/ 0 w 1905000"/>
              <a:gd name="connsiteY0" fmla="*/ 0 h 1597926"/>
              <a:gd name="connsiteX1" fmla="*/ 1663695 w 1905000"/>
              <a:gd name="connsiteY1" fmla="*/ 0 h 1597926"/>
              <a:gd name="connsiteX2" fmla="*/ 1905000 w 1905000"/>
              <a:gd name="connsiteY2" fmla="*/ 241305 h 1597926"/>
              <a:gd name="connsiteX3" fmla="*/ 1905000 w 1905000"/>
              <a:gd name="connsiteY3" fmla="*/ 1597926 h 1597926"/>
              <a:gd name="connsiteX4" fmla="*/ 0 w 1905000"/>
              <a:gd name="connsiteY4" fmla="*/ 1447800 h 1597926"/>
              <a:gd name="connsiteX5" fmla="*/ 0 w 1905000"/>
              <a:gd name="connsiteY5" fmla="*/ 0 h 1597926"/>
              <a:gd name="connsiteX0" fmla="*/ 0 w 1905000"/>
              <a:gd name="connsiteY0" fmla="*/ 0 h 1693460"/>
              <a:gd name="connsiteX1" fmla="*/ 1663695 w 1905000"/>
              <a:gd name="connsiteY1" fmla="*/ 0 h 1693460"/>
              <a:gd name="connsiteX2" fmla="*/ 1905000 w 1905000"/>
              <a:gd name="connsiteY2" fmla="*/ 241305 h 1693460"/>
              <a:gd name="connsiteX3" fmla="*/ 1905000 w 1905000"/>
              <a:gd name="connsiteY3" fmla="*/ 1693460 h 1693460"/>
              <a:gd name="connsiteX4" fmla="*/ 0 w 1905000"/>
              <a:gd name="connsiteY4" fmla="*/ 1447800 h 1693460"/>
              <a:gd name="connsiteX5" fmla="*/ 0 w 1905000"/>
              <a:gd name="connsiteY5" fmla="*/ 0 h 169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00" h="1693460">
                <a:moveTo>
                  <a:pt x="0" y="0"/>
                </a:moveTo>
                <a:lnTo>
                  <a:pt x="1663695" y="0"/>
                </a:lnTo>
                <a:lnTo>
                  <a:pt x="1905000" y="241305"/>
                </a:lnTo>
                <a:lnTo>
                  <a:pt x="1905000" y="1693460"/>
                </a:lnTo>
                <a:lnTo>
                  <a:pt x="0" y="1447800"/>
                </a:lnTo>
                <a:lnTo>
                  <a:pt x="0" y="0"/>
                </a:lnTo>
                <a:close/>
              </a:path>
            </a:pathLst>
          </a:cu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7696200" y="3875964"/>
            <a:ext cx="1106606" cy="107703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730620" y="4168254"/>
            <a:ext cx="1117979" cy="2232546"/>
          </a:xfrm>
          <a:custGeom>
            <a:avLst/>
            <a:gdLst>
              <a:gd name="connsiteX0" fmla="*/ 0 w 381000"/>
              <a:gd name="connsiteY0" fmla="*/ 0 h 1905000"/>
              <a:gd name="connsiteX1" fmla="*/ 381000 w 381000"/>
              <a:gd name="connsiteY1" fmla="*/ 0 h 1905000"/>
              <a:gd name="connsiteX2" fmla="*/ 381000 w 381000"/>
              <a:gd name="connsiteY2" fmla="*/ 1905000 h 1905000"/>
              <a:gd name="connsiteX3" fmla="*/ 0 w 381000"/>
              <a:gd name="connsiteY3" fmla="*/ 1905000 h 1905000"/>
              <a:gd name="connsiteX4" fmla="*/ 0 w 381000"/>
              <a:gd name="connsiteY4" fmla="*/ 0 h 1905000"/>
              <a:gd name="connsiteX0" fmla="*/ 736979 w 1117979"/>
              <a:gd name="connsiteY0" fmla="*/ 0 h 1905000"/>
              <a:gd name="connsiteX1" fmla="*/ 1117979 w 1117979"/>
              <a:gd name="connsiteY1" fmla="*/ 0 h 1905000"/>
              <a:gd name="connsiteX2" fmla="*/ 1117979 w 1117979"/>
              <a:gd name="connsiteY2" fmla="*/ 1905000 h 1905000"/>
              <a:gd name="connsiteX3" fmla="*/ 0 w 1117979"/>
              <a:gd name="connsiteY3" fmla="*/ 1550158 h 1905000"/>
              <a:gd name="connsiteX4" fmla="*/ 736979 w 1117979"/>
              <a:gd name="connsiteY4" fmla="*/ 0 h 1905000"/>
              <a:gd name="connsiteX0" fmla="*/ 545911 w 1117979"/>
              <a:gd name="connsiteY0" fmla="*/ 109182 h 1905000"/>
              <a:gd name="connsiteX1" fmla="*/ 1117979 w 1117979"/>
              <a:gd name="connsiteY1" fmla="*/ 0 h 1905000"/>
              <a:gd name="connsiteX2" fmla="*/ 1117979 w 1117979"/>
              <a:gd name="connsiteY2" fmla="*/ 1905000 h 1905000"/>
              <a:gd name="connsiteX3" fmla="*/ 0 w 1117979"/>
              <a:gd name="connsiteY3" fmla="*/ 1550158 h 1905000"/>
              <a:gd name="connsiteX4" fmla="*/ 545911 w 1117979"/>
              <a:gd name="connsiteY4" fmla="*/ 109182 h 1905000"/>
              <a:gd name="connsiteX0" fmla="*/ 545911 w 1117979"/>
              <a:gd name="connsiteY0" fmla="*/ 436728 h 2232546"/>
              <a:gd name="connsiteX1" fmla="*/ 1117979 w 1117979"/>
              <a:gd name="connsiteY1" fmla="*/ 0 h 2232546"/>
              <a:gd name="connsiteX2" fmla="*/ 1117979 w 1117979"/>
              <a:gd name="connsiteY2" fmla="*/ 2232546 h 2232546"/>
              <a:gd name="connsiteX3" fmla="*/ 0 w 1117979"/>
              <a:gd name="connsiteY3" fmla="*/ 1877704 h 2232546"/>
              <a:gd name="connsiteX4" fmla="*/ 545911 w 1117979"/>
              <a:gd name="connsiteY4" fmla="*/ 436728 h 2232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979" h="2232546">
                <a:moveTo>
                  <a:pt x="545911" y="436728"/>
                </a:moveTo>
                <a:lnTo>
                  <a:pt x="1117979" y="0"/>
                </a:lnTo>
                <a:lnTo>
                  <a:pt x="1117979" y="2232546"/>
                </a:lnTo>
                <a:lnTo>
                  <a:pt x="0" y="1877704"/>
                </a:lnTo>
                <a:lnTo>
                  <a:pt x="545911" y="436728"/>
                </a:lnTo>
                <a:close/>
              </a:path>
            </a:pathLst>
          </a:cu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9601200" y="5181600"/>
            <a:ext cx="1198728" cy="1543335"/>
          </a:xfrm>
          <a:custGeom>
            <a:avLst/>
            <a:gdLst>
              <a:gd name="connsiteX0" fmla="*/ 0 w 762000"/>
              <a:gd name="connsiteY0" fmla="*/ 0 h 1447800"/>
              <a:gd name="connsiteX1" fmla="*/ 762000 w 762000"/>
              <a:gd name="connsiteY1" fmla="*/ 0 h 1447800"/>
              <a:gd name="connsiteX2" fmla="*/ 762000 w 762000"/>
              <a:gd name="connsiteY2" fmla="*/ 1447800 h 1447800"/>
              <a:gd name="connsiteX3" fmla="*/ 0 w 762000"/>
              <a:gd name="connsiteY3" fmla="*/ 1447800 h 1447800"/>
              <a:gd name="connsiteX4" fmla="*/ 0 w 762000"/>
              <a:gd name="connsiteY4" fmla="*/ 0 h 1447800"/>
              <a:gd name="connsiteX0" fmla="*/ 0 w 1198728"/>
              <a:gd name="connsiteY0" fmla="*/ 0 h 1447800"/>
              <a:gd name="connsiteX1" fmla="*/ 1198728 w 1198728"/>
              <a:gd name="connsiteY1" fmla="*/ 54591 h 1447800"/>
              <a:gd name="connsiteX2" fmla="*/ 762000 w 1198728"/>
              <a:gd name="connsiteY2" fmla="*/ 1447800 h 1447800"/>
              <a:gd name="connsiteX3" fmla="*/ 0 w 1198728"/>
              <a:gd name="connsiteY3" fmla="*/ 1447800 h 1447800"/>
              <a:gd name="connsiteX4" fmla="*/ 0 w 1198728"/>
              <a:gd name="connsiteY4" fmla="*/ 0 h 1447800"/>
              <a:gd name="connsiteX0" fmla="*/ 0 w 1198728"/>
              <a:gd name="connsiteY0" fmla="*/ 0 h 1543335"/>
              <a:gd name="connsiteX1" fmla="*/ 1198728 w 1198728"/>
              <a:gd name="connsiteY1" fmla="*/ 54591 h 1543335"/>
              <a:gd name="connsiteX2" fmla="*/ 762000 w 1198728"/>
              <a:gd name="connsiteY2" fmla="*/ 1543335 h 1543335"/>
              <a:gd name="connsiteX3" fmla="*/ 0 w 1198728"/>
              <a:gd name="connsiteY3" fmla="*/ 1447800 h 1543335"/>
              <a:gd name="connsiteX4" fmla="*/ 0 w 1198728"/>
              <a:gd name="connsiteY4" fmla="*/ 0 h 1543335"/>
              <a:gd name="connsiteX0" fmla="*/ 0 w 1198728"/>
              <a:gd name="connsiteY0" fmla="*/ 0 h 1543335"/>
              <a:gd name="connsiteX1" fmla="*/ 1198728 w 1198728"/>
              <a:gd name="connsiteY1" fmla="*/ 54591 h 1543335"/>
              <a:gd name="connsiteX2" fmla="*/ 762000 w 1198728"/>
              <a:gd name="connsiteY2" fmla="*/ 1543335 h 1543335"/>
              <a:gd name="connsiteX3" fmla="*/ 0 w 1198728"/>
              <a:gd name="connsiteY3" fmla="*/ 1447800 h 1543335"/>
              <a:gd name="connsiteX4" fmla="*/ 0 w 1198728"/>
              <a:gd name="connsiteY4" fmla="*/ 0 h 154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28" h="1543335">
                <a:moveTo>
                  <a:pt x="0" y="0"/>
                </a:moveTo>
                <a:lnTo>
                  <a:pt x="1198728" y="54591"/>
                </a:lnTo>
                <a:lnTo>
                  <a:pt x="762000" y="1543335"/>
                </a:lnTo>
                <a:lnTo>
                  <a:pt x="0" y="1447800"/>
                </a:lnTo>
                <a:lnTo>
                  <a:pt x="0" y="0"/>
                </a:lnTo>
                <a:close/>
              </a:path>
            </a:pathLst>
          </a:cu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8716369" y="4419600"/>
            <a:ext cx="714233" cy="610737"/>
          </a:xfrm>
          <a:custGeom>
            <a:avLst/>
            <a:gdLst>
              <a:gd name="connsiteX0" fmla="*/ 0 w 304800"/>
              <a:gd name="connsiteY0" fmla="*/ 0 h 610737"/>
              <a:gd name="connsiteX1" fmla="*/ 304800 w 304800"/>
              <a:gd name="connsiteY1" fmla="*/ 0 h 610737"/>
              <a:gd name="connsiteX2" fmla="*/ 304800 w 304800"/>
              <a:gd name="connsiteY2" fmla="*/ 610737 h 610737"/>
              <a:gd name="connsiteX3" fmla="*/ 0 w 304800"/>
              <a:gd name="connsiteY3" fmla="*/ 610737 h 610737"/>
              <a:gd name="connsiteX4" fmla="*/ 0 w 304800"/>
              <a:gd name="connsiteY4" fmla="*/ 0 h 610737"/>
              <a:gd name="connsiteX0" fmla="*/ 0 w 686938"/>
              <a:gd name="connsiteY0" fmla="*/ 0 h 610737"/>
              <a:gd name="connsiteX1" fmla="*/ 304800 w 686938"/>
              <a:gd name="connsiteY1" fmla="*/ 0 h 610737"/>
              <a:gd name="connsiteX2" fmla="*/ 686938 w 686938"/>
              <a:gd name="connsiteY2" fmla="*/ 610737 h 610737"/>
              <a:gd name="connsiteX3" fmla="*/ 0 w 686938"/>
              <a:gd name="connsiteY3" fmla="*/ 610737 h 610737"/>
              <a:gd name="connsiteX4" fmla="*/ 0 w 686938"/>
              <a:gd name="connsiteY4" fmla="*/ 0 h 610737"/>
              <a:gd name="connsiteX0" fmla="*/ 0 w 591403"/>
              <a:gd name="connsiteY0" fmla="*/ 0 h 610737"/>
              <a:gd name="connsiteX1" fmla="*/ 304800 w 591403"/>
              <a:gd name="connsiteY1" fmla="*/ 0 h 610737"/>
              <a:gd name="connsiteX2" fmla="*/ 591403 w 591403"/>
              <a:gd name="connsiteY2" fmla="*/ 610737 h 610737"/>
              <a:gd name="connsiteX3" fmla="*/ 0 w 591403"/>
              <a:gd name="connsiteY3" fmla="*/ 610737 h 610737"/>
              <a:gd name="connsiteX4" fmla="*/ 0 w 591403"/>
              <a:gd name="connsiteY4" fmla="*/ 0 h 610737"/>
              <a:gd name="connsiteX0" fmla="*/ 0 w 591403"/>
              <a:gd name="connsiteY0" fmla="*/ 0 h 610737"/>
              <a:gd name="connsiteX1" fmla="*/ 304800 w 591403"/>
              <a:gd name="connsiteY1" fmla="*/ 0 h 610737"/>
              <a:gd name="connsiteX2" fmla="*/ 591403 w 591403"/>
              <a:gd name="connsiteY2" fmla="*/ 610737 h 610737"/>
              <a:gd name="connsiteX3" fmla="*/ 0 w 591403"/>
              <a:gd name="connsiteY3" fmla="*/ 610737 h 610737"/>
              <a:gd name="connsiteX4" fmla="*/ 0 w 591403"/>
              <a:gd name="connsiteY4" fmla="*/ 0 h 610737"/>
              <a:gd name="connsiteX0" fmla="*/ 0 w 591403"/>
              <a:gd name="connsiteY0" fmla="*/ 0 h 610737"/>
              <a:gd name="connsiteX1" fmla="*/ 304800 w 591403"/>
              <a:gd name="connsiteY1" fmla="*/ 0 h 610737"/>
              <a:gd name="connsiteX2" fmla="*/ 591403 w 591403"/>
              <a:gd name="connsiteY2" fmla="*/ 610737 h 610737"/>
              <a:gd name="connsiteX3" fmla="*/ 0 w 591403"/>
              <a:gd name="connsiteY3" fmla="*/ 610737 h 610737"/>
              <a:gd name="connsiteX4" fmla="*/ 0 w 591403"/>
              <a:gd name="connsiteY4" fmla="*/ 0 h 610737"/>
              <a:gd name="connsiteX0" fmla="*/ 122830 w 714233"/>
              <a:gd name="connsiteY0" fmla="*/ 0 h 610737"/>
              <a:gd name="connsiteX1" fmla="*/ 427630 w 714233"/>
              <a:gd name="connsiteY1" fmla="*/ 0 h 610737"/>
              <a:gd name="connsiteX2" fmla="*/ 714233 w 714233"/>
              <a:gd name="connsiteY2" fmla="*/ 610737 h 610737"/>
              <a:gd name="connsiteX3" fmla="*/ 0 w 714233"/>
              <a:gd name="connsiteY3" fmla="*/ 610737 h 610737"/>
              <a:gd name="connsiteX4" fmla="*/ 122830 w 714233"/>
              <a:gd name="connsiteY4" fmla="*/ 0 h 610737"/>
              <a:gd name="connsiteX0" fmla="*/ 122830 w 714233"/>
              <a:gd name="connsiteY0" fmla="*/ 0 h 610737"/>
              <a:gd name="connsiteX1" fmla="*/ 427630 w 714233"/>
              <a:gd name="connsiteY1" fmla="*/ 0 h 610737"/>
              <a:gd name="connsiteX2" fmla="*/ 714233 w 714233"/>
              <a:gd name="connsiteY2" fmla="*/ 610737 h 610737"/>
              <a:gd name="connsiteX3" fmla="*/ 0 w 714233"/>
              <a:gd name="connsiteY3" fmla="*/ 610737 h 610737"/>
              <a:gd name="connsiteX4" fmla="*/ 122830 w 714233"/>
              <a:gd name="connsiteY4" fmla="*/ 0 h 610737"/>
              <a:gd name="connsiteX0" fmla="*/ 54591 w 714233"/>
              <a:gd name="connsiteY0" fmla="*/ 0 h 610737"/>
              <a:gd name="connsiteX1" fmla="*/ 427630 w 714233"/>
              <a:gd name="connsiteY1" fmla="*/ 0 h 610737"/>
              <a:gd name="connsiteX2" fmla="*/ 714233 w 714233"/>
              <a:gd name="connsiteY2" fmla="*/ 610737 h 610737"/>
              <a:gd name="connsiteX3" fmla="*/ 0 w 714233"/>
              <a:gd name="connsiteY3" fmla="*/ 610737 h 610737"/>
              <a:gd name="connsiteX4" fmla="*/ 54591 w 714233"/>
              <a:gd name="connsiteY4" fmla="*/ 0 h 610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233" h="610737">
                <a:moveTo>
                  <a:pt x="54591" y="0"/>
                </a:moveTo>
                <a:lnTo>
                  <a:pt x="427630" y="0"/>
                </a:lnTo>
                <a:lnTo>
                  <a:pt x="714233" y="610737"/>
                </a:lnTo>
                <a:lnTo>
                  <a:pt x="0" y="610737"/>
                </a:lnTo>
                <a:lnTo>
                  <a:pt x="54591" y="0"/>
                </a:lnTo>
                <a:close/>
              </a:path>
            </a:pathLst>
          </a:cu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8763000" y="3886200"/>
            <a:ext cx="228600" cy="381000"/>
          </a:xfrm>
          <a:custGeom>
            <a:avLst/>
            <a:gdLst>
              <a:gd name="connsiteX0" fmla="*/ 0 w 381000"/>
              <a:gd name="connsiteY0" fmla="*/ 50801 h 304800"/>
              <a:gd name="connsiteX1" fmla="*/ 50801 w 381000"/>
              <a:gd name="connsiteY1" fmla="*/ 0 h 304800"/>
              <a:gd name="connsiteX2" fmla="*/ 330199 w 381000"/>
              <a:gd name="connsiteY2" fmla="*/ 0 h 304800"/>
              <a:gd name="connsiteX3" fmla="*/ 381000 w 381000"/>
              <a:gd name="connsiteY3" fmla="*/ 50801 h 304800"/>
              <a:gd name="connsiteX4" fmla="*/ 381000 w 381000"/>
              <a:gd name="connsiteY4" fmla="*/ 253999 h 304800"/>
              <a:gd name="connsiteX5" fmla="*/ 330199 w 381000"/>
              <a:gd name="connsiteY5" fmla="*/ 304800 h 304800"/>
              <a:gd name="connsiteX6" fmla="*/ 50801 w 381000"/>
              <a:gd name="connsiteY6" fmla="*/ 304800 h 304800"/>
              <a:gd name="connsiteX7" fmla="*/ 0 w 381000"/>
              <a:gd name="connsiteY7" fmla="*/ 253999 h 304800"/>
              <a:gd name="connsiteX8" fmla="*/ 0 w 381000"/>
              <a:gd name="connsiteY8" fmla="*/ 50801 h 304800"/>
              <a:gd name="connsiteX0" fmla="*/ 0 w 381000"/>
              <a:gd name="connsiteY0" fmla="*/ 50801 h 304800"/>
              <a:gd name="connsiteX1" fmla="*/ 50801 w 381000"/>
              <a:gd name="connsiteY1" fmla="*/ 0 h 304800"/>
              <a:gd name="connsiteX2" fmla="*/ 330199 w 381000"/>
              <a:gd name="connsiteY2" fmla="*/ 0 h 304800"/>
              <a:gd name="connsiteX3" fmla="*/ 381000 w 381000"/>
              <a:gd name="connsiteY3" fmla="*/ 50801 h 304800"/>
              <a:gd name="connsiteX4" fmla="*/ 381000 w 381000"/>
              <a:gd name="connsiteY4" fmla="*/ 253999 h 304800"/>
              <a:gd name="connsiteX5" fmla="*/ 152778 w 381000"/>
              <a:gd name="connsiteY5" fmla="*/ 304800 h 304800"/>
              <a:gd name="connsiteX6" fmla="*/ 50801 w 381000"/>
              <a:gd name="connsiteY6" fmla="*/ 304800 h 304800"/>
              <a:gd name="connsiteX7" fmla="*/ 0 w 381000"/>
              <a:gd name="connsiteY7" fmla="*/ 253999 h 304800"/>
              <a:gd name="connsiteX8" fmla="*/ 0 w 381000"/>
              <a:gd name="connsiteY8" fmla="*/ 50801 h 304800"/>
              <a:gd name="connsiteX0" fmla="*/ 0 w 381000"/>
              <a:gd name="connsiteY0" fmla="*/ 50801 h 310604"/>
              <a:gd name="connsiteX1" fmla="*/ 50801 w 381000"/>
              <a:gd name="connsiteY1" fmla="*/ 0 h 310604"/>
              <a:gd name="connsiteX2" fmla="*/ 330199 w 381000"/>
              <a:gd name="connsiteY2" fmla="*/ 0 h 310604"/>
              <a:gd name="connsiteX3" fmla="*/ 381000 w 381000"/>
              <a:gd name="connsiteY3" fmla="*/ 50801 h 310604"/>
              <a:gd name="connsiteX4" fmla="*/ 176283 w 381000"/>
              <a:gd name="connsiteY4" fmla="*/ 294943 h 310604"/>
              <a:gd name="connsiteX5" fmla="*/ 152778 w 381000"/>
              <a:gd name="connsiteY5" fmla="*/ 304800 h 310604"/>
              <a:gd name="connsiteX6" fmla="*/ 50801 w 381000"/>
              <a:gd name="connsiteY6" fmla="*/ 304800 h 310604"/>
              <a:gd name="connsiteX7" fmla="*/ 0 w 381000"/>
              <a:gd name="connsiteY7" fmla="*/ 253999 h 310604"/>
              <a:gd name="connsiteX8" fmla="*/ 0 w 381000"/>
              <a:gd name="connsiteY8" fmla="*/ 50801 h 31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0" h="310604">
                <a:moveTo>
                  <a:pt x="0" y="50801"/>
                </a:moveTo>
                <a:cubicBezTo>
                  <a:pt x="0" y="22744"/>
                  <a:pt x="22744" y="0"/>
                  <a:pt x="50801" y="0"/>
                </a:cubicBezTo>
                <a:lnTo>
                  <a:pt x="330199" y="0"/>
                </a:lnTo>
                <a:cubicBezTo>
                  <a:pt x="358256" y="0"/>
                  <a:pt x="381000" y="22744"/>
                  <a:pt x="381000" y="50801"/>
                </a:cubicBezTo>
                <a:lnTo>
                  <a:pt x="176283" y="294943"/>
                </a:lnTo>
                <a:cubicBezTo>
                  <a:pt x="176283" y="323000"/>
                  <a:pt x="180835" y="304800"/>
                  <a:pt x="152778" y="304800"/>
                </a:cubicBezTo>
                <a:lnTo>
                  <a:pt x="50801" y="304800"/>
                </a:lnTo>
                <a:cubicBezTo>
                  <a:pt x="22744" y="304800"/>
                  <a:pt x="0" y="282056"/>
                  <a:pt x="0" y="253999"/>
                </a:cubicBezTo>
                <a:lnTo>
                  <a:pt x="0" y="50801"/>
                </a:lnTo>
                <a:close/>
              </a:path>
            </a:pathLst>
          </a:cu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781800" y="6019800"/>
            <a:ext cx="1419366" cy="423081"/>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0 h 914400"/>
              <a:gd name="connsiteX1" fmla="*/ 846161 w 914400"/>
              <a:gd name="connsiteY1" fmla="*/ 122829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0 h 914400"/>
              <a:gd name="connsiteX1" fmla="*/ 641445 w 914400"/>
              <a:gd name="connsiteY1" fmla="*/ 30025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95535 h 614150"/>
              <a:gd name="connsiteX1" fmla="*/ 641445 w 914400"/>
              <a:gd name="connsiteY1" fmla="*/ 0 h 614150"/>
              <a:gd name="connsiteX2" fmla="*/ 914400 w 914400"/>
              <a:gd name="connsiteY2" fmla="*/ 614150 h 614150"/>
              <a:gd name="connsiteX3" fmla="*/ 0 w 914400"/>
              <a:gd name="connsiteY3" fmla="*/ 614150 h 614150"/>
              <a:gd name="connsiteX4" fmla="*/ 0 w 914400"/>
              <a:gd name="connsiteY4" fmla="*/ 95535 h 614150"/>
              <a:gd name="connsiteX0" fmla="*/ 0 w 914400"/>
              <a:gd name="connsiteY0" fmla="*/ 0 h 518615"/>
              <a:gd name="connsiteX1" fmla="*/ 382137 w 914400"/>
              <a:gd name="connsiteY1" fmla="*/ 341193 h 518615"/>
              <a:gd name="connsiteX2" fmla="*/ 914400 w 914400"/>
              <a:gd name="connsiteY2" fmla="*/ 518615 h 518615"/>
              <a:gd name="connsiteX3" fmla="*/ 0 w 914400"/>
              <a:gd name="connsiteY3" fmla="*/ 518615 h 518615"/>
              <a:gd name="connsiteX4" fmla="*/ 0 w 914400"/>
              <a:gd name="connsiteY4" fmla="*/ 0 h 518615"/>
              <a:gd name="connsiteX0" fmla="*/ 491319 w 1405719"/>
              <a:gd name="connsiteY0" fmla="*/ 0 h 518615"/>
              <a:gd name="connsiteX1" fmla="*/ 873456 w 1405719"/>
              <a:gd name="connsiteY1" fmla="*/ 341193 h 518615"/>
              <a:gd name="connsiteX2" fmla="*/ 1405719 w 1405719"/>
              <a:gd name="connsiteY2" fmla="*/ 518615 h 518615"/>
              <a:gd name="connsiteX3" fmla="*/ 0 w 1405719"/>
              <a:gd name="connsiteY3" fmla="*/ 518615 h 518615"/>
              <a:gd name="connsiteX4" fmla="*/ 491319 w 1405719"/>
              <a:gd name="connsiteY4" fmla="*/ 0 h 518615"/>
              <a:gd name="connsiteX0" fmla="*/ 491319 w 1405719"/>
              <a:gd name="connsiteY0" fmla="*/ 0 h 518615"/>
              <a:gd name="connsiteX1" fmla="*/ 873456 w 1405719"/>
              <a:gd name="connsiteY1" fmla="*/ 341193 h 518615"/>
              <a:gd name="connsiteX2" fmla="*/ 1405719 w 1405719"/>
              <a:gd name="connsiteY2" fmla="*/ 518615 h 518615"/>
              <a:gd name="connsiteX3" fmla="*/ 0 w 1405719"/>
              <a:gd name="connsiteY3" fmla="*/ 518615 h 518615"/>
              <a:gd name="connsiteX4" fmla="*/ 491319 w 1405719"/>
              <a:gd name="connsiteY4" fmla="*/ 0 h 518615"/>
              <a:gd name="connsiteX0" fmla="*/ 109182 w 1405719"/>
              <a:gd name="connsiteY0" fmla="*/ 0 h 518615"/>
              <a:gd name="connsiteX1" fmla="*/ 873456 w 1405719"/>
              <a:gd name="connsiteY1" fmla="*/ 341193 h 518615"/>
              <a:gd name="connsiteX2" fmla="*/ 1405719 w 1405719"/>
              <a:gd name="connsiteY2" fmla="*/ 518615 h 518615"/>
              <a:gd name="connsiteX3" fmla="*/ 0 w 1405719"/>
              <a:gd name="connsiteY3" fmla="*/ 518615 h 518615"/>
              <a:gd name="connsiteX4" fmla="*/ 109182 w 1405719"/>
              <a:gd name="connsiteY4" fmla="*/ 0 h 518615"/>
              <a:gd name="connsiteX0" fmla="*/ 0 w 1419366"/>
              <a:gd name="connsiteY0" fmla="*/ 0 h 272955"/>
              <a:gd name="connsiteX1" fmla="*/ 887103 w 1419366"/>
              <a:gd name="connsiteY1" fmla="*/ 95533 h 272955"/>
              <a:gd name="connsiteX2" fmla="*/ 1419366 w 1419366"/>
              <a:gd name="connsiteY2" fmla="*/ 272955 h 272955"/>
              <a:gd name="connsiteX3" fmla="*/ 13647 w 1419366"/>
              <a:gd name="connsiteY3" fmla="*/ 272955 h 272955"/>
              <a:gd name="connsiteX4" fmla="*/ 0 w 1419366"/>
              <a:gd name="connsiteY4" fmla="*/ 0 h 272955"/>
              <a:gd name="connsiteX0" fmla="*/ 0 w 1419366"/>
              <a:gd name="connsiteY0" fmla="*/ 0 h 272955"/>
              <a:gd name="connsiteX1" fmla="*/ 832512 w 1419366"/>
              <a:gd name="connsiteY1" fmla="*/ 163772 h 272955"/>
              <a:gd name="connsiteX2" fmla="*/ 1419366 w 1419366"/>
              <a:gd name="connsiteY2" fmla="*/ 272955 h 272955"/>
              <a:gd name="connsiteX3" fmla="*/ 13647 w 1419366"/>
              <a:gd name="connsiteY3" fmla="*/ 272955 h 272955"/>
              <a:gd name="connsiteX4" fmla="*/ 0 w 1419366"/>
              <a:gd name="connsiteY4" fmla="*/ 0 h 272955"/>
              <a:gd name="connsiteX0" fmla="*/ 0 w 1419366"/>
              <a:gd name="connsiteY0" fmla="*/ 0 h 272955"/>
              <a:gd name="connsiteX1" fmla="*/ 832512 w 1419366"/>
              <a:gd name="connsiteY1" fmla="*/ 163772 h 272955"/>
              <a:gd name="connsiteX2" fmla="*/ 1419366 w 1419366"/>
              <a:gd name="connsiteY2" fmla="*/ 272955 h 272955"/>
              <a:gd name="connsiteX3" fmla="*/ 13647 w 1419366"/>
              <a:gd name="connsiteY3" fmla="*/ 272955 h 272955"/>
              <a:gd name="connsiteX4" fmla="*/ 0 w 1419366"/>
              <a:gd name="connsiteY4" fmla="*/ 0 h 272955"/>
              <a:gd name="connsiteX0" fmla="*/ 0 w 1419366"/>
              <a:gd name="connsiteY0" fmla="*/ 0 h 395785"/>
              <a:gd name="connsiteX1" fmla="*/ 832512 w 1419366"/>
              <a:gd name="connsiteY1" fmla="*/ 163772 h 395785"/>
              <a:gd name="connsiteX2" fmla="*/ 1419366 w 1419366"/>
              <a:gd name="connsiteY2" fmla="*/ 395785 h 395785"/>
              <a:gd name="connsiteX3" fmla="*/ 13647 w 1419366"/>
              <a:gd name="connsiteY3" fmla="*/ 272955 h 395785"/>
              <a:gd name="connsiteX4" fmla="*/ 0 w 1419366"/>
              <a:gd name="connsiteY4" fmla="*/ 0 h 395785"/>
              <a:gd name="connsiteX0" fmla="*/ 0 w 1419366"/>
              <a:gd name="connsiteY0" fmla="*/ 0 h 423081"/>
              <a:gd name="connsiteX1" fmla="*/ 832512 w 1419366"/>
              <a:gd name="connsiteY1" fmla="*/ 163772 h 423081"/>
              <a:gd name="connsiteX2" fmla="*/ 1419366 w 1419366"/>
              <a:gd name="connsiteY2" fmla="*/ 423081 h 423081"/>
              <a:gd name="connsiteX3" fmla="*/ 13647 w 1419366"/>
              <a:gd name="connsiteY3" fmla="*/ 272955 h 423081"/>
              <a:gd name="connsiteX4" fmla="*/ 0 w 1419366"/>
              <a:gd name="connsiteY4" fmla="*/ 0 h 423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366" h="423081">
                <a:moveTo>
                  <a:pt x="0" y="0"/>
                </a:moveTo>
                <a:lnTo>
                  <a:pt x="832512" y="163772"/>
                </a:lnTo>
                <a:lnTo>
                  <a:pt x="1419366" y="423081"/>
                </a:lnTo>
                <a:lnTo>
                  <a:pt x="13647" y="272955"/>
                </a:lnTo>
                <a:lnTo>
                  <a:pt x="0" y="0"/>
                </a:lnTo>
                <a:close/>
              </a:path>
            </a:pathLst>
          </a:cu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068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9" grpId="0" animBg="1"/>
      <p:bldP spid="14" grpId="0" animBg="1"/>
      <p:bldP spid="15" grpId="0" animBg="1"/>
      <p:bldP spid="16" grpId="0" animBg="1"/>
      <p:bldP spid="17" grpId="0" animBg="1"/>
      <p:bldP spid="18" grpId="0" animBg="1"/>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NTTC Training – TY2021</a:t>
            </a:r>
            <a:endParaRPr lang="en-US" dirty="0"/>
          </a:p>
        </p:txBody>
      </p:sp>
      <p:sp>
        <p:nvSpPr>
          <p:cNvPr id="3" name="Slide Number Placeholder 2"/>
          <p:cNvSpPr>
            <a:spLocks noGrp="1"/>
          </p:cNvSpPr>
          <p:nvPr>
            <p:ph type="sldNum" sz="quarter" idx="11"/>
          </p:nvPr>
        </p:nvSpPr>
        <p:spPr/>
        <p:txBody>
          <a:bodyPr/>
          <a:lstStyle/>
          <a:p>
            <a:fld id="{904548E9-6249-43D8-B9E7-ADE044522384}" type="slidenum">
              <a:rPr lang="en-US" smtClean="0"/>
              <a:pPr/>
              <a:t>20</a:t>
            </a:fld>
            <a:endParaRPr lang="en-US" dirty="0"/>
          </a:p>
        </p:txBody>
      </p:sp>
      <p:sp>
        <p:nvSpPr>
          <p:cNvPr id="4" name="Content Placeholder 3"/>
          <p:cNvSpPr>
            <a:spLocks noGrp="1"/>
          </p:cNvSpPr>
          <p:nvPr>
            <p:ph sz="quarter" idx="12"/>
          </p:nvPr>
        </p:nvSpPr>
        <p:spPr>
          <a:xfrm>
            <a:off x="1077846" y="1981200"/>
            <a:ext cx="9372600" cy="4023360"/>
          </a:xfrm>
        </p:spPr>
        <p:txBody>
          <a:bodyPr>
            <a:normAutofit fontScale="77500" lnSpcReduction="20000"/>
          </a:bodyPr>
          <a:lstStyle/>
          <a:p>
            <a:r>
              <a:rPr lang="en-US" dirty="0"/>
              <a:t>Tiebreaker rules: more than one taxpayer can claim a child</a:t>
            </a:r>
          </a:p>
          <a:p>
            <a:pPr lvl="1"/>
            <a:r>
              <a:rPr lang="en-US" dirty="0"/>
              <a:t>Only one the parent, parent wins</a:t>
            </a:r>
          </a:p>
          <a:p>
            <a:pPr lvl="1"/>
            <a:r>
              <a:rPr lang="en-US" dirty="0"/>
              <a:t>Both parents can claim child, custodial parent wins</a:t>
            </a:r>
          </a:p>
          <a:p>
            <a:pPr lvl="1"/>
            <a:r>
              <a:rPr lang="en-US" dirty="0"/>
              <a:t>Child in custody of both parents, same amount of time, parent with higher AGI wins</a:t>
            </a:r>
          </a:p>
          <a:p>
            <a:pPr lvl="1"/>
            <a:r>
              <a:rPr lang="en-US" dirty="0"/>
              <a:t>If a parent could—but neither does—claim the child, another family and household member, whose AGI is greater than either parent’s, may be able to claim the child</a:t>
            </a:r>
            <a:r>
              <a:rPr lang="en-US" dirty="0" smtClean="0"/>
              <a:t>. (but must take all the benefits)</a:t>
            </a:r>
            <a:endParaRPr lang="en-US" dirty="0"/>
          </a:p>
          <a:p>
            <a:pPr lvl="1"/>
            <a:r>
              <a:rPr lang="en-US" dirty="0"/>
              <a:t>Neither is parent, taxpayer with highest AGI wins</a:t>
            </a:r>
          </a:p>
          <a:p>
            <a:r>
              <a:rPr lang="en-US" dirty="0"/>
              <a:t>Use the Qualifying Child or Relative Resource Tool – will walk through all requirements</a:t>
            </a:r>
          </a:p>
        </p:txBody>
      </p:sp>
      <p:sp>
        <p:nvSpPr>
          <p:cNvPr id="5" name="Title 4"/>
          <p:cNvSpPr>
            <a:spLocks noGrp="1"/>
          </p:cNvSpPr>
          <p:nvPr>
            <p:ph type="title"/>
          </p:nvPr>
        </p:nvSpPr>
        <p:spPr/>
        <p:txBody>
          <a:bodyPr/>
          <a:lstStyle/>
          <a:p>
            <a:r>
              <a:rPr lang="en-US"/>
              <a:t>Qualifying Child of More than One Person</a:t>
            </a:r>
            <a:endParaRPr lang="en-US" dirty="0"/>
          </a:p>
        </p:txBody>
      </p:sp>
      <p:pic>
        <p:nvPicPr>
          <p:cNvPr id="7" name="Picture 6" descr="A picture containing text&#10;&#10;Description automatically generated">
            <a:extLst>
              <a:ext uri="{FF2B5EF4-FFF2-40B4-BE49-F238E27FC236}">
                <a16:creationId xmlns="" xmlns:a16="http://schemas.microsoft.com/office/drawing/2014/main" id="{1905F59A-75AA-4C6D-963A-2B2E5ABFF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8344" y="2115716"/>
            <a:ext cx="4762500" cy="4762500"/>
          </a:xfrm>
          <a:prstGeom prst="rect">
            <a:avLst/>
          </a:prstGeom>
        </p:spPr>
      </p:pic>
    </p:spTree>
    <p:extLst>
      <p:ext uri="{BB962C8B-B14F-4D97-AF65-F5344CB8AC3E}">
        <p14:creationId xmlns:p14="http://schemas.microsoft.com/office/powerpoint/2010/main" val="417324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0" presetClass="exit" presetSubtype="0" fill="hold" nodeType="with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NTTC Training – TY2021</a:t>
            </a:r>
            <a:endParaRPr lang="en-US" dirty="0"/>
          </a:p>
        </p:txBody>
      </p:sp>
      <p:sp>
        <p:nvSpPr>
          <p:cNvPr id="35860" name="Slide Number Placeholder 4"/>
          <p:cNvSpPr>
            <a:spLocks noGrp="1"/>
          </p:cNvSpPr>
          <p:nvPr>
            <p:ph type="sldNum" sz="quarter" idx="12"/>
          </p:nvPr>
        </p:nvSpPr>
        <p:spPr/>
        <p:txBody>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eaLnBrk="0" fontAlgn="base" hangingPunct="0">
              <a:spcBef>
                <a:spcPct val="0"/>
              </a:spcBef>
              <a:spcAft>
                <a:spcPct val="0"/>
              </a:spcAft>
              <a:defRPr>
                <a:solidFill>
                  <a:schemeClr val="tx1"/>
                </a:solidFill>
                <a:latin typeface="Calibri" panose="020F0502020204030204" pitchFamily="34" charset="0"/>
              </a:defRPr>
            </a:lvl6pPr>
            <a:lvl7pPr marL="2228850" indent="-171450" eaLnBrk="0" fontAlgn="base" hangingPunct="0">
              <a:spcBef>
                <a:spcPct val="0"/>
              </a:spcBef>
              <a:spcAft>
                <a:spcPct val="0"/>
              </a:spcAft>
              <a:defRPr>
                <a:solidFill>
                  <a:schemeClr val="tx1"/>
                </a:solidFill>
                <a:latin typeface="Calibri" panose="020F0502020204030204" pitchFamily="34" charset="0"/>
              </a:defRPr>
            </a:lvl7pPr>
            <a:lvl8pPr marL="2571750" indent="-171450" eaLnBrk="0" fontAlgn="base" hangingPunct="0">
              <a:spcBef>
                <a:spcPct val="0"/>
              </a:spcBef>
              <a:spcAft>
                <a:spcPct val="0"/>
              </a:spcAft>
              <a:defRPr>
                <a:solidFill>
                  <a:schemeClr val="tx1"/>
                </a:solidFill>
                <a:latin typeface="Calibri" panose="020F0502020204030204" pitchFamily="34" charset="0"/>
              </a:defRPr>
            </a:lvl8pPr>
            <a:lvl9pPr marL="2914650" indent="-171450" eaLnBrk="0" fontAlgn="base" hangingPunct="0">
              <a:spcBef>
                <a:spcPct val="0"/>
              </a:spcBef>
              <a:spcAft>
                <a:spcPct val="0"/>
              </a:spcAft>
              <a:defRPr>
                <a:solidFill>
                  <a:schemeClr val="tx1"/>
                </a:solidFill>
                <a:latin typeface="Calibri" panose="020F0502020204030204" pitchFamily="34" charset="0"/>
              </a:defRPr>
            </a:lvl9pPr>
          </a:lstStyle>
          <a:p>
            <a:fld id="{B40E22F4-1C75-4CFF-AAA6-F528E13ECC85}" type="slidenum">
              <a:rPr lang="en-US" altLang="en-US" smtClean="0"/>
              <a:pPr/>
              <a:t>21</a:t>
            </a:fld>
            <a:endParaRPr lang="en-US" altLang="en-US"/>
          </a:p>
        </p:txBody>
      </p:sp>
      <p:sp>
        <p:nvSpPr>
          <p:cNvPr id="2" name="Title 1"/>
          <p:cNvSpPr>
            <a:spLocks noGrp="1"/>
          </p:cNvSpPr>
          <p:nvPr>
            <p:ph type="title"/>
          </p:nvPr>
        </p:nvSpPr>
        <p:spPr/>
        <p:txBody>
          <a:bodyPr>
            <a:normAutofit fontScale="90000"/>
          </a:bodyPr>
          <a:lstStyle/>
          <a:p>
            <a:r>
              <a:rPr lang="en-US" dirty="0"/>
              <a:t>Entering Taxpayer Personal Information in TaxSlayer</a:t>
            </a:r>
          </a:p>
        </p:txBody>
      </p:sp>
      <p:pic>
        <p:nvPicPr>
          <p:cNvPr id="9" name="Picture 8"/>
          <p:cNvPicPr>
            <a:picLocks noChangeAspect="1"/>
          </p:cNvPicPr>
          <p:nvPr/>
        </p:nvPicPr>
        <p:blipFill>
          <a:blip r:embed="rId3"/>
          <a:stretch>
            <a:fillRect/>
          </a:stretch>
        </p:blipFill>
        <p:spPr>
          <a:xfrm>
            <a:off x="1524000" y="27709"/>
            <a:ext cx="5105400" cy="6709940"/>
          </a:xfrm>
          <a:prstGeom prst="rect">
            <a:avLst/>
          </a:prstGeom>
        </p:spPr>
      </p:pic>
      <p:pic>
        <p:nvPicPr>
          <p:cNvPr id="11" name="Picture 10"/>
          <p:cNvPicPr>
            <a:picLocks noChangeAspect="1"/>
          </p:cNvPicPr>
          <p:nvPr/>
        </p:nvPicPr>
        <p:blipFill>
          <a:blip r:embed="rId4"/>
          <a:stretch>
            <a:fillRect/>
          </a:stretch>
        </p:blipFill>
        <p:spPr>
          <a:xfrm>
            <a:off x="1313754" y="718834"/>
            <a:ext cx="10897294" cy="6629400"/>
          </a:xfrm>
          <a:prstGeom prst="rect">
            <a:avLst/>
          </a:prstGeom>
        </p:spPr>
      </p:pic>
      <p:sp>
        <p:nvSpPr>
          <p:cNvPr id="5" name="Rectangle 4"/>
          <p:cNvSpPr/>
          <p:nvPr/>
        </p:nvSpPr>
        <p:spPr>
          <a:xfrm>
            <a:off x="5638800" y="120351"/>
            <a:ext cx="6096000" cy="707886"/>
          </a:xfrm>
          <a:prstGeom prst="rect">
            <a:avLst/>
          </a:prstGeom>
        </p:spPr>
        <p:txBody>
          <a:bodyPr>
            <a:spAutoFit/>
          </a:bodyPr>
          <a:lstStyle/>
          <a:p>
            <a:r>
              <a:rPr lang="en-US" sz="2000" dirty="0"/>
              <a:t>Information entered here will determine if the age, relationship, and residency rules are met. </a:t>
            </a:r>
          </a:p>
        </p:txBody>
      </p:sp>
    </p:spTree>
    <p:extLst>
      <p:ext uri="{BB962C8B-B14F-4D97-AF65-F5344CB8AC3E}">
        <p14:creationId xmlns:p14="http://schemas.microsoft.com/office/powerpoint/2010/main" val="33313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NTTC Training – TY2021</a:t>
            </a:r>
            <a:endParaRPr lang="en-US" dirty="0"/>
          </a:p>
        </p:txBody>
      </p:sp>
      <p:sp>
        <p:nvSpPr>
          <p:cNvPr id="35860" name="Slide Number Placeholder 4"/>
          <p:cNvSpPr>
            <a:spLocks noGrp="1"/>
          </p:cNvSpPr>
          <p:nvPr>
            <p:ph type="sldNum" sz="quarter" idx="12"/>
          </p:nvPr>
        </p:nvSpPr>
        <p:spPr/>
        <p:txBody>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eaLnBrk="0" fontAlgn="base" hangingPunct="0">
              <a:spcBef>
                <a:spcPct val="0"/>
              </a:spcBef>
              <a:spcAft>
                <a:spcPct val="0"/>
              </a:spcAft>
              <a:defRPr>
                <a:solidFill>
                  <a:schemeClr val="tx1"/>
                </a:solidFill>
                <a:latin typeface="Calibri" panose="020F0502020204030204" pitchFamily="34" charset="0"/>
              </a:defRPr>
            </a:lvl6pPr>
            <a:lvl7pPr marL="2228850" indent="-171450" eaLnBrk="0" fontAlgn="base" hangingPunct="0">
              <a:spcBef>
                <a:spcPct val="0"/>
              </a:spcBef>
              <a:spcAft>
                <a:spcPct val="0"/>
              </a:spcAft>
              <a:defRPr>
                <a:solidFill>
                  <a:schemeClr val="tx1"/>
                </a:solidFill>
                <a:latin typeface="Calibri" panose="020F0502020204030204" pitchFamily="34" charset="0"/>
              </a:defRPr>
            </a:lvl7pPr>
            <a:lvl8pPr marL="2571750" indent="-171450" eaLnBrk="0" fontAlgn="base" hangingPunct="0">
              <a:spcBef>
                <a:spcPct val="0"/>
              </a:spcBef>
              <a:spcAft>
                <a:spcPct val="0"/>
              </a:spcAft>
              <a:defRPr>
                <a:solidFill>
                  <a:schemeClr val="tx1"/>
                </a:solidFill>
                <a:latin typeface="Calibri" panose="020F0502020204030204" pitchFamily="34" charset="0"/>
              </a:defRPr>
            </a:lvl8pPr>
            <a:lvl9pPr marL="2914650" indent="-171450" eaLnBrk="0" fontAlgn="base" hangingPunct="0">
              <a:spcBef>
                <a:spcPct val="0"/>
              </a:spcBef>
              <a:spcAft>
                <a:spcPct val="0"/>
              </a:spcAft>
              <a:defRPr>
                <a:solidFill>
                  <a:schemeClr val="tx1"/>
                </a:solidFill>
                <a:latin typeface="Calibri" panose="020F0502020204030204" pitchFamily="34" charset="0"/>
              </a:defRPr>
            </a:lvl9pPr>
          </a:lstStyle>
          <a:p>
            <a:fld id="{B40E22F4-1C75-4CFF-AAA6-F528E13ECC85}" type="slidenum">
              <a:rPr lang="en-US" altLang="en-US" smtClean="0"/>
              <a:pPr/>
              <a:t>22</a:t>
            </a:fld>
            <a:endParaRPr lang="en-US" altLang="en-US"/>
          </a:p>
        </p:txBody>
      </p:sp>
      <p:sp>
        <p:nvSpPr>
          <p:cNvPr id="2" name="Title 1"/>
          <p:cNvSpPr>
            <a:spLocks noGrp="1"/>
          </p:cNvSpPr>
          <p:nvPr>
            <p:ph type="title"/>
          </p:nvPr>
        </p:nvSpPr>
        <p:spPr/>
        <p:txBody>
          <a:bodyPr>
            <a:normAutofit fontScale="90000"/>
          </a:bodyPr>
          <a:lstStyle/>
          <a:p>
            <a:r>
              <a:rPr lang="en-US" dirty="0"/>
              <a:t>Entering Dependent/QC Information in TaxSlayer</a:t>
            </a:r>
          </a:p>
        </p:txBody>
      </p:sp>
      <p:pic>
        <p:nvPicPr>
          <p:cNvPr id="7" name="Picture 6"/>
          <p:cNvPicPr>
            <a:picLocks noChangeAspect="1"/>
          </p:cNvPicPr>
          <p:nvPr/>
        </p:nvPicPr>
        <p:blipFill>
          <a:blip r:embed="rId3"/>
          <a:stretch>
            <a:fillRect/>
          </a:stretch>
        </p:blipFill>
        <p:spPr>
          <a:xfrm>
            <a:off x="1434178" y="64310"/>
            <a:ext cx="3875347" cy="6742657"/>
          </a:xfrm>
          <a:prstGeom prst="rect">
            <a:avLst/>
          </a:prstGeom>
          <a:ln>
            <a:solidFill>
              <a:schemeClr val="tx1"/>
            </a:solidFill>
          </a:ln>
        </p:spPr>
      </p:pic>
      <p:sp>
        <p:nvSpPr>
          <p:cNvPr id="5" name="Rectangle 4"/>
          <p:cNvSpPr/>
          <p:nvPr/>
        </p:nvSpPr>
        <p:spPr>
          <a:xfrm>
            <a:off x="5562600" y="0"/>
            <a:ext cx="6096000" cy="830997"/>
          </a:xfrm>
          <a:prstGeom prst="rect">
            <a:avLst/>
          </a:prstGeom>
        </p:spPr>
        <p:txBody>
          <a:bodyPr>
            <a:spAutoFit/>
          </a:bodyPr>
          <a:lstStyle/>
          <a:p>
            <a:r>
              <a:rPr lang="en-US" sz="2400" dirty="0"/>
              <a:t>Information entered here will determine if the age, relationship, and residency rules are met. </a:t>
            </a:r>
          </a:p>
        </p:txBody>
      </p:sp>
      <p:pic>
        <p:nvPicPr>
          <p:cNvPr id="6" name="Picture 5"/>
          <p:cNvPicPr>
            <a:picLocks noChangeAspect="1"/>
          </p:cNvPicPr>
          <p:nvPr/>
        </p:nvPicPr>
        <p:blipFill>
          <a:blip r:embed="rId4"/>
          <a:stretch>
            <a:fillRect/>
          </a:stretch>
        </p:blipFill>
        <p:spPr>
          <a:xfrm>
            <a:off x="1323400" y="795229"/>
            <a:ext cx="10335199" cy="6011737"/>
          </a:xfrm>
          <a:prstGeom prst="rect">
            <a:avLst/>
          </a:prstGeom>
        </p:spPr>
      </p:pic>
    </p:spTree>
    <p:extLst>
      <p:ext uri="{BB962C8B-B14F-4D97-AF65-F5344CB8AC3E}">
        <p14:creationId xmlns:p14="http://schemas.microsoft.com/office/powerpoint/2010/main" val="381408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NTTC Training – TY2021</a:t>
            </a:r>
            <a:endParaRPr lang="en-US" dirty="0"/>
          </a:p>
        </p:txBody>
      </p:sp>
      <p:sp>
        <p:nvSpPr>
          <p:cNvPr id="58375" name="Slide Number Placeholder 2"/>
          <p:cNvSpPr>
            <a:spLocks noGrp="1"/>
          </p:cNvSpPr>
          <p:nvPr>
            <p:ph type="sldNum" sz="quarter" idx="12"/>
          </p:nvPr>
        </p:nvSpPr>
        <p:spPr/>
        <p:txBody>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eaLnBrk="0" fontAlgn="base" hangingPunct="0">
              <a:spcBef>
                <a:spcPct val="0"/>
              </a:spcBef>
              <a:spcAft>
                <a:spcPct val="0"/>
              </a:spcAft>
              <a:defRPr>
                <a:solidFill>
                  <a:schemeClr val="tx1"/>
                </a:solidFill>
                <a:latin typeface="Calibri" panose="020F0502020204030204" pitchFamily="34" charset="0"/>
              </a:defRPr>
            </a:lvl6pPr>
            <a:lvl7pPr marL="2228850" indent="-171450" eaLnBrk="0" fontAlgn="base" hangingPunct="0">
              <a:spcBef>
                <a:spcPct val="0"/>
              </a:spcBef>
              <a:spcAft>
                <a:spcPct val="0"/>
              </a:spcAft>
              <a:defRPr>
                <a:solidFill>
                  <a:schemeClr val="tx1"/>
                </a:solidFill>
                <a:latin typeface="Calibri" panose="020F0502020204030204" pitchFamily="34" charset="0"/>
              </a:defRPr>
            </a:lvl7pPr>
            <a:lvl8pPr marL="2571750" indent="-171450" eaLnBrk="0" fontAlgn="base" hangingPunct="0">
              <a:spcBef>
                <a:spcPct val="0"/>
              </a:spcBef>
              <a:spcAft>
                <a:spcPct val="0"/>
              </a:spcAft>
              <a:defRPr>
                <a:solidFill>
                  <a:schemeClr val="tx1"/>
                </a:solidFill>
                <a:latin typeface="Calibri" panose="020F0502020204030204" pitchFamily="34" charset="0"/>
              </a:defRPr>
            </a:lvl8pPr>
            <a:lvl9pPr marL="2914650" indent="-171450" eaLnBrk="0" fontAlgn="base" hangingPunct="0">
              <a:spcBef>
                <a:spcPct val="0"/>
              </a:spcBef>
              <a:spcAft>
                <a:spcPct val="0"/>
              </a:spcAft>
              <a:defRPr>
                <a:solidFill>
                  <a:schemeClr val="tx1"/>
                </a:solidFill>
                <a:latin typeface="Calibri" panose="020F0502020204030204" pitchFamily="34" charset="0"/>
              </a:defRPr>
            </a:lvl9pPr>
          </a:lstStyle>
          <a:p>
            <a:fld id="{40FCB946-79D9-474C-B1B6-6EC580DC7E43}" type="slidenum">
              <a:rPr lang="en-US" altLang="en-US" smtClean="0"/>
              <a:pPr/>
              <a:t>23</a:t>
            </a:fld>
            <a:endParaRPr lang="en-US" altLang="en-US"/>
          </a:p>
        </p:txBody>
      </p:sp>
      <p:sp>
        <p:nvSpPr>
          <p:cNvPr id="14338" name="Rectangle 6"/>
          <p:cNvSpPr>
            <a:spLocks noGrp="1" noChangeArrowheads="1"/>
          </p:cNvSpPr>
          <p:nvPr>
            <p:ph type="title"/>
          </p:nvPr>
        </p:nvSpPr>
        <p:spPr/>
        <p:txBody>
          <a:bodyPr/>
          <a:lstStyle/>
          <a:p>
            <a:r>
              <a:rPr lang="en-US"/>
              <a:t>Earned Income Credit</a:t>
            </a:r>
            <a:endParaRPr lang="en-US" dirty="0"/>
          </a:p>
        </p:txBody>
      </p:sp>
      <p:sp>
        <p:nvSpPr>
          <p:cNvPr id="58372" name="Text Box 4"/>
          <p:cNvSpPr txBox="1">
            <a:spLocks noChangeArrowheads="1"/>
          </p:cNvSpPr>
          <p:nvPr/>
        </p:nvSpPr>
        <p:spPr bwMode="auto">
          <a:xfrm>
            <a:off x="1143000" y="2667000"/>
            <a:ext cx="306705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800"/>
              </a:spcBef>
              <a:buClr>
                <a:srgbClr val="B54A10"/>
              </a:buClr>
              <a:buSzPct val="94000"/>
              <a:buFont typeface="Calibri" panose="020F0502020204030204" pitchFamily="34" charset="0"/>
              <a:buChar char="●"/>
              <a:defRPr sz="3200" b="1">
                <a:solidFill>
                  <a:schemeClr val="tx1"/>
                </a:solidFill>
                <a:latin typeface="Calibri" panose="020F0502020204030204" pitchFamily="34" charset="0"/>
              </a:defRPr>
            </a:lvl1pPr>
            <a:lvl2pPr marL="742950" indent="-285750">
              <a:spcBef>
                <a:spcPts val="1200"/>
              </a:spcBef>
              <a:buClr>
                <a:srgbClr val="105766"/>
              </a:buClr>
              <a:buSzPct val="63000"/>
              <a:buFont typeface="Wingdings" panose="05000000000000000000" pitchFamily="2" charset="2"/>
              <a:buChar char=""/>
              <a:defRPr sz="3000" b="1">
                <a:solidFill>
                  <a:schemeClr val="tx1"/>
                </a:solidFill>
                <a:latin typeface="Calibri" panose="020F0502020204030204" pitchFamily="34" charset="0"/>
              </a:defRPr>
            </a:lvl2pPr>
            <a:lvl3pPr marL="1143000" indent="-228600">
              <a:spcBef>
                <a:spcPct val="20000"/>
              </a:spcBef>
              <a:buClr>
                <a:srgbClr val="3F1E25"/>
              </a:buClr>
              <a:buSzPct val="70000"/>
              <a:buFont typeface="Wingdings" panose="05000000000000000000" pitchFamily="2" charset="2"/>
              <a:buChar char=""/>
              <a:defRPr sz="2800" b="1">
                <a:solidFill>
                  <a:schemeClr val="tx1"/>
                </a:solidFill>
                <a:latin typeface="Calibri" panose="020F0502020204030204" pitchFamily="34" charset="0"/>
              </a:defRPr>
            </a:lvl3pPr>
            <a:lvl4pPr marL="1600200" indent="-228600">
              <a:spcBef>
                <a:spcPct val="20000"/>
              </a:spcBef>
              <a:buClr>
                <a:srgbClr val="39639D"/>
              </a:buClr>
              <a:buSzPct val="90000"/>
              <a:buFont typeface="Calibri" panose="020F0502020204030204" pitchFamily="34" charset="0"/>
              <a:buChar char="●"/>
              <a:defRPr sz="2400" b="1">
                <a:solidFill>
                  <a:schemeClr val="tx1"/>
                </a:solidFill>
                <a:latin typeface="Calibri" panose="020F0502020204030204" pitchFamily="34" charset="0"/>
              </a:defRPr>
            </a:lvl4pPr>
            <a:lvl5pPr marL="2057400" indent="-228600">
              <a:spcBef>
                <a:spcPct val="20000"/>
              </a:spcBef>
              <a:buClr>
                <a:srgbClr val="474B78"/>
              </a:buClr>
              <a:buFont typeface="Arial" panose="020B0604020202020204" pitchFamily="34" charset="0"/>
              <a:buChar char="•"/>
              <a:defRPr sz="2200" b="1">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74B78"/>
              </a:buClr>
              <a:buFont typeface="Arial" panose="020B0604020202020204" pitchFamily="34" charset="0"/>
              <a:buChar char="•"/>
              <a:defRPr sz="2200" b="1">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74B78"/>
              </a:buClr>
              <a:buFont typeface="Arial" panose="020B0604020202020204" pitchFamily="34" charset="0"/>
              <a:buChar char="•"/>
              <a:defRPr sz="2200" b="1">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74B78"/>
              </a:buClr>
              <a:buFont typeface="Arial" panose="020B0604020202020204" pitchFamily="34" charset="0"/>
              <a:buChar char="•"/>
              <a:defRPr sz="2200" b="1">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74B78"/>
              </a:buClr>
              <a:buFont typeface="Arial" panose="020B0604020202020204" pitchFamily="34" charset="0"/>
              <a:buChar char="•"/>
              <a:defRPr sz="2200" b="1">
                <a:solidFill>
                  <a:schemeClr val="tx1"/>
                </a:solidFill>
                <a:latin typeface="Calibri" panose="020F0502020204030204" pitchFamily="34" charset="0"/>
              </a:defRPr>
            </a:lvl9pPr>
          </a:lstStyle>
          <a:p>
            <a:pPr>
              <a:spcBef>
                <a:spcPct val="50000"/>
              </a:spcBef>
              <a:buClrTx/>
              <a:buSzTx/>
              <a:buFontTx/>
              <a:buNone/>
            </a:pPr>
            <a:r>
              <a:rPr lang="en-US" altLang="en-US" sz="3800" dirty="0"/>
              <a:t>Questions?</a:t>
            </a:r>
          </a:p>
        </p:txBody>
      </p:sp>
      <p:sp>
        <p:nvSpPr>
          <p:cNvPr id="58373" name="Text Box 5"/>
          <p:cNvSpPr txBox="1">
            <a:spLocks noChangeArrowheads="1"/>
          </p:cNvSpPr>
          <p:nvPr/>
        </p:nvSpPr>
        <p:spPr bwMode="auto">
          <a:xfrm>
            <a:off x="6781800" y="3352800"/>
            <a:ext cx="318135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800"/>
              </a:spcBef>
              <a:buClr>
                <a:srgbClr val="B54A10"/>
              </a:buClr>
              <a:buSzPct val="94000"/>
              <a:buFont typeface="Calibri" panose="020F0502020204030204" pitchFamily="34" charset="0"/>
              <a:buChar char="●"/>
              <a:defRPr sz="3200" b="1">
                <a:solidFill>
                  <a:schemeClr val="tx1"/>
                </a:solidFill>
                <a:latin typeface="Calibri" panose="020F0502020204030204" pitchFamily="34" charset="0"/>
              </a:defRPr>
            </a:lvl1pPr>
            <a:lvl2pPr marL="742950" indent="-285750">
              <a:spcBef>
                <a:spcPts val="1200"/>
              </a:spcBef>
              <a:buClr>
                <a:srgbClr val="105766"/>
              </a:buClr>
              <a:buSzPct val="63000"/>
              <a:buFont typeface="Wingdings" panose="05000000000000000000" pitchFamily="2" charset="2"/>
              <a:buChar char=""/>
              <a:defRPr sz="3000" b="1">
                <a:solidFill>
                  <a:schemeClr val="tx1"/>
                </a:solidFill>
                <a:latin typeface="Calibri" panose="020F0502020204030204" pitchFamily="34" charset="0"/>
              </a:defRPr>
            </a:lvl2pPr>
            <a:lvl3pPr marL="1143000" indent="-228600">
              <a:spcBef>
                <a:spcPct val="20000"/>
              </a:spcBef>
              <a:buClr>
                <a:srgbClr val="3F1E25"/>
              </a:buClr>
              <a:buSzPct val="70000"/>
              <a:buFont typeface="Wingdings" panose="05000000000000000000" pitchFamily="2" charset="2"/>
              <a:buChar char=""/>
              <a:defRPr sz="2800" b="1">
                <a:solidFill>
                  <a:schemeClr val="tx1"/>
                </a:solidFill>
                <a:latin typeface="Calibri" panose="020F0502020204030204" pitchFamily="34" charset="0"/>
              </a:defRPr>
            </a:lvl3pPr>
            <a:lvl4pPr marL="1600200" indent="-228600">
              <a:spcBef>
                <a:spcPct val="20000"/>
              </a:spcBef>
              <a:buClr>
                <a:srgbClr val="39639D"/>
              </a:buClr>
              <a:buSzPct val="90000"/>
              <a:buFont typeface="Calibri" panose="020F0502020204030204" pitchFamily="34" charset="0"/>
              <a:buChar char="●"/>
              <a:defRPr sz="2400" b="1">
                <a:solidFill>
                  <a:schemeClr val="tx1"/>
                </a:solidFill>
                <a:latin typeface="Calibri" panose="020F0502020204030204" pitchFamily="34" charset="0"/>
              </a:defRPr>
            </a:lvl4pPr>
            <a:lvl5pPr marL="2057400" indent="-228600">
              <a:spcBef>
                <a:spcPct val="20000"/>
              </a:spcBef>
              <a:buClr>
                <a:srgbClr val="474B78"/>
              </a:buClr>
              <a:buFont typeface="Arial" panose="020B0604020202020204" pitchFamily="34" charset="0"/>
              <a:buChar char="•"/>
              <a:defRPr sz="2200" b="1">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474B78"/>
              </a:buClr>
              <a:buFont typeface="Arial" panose="020B0604020202020204" pitchFamily="34" charset="0"/>
              <a:buChar char="•"/>
              <a:defRPr sz="2200" b="1">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474B78"/>
              </a:buClr>
              <a:buFont typeface="Arial" panose="020B0604020202020204" pitchFamily="34" charset="0"/>
              <a:buChar char="•"/>
              <a:defRPr sz="2200" b="1">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474B78"/>
              </a:buClr>
              <a:buFont typeface="Arial" panose="020B0604020202020204" pitchFamily="34" charset="0"/>
              <a:buChar char="•"/>
              <a:defRPr sz="2200" b="1">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474B78"/>
              </a:buClr>
              <a:buFont typeface="Arial" panose="020B0604020202020204" pitchFamily="34" charset="0"/>
              <a:buChar char="•"/>
              <a:defRPr sz="2200" b="1">
                <a:solidFill>
                  <a:schemeClr val="tx1"/>
                </a:solidFill>
                <a:latin typeface="Calibri" panose="020F0502020204030204" pitchFamily="34" charset="0"/>
              </a:defRPr>
            </a:lvl9pPr>
          </a:lstStyle>
          <a:p>
            <a:pPr>
              <a:spcBef>
                <a:spcPct val="50000"/>
              </a:spcBef>
              <a:buClrTx/>
              <a:buSzTx/>
              <a:buFontTx/>
              <a:buNone/>
            </a:pPr>
            <a:r>
              <a:rPr lang="en-US" altLang="en-US" sz="3800" dirty="0"/>
              <a:t>Comments…</a:t>
            </a:r>
          </a:p>
        </p:txBody>
      </p:sp>
      <p:pic>
        <p:nvPicPr>
          <p:cNvPr id="4" name="Picture 3" descr="A picture containing text, guitar&#10;&#10;Description automatically generated">
            <a:extLst>
              <a:ext uri="{FF2B5EF4-FFF2-40B4-BE49-F238E27FC236}">
                <a16:creationId xmlns="" xmlns:a16="http://schemas.microsoft.com/office/drawing/2014/main" id="{65D81AFA-66C3-47C4-A361-1F852C28E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2970" y="914400"/>
            <a:ext cx="3043238" cy="6858000"/>
          </a:xfrm>
          <a:prstGeom prst="rect">
            <a:avLst/>
          </a:prstGeom>
        </p:spPr>
      </p:pic>
    </p:spTree>
    <p:extLst>
      <p:ext uri="{BB962C8B-B14F-4D97-AF65-F5344CB8AC3E}">
        <p14:creationId xmlns:p14="http://schemas.microsoft.com/office/powerpoint/2010/main" val="25402461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t>NTTC Training – TY2021</a:t>
            </a:r>
            <a:endParaRPr lang="en-US" dirty="0"/>
          </a:p>
        </p:txBody>
      </p:sp>
      <p:sp>
        <p:nvSpPr>
          <p:cNvPr id="3" name="Slide Number Placeholder 2"/>
          <p:cNvSpPr>
            <a:spLocks noGrp="1"/>
          </p:cNvSpPr>
          <p:nvPr>
            <p:ph type="sldNum" sz="quarter" idx="11"/>
          </p:nvPr>
        </p:nvSpPr>
        <p:spPr/>
        <p:txBody>
          <a:bodyPr/>
          <a:lstStyle/>
          <a:p>
            <a:fld id="{EC55888C-33B3-4ECD-8A58-3D8633031EC8}" type="slidenum">
              <a:rPr lang="en-US" altLang="en-US" smtClean="0"/>
              <a:pPr/>
              <a:t>24</a:t>
            </a:fld>
            <a:endParaRPr lang="en-US" altLang="en-US"/>
          </a:p>
        </p:txBody>
      </p:sp>
      <p:sp>
        <p:nvSpPr>
          <p:cNvPr id="5" name="Title 4"/>
          <p:cNvSpPr>
            <a:spLocks noGrp="1"/>
          </p:cNvSpPr>
          <p:nvPr>
            <p:ph type="title"/>
          </p:nvPr>
        </p:nvSpPr>
        <p:spPr>
          <a:xfrm>
            <a:off x="1066803" y="-66699"/>
            <a:ext cx="10972797" cy="1143000"/>
          </a:xfrm>
        </p:spPr>
        <p:txBody>
          <a:bodyPr>
            <a:normAutofit fontScale="90000"/>
          </a:bodyPr>
          <a:lstStyle/>
          <a:p>
            <a:r>
              <a:rPr lang="en-US" dirty="0"/>
              <a:t>Go To Practice Lab and pull up Terry Baldwin Return</a:t>
            </a:r>
          </a:p>
        </p:txBody>
      </p:sp>
      <p:pic>
        <p:nvPicPr>
          <p:cNvPr id="9" name="Content Placeholder 8" descr="A screenshot of a computer&#10;&#10;Description automatically generated with medium confidence">
            <a:extLst>
              <a:ext uri="{FF2B5EF4-FFF2-40B4-BE49-F238E27FC236}">
                <a16:creationId xmlns="" xmlns:a16="http://schemas.microsoft.com/office/drawing/2014/main" id="{A8276D8B-6A35-4AD2-91F7-2A3C8322B118}"/>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1" y="1227460"/>
            <a:ext cx="8534400" cy="5630540"/>
          </a:xfrm>
        </p:spPr>
      </p:pic>
    </p:spTree>
    <p:extLst>
      <p:ext uri="{BB962C8B-B14F-4D97-AF65-F5344CB8AC3E}">
        <p14:creationId xmlns:p14="http://schemas.microsoft.com/office/powerpoint/2010/main" val="40265778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
            <a:extLst>
              <a:ext uri="{FF2B5EF4-FFF2-40B4-BE49-F238E27FC236}">
                <a16:creationId xmlns="" xmlns:a16="http://schemas.microsoft.com/office/drawing/2014/main" id="{CC29C27D-73EC-4158-B2D7-174EF6D09365}"/>
              </a:ext>
            </a:extLst>
          </p:cNvPr>
          <p:cNvSpPr>
            <a:spLocks noGrp="1"/>
          </p:cNvSpPr>
          <p:nvPr>
            <p:ph type="ftr" sz="quarter" idx="10"/>
          </p:nvPr>
        </p:nvSpPr>
        <p:spPr>
          <a:xfrm>
            <a:off x="3476488" y="6265305"/>
            <a:ext cx="3860800" cy="365125"/>
          </a:xfrm>
        </p:spPr>
        <p:txBody>
          <a:bodyPr/>
          <a:lstStyle/>
          <a:p>
            <a:pPr>
              <a:spcAft>
                <a:spcPts val="600"/>
              </a:spcAft>
              <a:defRPr/>
            </a:pPr>
            <a:r>
              <a:rPr lang="en-US"/>
              <a:t>NTTC Training – TY2021</a:t>
            </a:r>
          </a:p>
        </p:txBody>
      </p:sp>
      <p:sp>
        <p:nvSpPr>
          <p:cNvPr id="13" name="Slide Number Placeholder 2">
            <a:extLst>
              <a:ext uri="{FF2B5EF4-FFF2-40B4-BE49-F238E27FC236}">
                <a16:creationId xmlns="" xmlns:a16="http://schemas.microsoft.com/office/drawing/2014/main" id="{1F77FEDC-C7D8-4A8F-8AEB-FEABFADCBABB}"/>
              </a:ext>
            </a:extLst>
          </p:cNvPr>
          <p:cNvSpPr>
            <a:spLocks noGrp="1"/>
          </p:cNvSpPr>
          <p:nvPr>
            <p:ph type="sldNum" sz="quarter" idx="11"/>
          </p:nvPr>
        </p:nvSpPr>
        <p:spPr>
          <a:xfrm>
            <a:off x="609603" y="6265305"/>
            <a:ext cx="936487" cy="365125"/>
          </a:xfrm>
        </p:spPr>
        <p:txBody>
          <a:bodyPr/>
          <a:lstStyle/>
          <a:p>
            <a:pPr>
              <a:spcAft>
                <a:spcPts val="600"/>
              </a:spcAft>
            </a:pPr>
            <a:fld id="{EC55888C-33B3-4ECD-8A58-3D8633031EC8}" type="slidenum">
              <a:rPr lang="en-US" altLang="en-US" smtClean="0"/>
              <a:pPr>
                <a:spcAft>
                  <a:spcPts val="600"/>
                </a:spcAft>
              </a:pPr>
              <a:t>25</a:t>
            </a:fld>
            <a:endParaRPr lang="en-US" altLang="en-US"/>
          </a:p>
        </p:txBody>
      </p:sp>
      <p:sp>
        <p:nvSpPr>
          <p:cNvPr id="5" name="Title 4"/>
          <p:cNvSpPr>
            <a:spLocks noGrp="1"/>
          </p:cNvSpPr>
          <p:nvPr>
            <p:ph type="title"/>
          </p:nvPr>
        </p:nvSpPr>
        <p:spPr>
          <a:xfrm>
            <a:off x="1066803" y="28835"/>
            <a:ext cx="10363197" cy="1143000"/>
          </a:xfrm>
        </p:spPr>
        <p:txBody>
          <a:bodyPr anchor="ctr">
            <a:normAutofit/>
          </a:bodyPr>
          <a:lstStyle/>
          <a:p>
            <a:r>
              <a:rPr lang="en-US" dirty="0"/>
              <a:t> Go to </a:t>
            </a:r>
            <a:r>
              <a:rPr lang="en-US" dirty="0" smtClean="0"/>
              <a:t>NTTC Workbook </a:t>
            </a:r>
            <a:r>
              <a:rPr lang="en-US" dirty="0"/>
              <a:t>page </a:t>
            </a:r>
            <a:r>
              <a:rPr lang="en-US" dirty="0" smtClean="0"/>
              <a:t>57.  (Terry Baldwin) </a:t>
            </a:r>
            <a:endParaRPr lang="en-US" dirty="0"/>
          </a:p>
        </p:txBody>
      </p:sp>
      <p:graphicFrame>
        <p:nvGraphicFramePr>
          <p:cNvPr id="7" name="Content Placeholder 3">
            <a:extLst>
              <a:ext uri="{FF2B5EF4-FFF2-40B4-BE49-F238E27FC236}">
                <a16:creationId xmlns="" xmlns:a16="http://schemas.microsoft.com/office/drawing/2014/main" id="{2217AFBD-665C-4274-81C6-E3BB5C431064}"/>
              </a:ext>
            </a:extLst>
          </p:cNvPr>
          <p:cNvGraphicFramePr>
            <a:graphicFrameLocks noGrp="1"/>
          </p:cNvGraphicFramePr>
          <p:nvPr>
            <p:ph sz="quarter" idx="12"/>
            <p:extLst>
              <p:ext uri="{D42A27DB-BD31-4B8C-83A1-F6EECF244321}">
                <p14:modId xmlns:p14="http://schemas.microsoft.com/office/powerpoint/2010/main" val="2391186929"/>
              </p:ext>
            </p:extLst>
          </p:nvPr>
        </p:nvGraphicFramePr>
        <p:xfrm>
          <a:off x="417999" y="1219200"/>
          <a:ext cx="11774001" cy="58674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364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0516E2B5-501B-4252-B150-AD8EEFC06EE3}"/>
                                            </p:graphicEl>
                                          </p:spTgt>
                                        </p:tgtEl>
                                        <p:attrNameLst>
                                          <p:attrName>style.visibility</p:attrName>
                                        </p:attrNameLst>
                                      </p:cBhvr>
                                      <p:to>
                                        <p:strVal val="visible"/>
                                      </p:to>
                                    </p:set>
                                    <p:animEffect transition="in" filter="fade">
                                      <p:cBhvr>
                                        <p:cTn id="7" dur="2000"/>
                                        <p:tgtEl>
                                          <p:spTgt spid="7">
                                            <p:graphicEl>
                                              <a:dgm id="{0516E2B5-501B-4252-B150-AD8EEFC06EE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6554AD0D-0579-4CDD-A639-992A9BB5BAE9}"/>
                                            </p:graphicEl>
                                          </p:spTgt>
                                        </p:tgtEl>
                                        <p:attrNameLst>
                                          <p:attrName>style.visibility</p:attrName>
                                        </p:attrNameLst>
                                      </p:cBhvr>
                                      <p:to>
                                        <p:strVal val="visible"/>
                                      </p:to>
                                    </p:set>
                                    <p:animEffect transition="in" filter="fade">
                                      <p:cBhvr>
                                        <p:cTn id="12" dur="2000"/>
                                        <p:tgtEl>
                                          <p:spTgt spid="7">
                                            <p:graphicEl>
                                              <a:dgm id="{6554AD0D-0579-4CDD-A639-992A9BB5BAE9}"/>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dgm id="{1810D3D8-C60A-4790-864C-9A197677429A}"/>
                                            </p:graphicEl>
                                          </p:spTgt>
                                        </p:tgtEl>
                                        <p:attrNameLst>
                                          <p:attrName>style.visibility</p:attrName>
                                        </p:attrNameLst>
                                      </p:cBhvr>
                                      <p:to>
                                        <p:strVal val="visible"/>
                                      </p:to>
                                    </p:set>
                                    <p:animEffect transition="in" filter="fade">
                                      <p:cBhvr>
                                        <p:cTn id="17" dur="2000"/>
                                        <p:tgtEl>
                                          <p:spTgt spid="7">
                                            <p:graphicEl>
                                              <a:dgm id="{1810D3D8-C60A-4790-864C-9A197677429A}"/>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dgm id="{D741A7A3-F1D7-4688-93DF-B07CF7E74F6F}"/>
                                            </p:graphicEl>
                                          </p:spTgt>
                                        </p:tgtEl>
                                        <p:attrNameLst>
                                          <p:attrName>style.visibility</p:attrName>
                                        </p:attrNameLst>
                                      </p:cBhvr>
                                      <p:to>
                                        <p:strVal val="visible"/>
                                      </p:to>
                                    </p:set>
                                    <p:animEffect transition="in" filter="fade">
                                      <p:cBhvr>
                                        <p:cTn id="22" dur="2000"/>
                                        <p:tgtEl>
                                          <p:spTgt spid="7">
                                            <p:graphicEl>
                                              <a:dgm id="{D741A7A3-F1D7-4688-93DF-B07CF7E74F6F}"/>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graphicEl>
                                              <a:dgm id="{98026D4A-0BFD-4D7A-A68F-0642AEE672D6}"/>
                                            </p:graphicEl>
                                          </p:spTgt>
                                        </p:tgtEl>
                                        <p:attrNameLst>
                                          <p:attrName>style.visibility</p:attrName>
                                        </p:attrNameLst>
                                      </p:cBhvr>
                                      <p:to>
                                        <p:strVal val="visible"/>
                                      </p:to>
                                    </p:set>
                                    <p:animEffect transition="in" filter="fade">
                                      <p:cBhvr>
                                        <p:cTn id="27" dur="2000"/>
                                        <p:tgtEl>
                                          <p:spTgt spid="7">
                                            <p:graphicEl>
                                              <a:dgm id="{98026D4A-0BFD-4D7A-A68F-0642AEE672D6}"/>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graphicEl>
                                              <a:dgm id="{A90B1AC7-8E4B-4D84-A5D4-414F26E1CA85}"/>
                                            </p:graphicEl>
                                          </p:spTgt>
                                        </p:tgtEl>
                                        <p:attrNameLst>
                                          <p:attrName>style.visibility</p:attrName>
                                        </p:attrNameLst>
                                      </p:cBhvr>
                                      <p:to>
                                        <p:strVal val="visible"/>
                                      </p:to>
                                    </p:set>
                                    <p:animEffect transition="in" filter="fade">
                                      <p:cBhvr>
                                        <p:cTn id="32" dur="2000"/>
                                        <p:tgtEl>
                                          <p:spTgt spid="7">
                                            <p:graphicEl>
                                              <a:dgm id="{A90B1AC7-8E4B-4D84-A5D4-414F26E1CA8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Subtitle 2"/>
          <p:cNvSpPr>
            <a:spLocks noGrp="1"/>
          </p:cNvSpPr>
          <p:nvPr>
            <p:ph type="subTitle" idx="1"/>
          </p:nvPr>
        </p:nvSpPr>
        <p:spPr/>
        <p:txBody>
          <a:bodyPr/>
          <a:lstStyle/>
          <a:p>
            <a:r>
              <a:rPr lang="en-US" altLang="en-US" dirty="0"/>
              <a:t>Pub 4012 – Tab G</a:t>
            </a:r>
          </a:p>
          <a:p>
            <a:r>
              <a:rPr lang="en-US" altLang="en-US" dirty="0"/>
              <a:t>Pub 4491 – Lesson 24 </a:t>
            </a:r>
            <a:br>
              <a:rPr lang="en-US" altLang="en-US" dirty="0"/>
            </a:br>
            <a:r>
              <a:rPr lang="en-US" altLang="en-US" dirty="0"/>
              <a:t>and Temporary Changes</a:t>
            </a:r>
          </a:p>
        </p:txBody>
      </p:sp>
      <p:sp>
        <p:nvSpPr>
          <p:cNvPr id="4098" name="Title 1"/>
          <p:cNvSpPr>
            <a:spLocks noGrp="1"/>
          </p:cNvSpPr>
          <p:nvPr>
            <p:ph type="title"/>
          </p:nvPr>
        </p:nvSpPr>
        <p:spPr/>
        <p:txBody>
          <a:bodyPr/>
          <a:lstStyle/>
          <a:p>
            <a:r>
              <a:rPr lang="en-US" altLang="en-US"/>
              <a:t>Child Tax Credit And</a:t>
            </a:r>
            <a:br>
              <a:rPr lang="en-US" altLang="en-US"/>
            </a:br>
            <a:r>
              <a:rPr lang="en-US" altLang="en-US"/>
              <a:t>Credit for Other Dependents</a:t>
            </a:r>
            <a:endParaRPr lang="en-US" altLang="en-US" dirty="0"/>
          </a:p>
        </p:txBody>
      </p:sp>
      <p:pic>
        <p:nvPicPr>
          <p:cNvPr id="3" name="Picture 2" descr="A picture containing text&#10;&#10;Description automatically generated">
            <a:extLst>
              <a:ext uri="{FF2B5EF4-FFF2-40B4-BE49-F238E27FC236}">
                <a16:creationId xmlns="" xmlns:a16="http://schemas.microsoft.com/office/drawing/2014/main" id="{7D79E206-D940-407F-9EB2-20E871ADFC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9875" y="-105053"/>
            <a:ext cx="5572125" cy="6858000"/>
          </a:xfrm>
          <a:prstGeom prst="rect">
            <a:avLst/>
          </a:prstGeom>
        </p:spPr>
      </p:pic>
    </p:spTree>
    <p:extLst>
      <p:ext uri="{BB962C8B-B14F-4D97-AF65-F5344CB8AC3E}">
        <p14:creationId xmlns:p14="http://schemas.microsoft.com/office/powerpoint/2010/main" val="2123515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t>NTTC Training – TY2021</a:t>
            </a:r>
            <a:endParaRPr lang="en-US" dirty="0"/>
          </a:p>
        </p:txBody>
      </p:sp>
      <p:sp>
        <p:nvSpPr>
          <p:cNvPr id="3" name="Slide Number Placeholder 2"/>
          <p:cNvSpPr>
            <a:spLocks noGrp="1"/>
          </p:cNvSpPr>
          <p:nvPr>
            <p:ph type="sldNum" sz="quarter" idx="11"/>
          </p:nvPr>
        </p:nvSpPr>
        <p:spPr/>
        <p:txBody>
          <a:bodyPr/>
          <a:lstStyle/>
          <a:p>
            <a:fld id="{EC55888C-33B3-4ECD-8A58-3D8633031EC8}" type="slidenum">
              <a:rPr lang="en-US" altLang="en-US" smtClean="0"/>
              <a:pPr/>
              <a:t>27</a:t>
            </a:fld>
            <a:endParaRPr lang="en-US" altLang="en-US"/>
          </a:p>
        </p:txBody>
      </p:sp>
      <p:sp>
        <p:nvSpPr>
          <p:cNvPr id="4" name="Content Placeholder 3"/>
          <p:cNvSpPr>
            <a:spLocks noGrp="1"/>
          </p:cNvSpPr>
          <p:nvPr>
            <p:ph sz="quarter" idx="12"/>
          </p:nvPr>
        </p:nvSpPr>
        <p:spPr/>
        <p:txBody>
          <a:bodyPr/>
          <a:lstStyle/>
          <a:p>
            <a:r>
              <a:rPr lang="en-US" dirty="0"/>
              <a:t>Go To Pub 4012,  Pages G-1 thru G-5</a:t>
            </a:r>
            <a:endParaRPr lang="en-US" b="1" dirty="0"/>
          </a:p>
          <a:p>
            <a:pPr lvl="1"/>
            <a:r>
              <a:rPr lang="en-US" b="1" dirty="0"/>
              <a:t>Child Tax Credit (CTC) </a:t>
            </a:r>
          </a:p>
          <a:p>
            <a:pPr lvl="1"/>
            <a:r>
              <a:rPr lang="en-US" b="1" dirty="0" smtClean="0"/>
              <a:t>Other Dependent Credit</a:t>
            </a:r>
            <a:endParaRPr lang="en-US" b="1" dirty="0"/>
          </a:p>
          <a:p>
            <a:pPr lvl="1"/>
            <a:r>
              <a:rPr lang="en-US" b="1" dirty="0" smtClean="0"/>
              <a:t>Additional </a:t>
            </a:r>
            <a:r>
              <a:rPr lang="en-US" b="1" dirty="0"/>
              <a:t>Child Tax Credit (ACTC</a:t>
            </a:r>
            <a:r>
              <a:rPr lang="en-US" b="1" dirty="0" smtClean="0"/>
              <a:t>)</a:t>
            </a:r>
          </a:p>
          <a:p>
            <a:pPr lvl="1"/>
            <a:r>
              <a:rPr lang="en-US" b="1" dirty="0"/>
              <a:t>Refundable Child Tax Credit  (RCTC)</a:t>
            </a:r>
          </a:p>
          <a:p>
            <a:pPr lvl="1"/>
            <a:r>
              <a:rPr lang="en-US" b="1" dirty="0" smtClean="0"/>
              <a:t>Advance </a:t>
            </a:r>
            <a:r>
              <a:rPr lang="en-US" b="1" dirty="0"/>
              <a:t>CTC Payments (Advanced CTC)</a:t>
            </a:r>
          </a:p>
          <a:p>
            <a:pPr lvl="1"/>
            <a:r>
              <a:rPr lang="en-US" b="1" dirty="0"/>
              <a:t>Repayment Protection</a:t>
            </a:r>
          </a:p>
        </p:txBody>
      </p:sp>
      <p:sp>
        <p:nvSpPr>
          <p:cNvPr id="5" name="Title 4"/>
          <p:cNvSpPr>
            <a:spLocks noGrp="1"/>
          </p:cNvSpPr>
          <p:nvPr>
            <p:ph type="title"/>
          </p:nvPr>
        </p:nvSpPr>
        <p:spPr/>
        <p:txBody>
          <a:bodyPr>
            <a:normAutofit fontScale="90000"/>
          </a:bodyPr>
          <a:lstStyle/>
          <a:p>
            <a:r>
              <a:rPr lang="en-US" dirty="0"/>
              <a:t>New and old Terms for Child Tax Credit in 2021</a:t>
            </a:r>
          </a:p>
        </p:txBody>
      </p:sp>
    </p:spTree>
    <p:extLst>
      <p:ext uri="{BB962C8B-B14F-4D97-AF65-F5344CB8AC3E}">
        <p14:creationId xmlns:p14="http://schemas.microsoft.com/office/powerpoint/2010/main" val="189008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1"/>
          </p:nvPr>
        </p:nvSpPr>
        <p:spPr/>
        <p:txBody>
          <a:bodyPr/>
          <a:lstStyle/>
          <a:p>
            <a:fld id="{FE003695-EF53-44B4-B1B7-A54681B9F7DB}" type="slidenum">
              <a:rPr lang="en-US" altLang="en-US" smtClean="0"/>
              <a:pPr/>
              <a:t>28</a:t>
            </a:fld>
            <a:endParaRPr lang="en-US" altLang="en-US"/>
          </a:p>
        </p:txBody>
      </p:sp>
      <p:sp>
        <p:nvSpPr>
          <p:cNvPr id="3" name="Content Placeholder 2"/>
          <p:cNvSpPr>
            <a:spLocks noGrp="1"/>
          </p:cNvSpPr>
          <p:nvPr>
            <p:ph sz="quarter" idx="12"/>
          </p:nvPr>
        </p:nvSpPr>
        <p:spPr>
          <a:xfrm>
            <a:off x="1278832" y="1295400"/>
            <a:ext cx="10731197" cy="5486400"/>
          </a:xfrm>
        </p:spPr>
        <p:txBody>
          <a:bodyPr>
            <a:normAutofit/>
          </a:bodyPr>
          <a:lstStyle/>
          <a:p>
            <a:r>
              <a:rPr lang="en-US" altLang="en-US" dirty="0"/>
              <a:t>For those that </a:t>
            </a:r>
            <a:r>
              <a:rPr lang="en-US" altLang="en-US" u="sng" dirty="0"/>
              <a:t>did not live in the U.S</a:t>
            </a:r>
            <a:r>
              <a:rPr lang="en-US" altLang="en-US" dirty="0"/>
              <a:t>. more than half of 2021</a:t>
            </a:r>
            <a:r>
              <a:rPr lang="en-US" altLang="en-US" dirty="0" smtClean="0"/>
              <a:t>, or make too much money, </a:t>
            </a:r>
            <a:r>
              <a:rPr lang="en-US" altLang="en-US" dirty="0"/>
              <a:t>the rules are the same as in 2020:</a:t>
            </a:r>
          </a:p>
          <a:p>
            <a:pPr lvl="1"/>
            <a:r>
              <a:rPr lang="en-US" altLang="en-US" dirty="0"/>
              <a:t>Child Tax Credit is </a:t>
            </a:r>
            <a:r>
              <a:rPr lang="en-US" altLang="en-US" dirty="0" smtClean="0"/>
              <a:t>nonrefundable (up to $2000)</a:t>
            </a:r>
            <a:endParaRPr lang="en-US" altLang="en-US" dirty="0"/>
          </a:p>
          <a:p>
            <a:pPr lvl="1"/>
            <a:r>
              <a:rPr lang="en-US" altLang="en-US" dirty="0"/>
              <a:t>Refundable portion up to $1,400 as Additional Child Tax Credit (ACTC)</a:t>
            </a:r>
          </a:p>
          <a:p>
            <a:pPr lvl="2"/>
            <a:r>
              <a:rPr lang="en-US" altLang="en-US" dirty="0"/>
              <a:t>Must have more than $2,500 earned income to qualify for refundable portion</a:t>
            </a:r>
          </a:p>
          <a:p>
            <a:pPr lvl="2"/>
            <a:r>
              <a:rPr lang="en-US" altLang="en-US" dirty="0"/>
              <a:t>Amount of CTC is linked to the amount of earned income &gt; $2500</a:t>
            </a:r>
          </a:p>
          <a:p>
            <a:pPr lvl="2"/>
            <a:r>
              <a:rPr lang="en-US" altLang="en-US" dirty="0"/>
              <a:t>May get refundable portion with three or more children regardless of income</a:t>
            </a:r>
          </a:p>
        </p:txBody>
      </p:sp>
      <p:sp>
        <p:nvSpPr>
          <p:cNvPr id="6146" name="Title 1"/>
          <p:cNvSpPr>
            <a:spLocks noGrp="1"/>
          </p:cNvSpPr>
          <p:nvPr>
            <p:ph type="title"/>
          </p:nvPr>
        </p:nvSpPr>
        <p:spPr/>
        <p:txBody>
          <a:bodyPr>
            <a:normAutofit fontScale="90000"/>
          </a:bodyPr>
          <a:lstStyle/>
          <a:p>
            <a:r>
              <a:rPr lang="en-US" altLang="en-US"/>
              <a:t>Child Tax Credit and Additional Child Tax Credit</a:t>
            </a:r>
            <a:endParaRPr lang="en-US" altLang="en-US" dirty="0"/>
          </a:p>
        </p:txBody>
      </p:sp>
      <p:grpSp>
        <p:nvGrpSpPr>
          <p:cNvPr id="7" name="Group 6"/>
          <p:cNvGrpSpPr/>
          <p:nvPr/>
        </p:nvGrpSpPr>
        <p:grpSpPr>
          <a:xfrm>
            <a:off x="10805753" y="57670"/>
            <a:ext cx="1145207" cy="1114165"/>
            <a:chOff x="11025609" y="0"/>
            <a:chExt cx="1145207" cy="1143000"/>
          </a:xfrm>
        </p:grpSpPr>
        <p:sp>
          <p:nvSpPr>
            <p:cNvPr id="8" name="5-Point Star 7"/>
            <p:cNvSpPr/>
            <p:nvPr/>
          </p:nvSpPr>
          <p:spPr>
            <a:xfrm>
              <a:off x="11025609" y="0"/>
              <a:ext cx="1145207" cy="1143000"/>
            </a:xfrm>
            <a:prstGeom prst="star5">
              <a:avLst>
                <a:gd name="adj" fmla="val 29898"/>
                <a:gd name="hf" fmla="val 105146"/>
                <a:gd name="vf" fmla="val 110557"/>
              </a:avLst>
            </a:prstGeom>
            <a:solidFill>
              <a:srgbClr val="FFFF00"/>
            </a:solidFill>
            <a:ln>
              <a:solidFill>
                <a:srgbClr val="C00000">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wrap="none" tIns="182880" bIns="365760" anchor="ctr" anchorCtr="0"/>
            <a:lstStyle/>
            <a:p>
              <a:pPr algn="ctr" eaLnBrk="1" hangingPunct="1">
                <a:defRPr/>
              </a:pPr>
              <a:endParaRPr lang="en-US" sz="2400" dirty="0">
                <a:solidFill>
                  <a:schemeClr val="tx1"/>
                </a:solidFill>
              </a:endParaRPr>
            </a:p>
          </p:txBody>
        </p:sp>
        <p:sp>
          <p:nvSpPr>
            <p:cNvPr id="9" name="TextBox 8"/>
            <p:cNvSpPr txBox="1"/>
            <p:nvPr/>
          </p:nvSpPr>
          <p:spPr>
            <a:xfrm>
              <a:off x="11025609" y="340668"/>
              <a:ext cx="1145207" cy="473613"/>
            </a:xfrm>
            <a:prstGeom prst="rect">
              <a:avLst/>
            </a:prstGeom>
            <a:noFill/>
          </p:spPr>
          <p:txBody>
            <a:bodyPr wrap="square" rtlCol="0">
              <a:spAutoFit/>
            </a:bodyPr>
            <a:lstStyle/>
            <a:p>
              <a:pPr algn="ctr"/>
              <a:r>
                <a:rPr lang="en-US" sz="2400" dirty="0"/>
                <a:t>New</a:t>
              </a:r>
            </a:p>
          </p:txBody>
        </p:sp>
      </p:grpSp>
    </p:spTree>
    <p:extLst>
      <p:ext uri="{BB962C8B-B14F-4D97-AF65-F5344CB8AC3E}">
        <p14:creationId xmlns:p14="http://schemas.microsoft.com/office/powerpoint/2010/main" val="160606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 calcmode="lin" valueType="num">
                                      <p:cBhvr>
                                        <p:cTn id="9" dur="2000" fill="hold"/>
                                        <p:tgtEl>
                                          <p:spTgt spid="7"/>
                                        </p:tgtEl>
                                        <p:attrNameLst>
                                          <p:attrName>style.rotation</p:attrName>
                                        </p:attrNameLst>
                                      </p:cBhvr>
                                      <p:tavLst>
                                        <p:tav tm="0">
                                          <p:val>
                                            <p:fltVal val="90"/>
                                          </p:val>
                                        </p:tav>
                                        <p:tav tm="100000">
                                          <p:val>
                                            <p:fltVal val="0"/>
                                          </p:val>
                                        </p:tav>
                                      </p:tavLst>
                                    </p:anim>
                                    <p:animEffect transition="in" filter="fade">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t>NTTC Training – TY2021</a:t>
            </a:r>
            <a:endParaRPr lang="en-US" dirty="0"/>
          </a:p>
        </p:txBody>
      </p:sp>
      <p:sp>
        <p:nvSpPr>
          <p:cNvPr id="8" name="Slide Number Placeholder 7"/>
          <p:cNvSpPr>
            <a:spLocks noGrp="1"/>
          </p:cNvSpPr>
          <p:nvPr>
            <p:ph type="sldNum" sz="quarter" idx="11"/>
          </p:nvPr>
        </p:nvSpPr>
        <p:spPr/>
        <p:txBody>
          <a:bodyPr/>
          <a:lstStyle/>
          <a:p>
            <a:fld id="{FE003695-EF53-44B4-B1B7-A54681B9F7DB}" type="slidenum">
              <a:rPr lang="en-US" altLang="en-US" smtClean="0"/>
              <a:pPr/>
              <a:t>29</a:t>
            </a:fld>
            <a:endParaRPr lang="en-US" altLang="en-US"/>
          </a:p>
        </p:txBody>
      </p:sp>
      <p:sp>
        <p:nvSpPr>
          <p:cNvPr id="3" name="Content Placeholder 2"/>
          <p:cNvSpPr>
            <a:spLocks noGrp="1"/>
          </p:cNvSpPr>
          <p:nvPr>
            <p:ph sz="quarter" idx="12"/>
          </p:nvPr>
        </p:nvSpPr>
        <p:spPr/>
        <p:txBody>
          <a:bodyPr>
            <a:normAutofit fontScale="92500"/>
          </a:bodyPr>
          <a:lstStyle/>
          <a:p>
            <a:r>
              <a:rPr lang="en-US" dirty="0"/>
              <a:t>Income phase out range – Modified Adjusted Gross Income Limits </a:t>
            </a:r>
          </a:p>
          <a:p>
            <a:pPr lvl="1"/>
            <a:r>
              <a:rPr lang="en-US" dirty="0"/>
              <a:t>Married Filing Jointly - $400,000 to $440,000 </a:t>
            </a:r>
          </a:p>
          <a:p>
            <a:pPr lvl="1"/>
            <a:r>
              <a:rPr lang="en-US" dirty="0"/>
              <a:t>All other filing statuses (including MFS) - $200,000 to $240,000 </a:t>
            </a:r>
          </a:p>
          <a:p>
            <a:r>
              <a:rPr lang="en-US" dirty="0"/>
              <a:t>Cannot claim foreign income exclusion </a:t>
            </a:r>
          </a:p>
          <a:p>
            <a:r>
              <a:rPr lang="en-US" dirty="0"/>
              <a:t>File Form 8862 if a refundable credit was disallowed in prior year and received IRS letter to file the form</a:t>
            </a:r>
            <a:endParaRPr lang="en-US" altLang="en-US" dirty="0"/>
          </a:p>
        </p:txBody>
      </p:sp>
      <p:sp>
        <p:nvSpPr>
          <p:cNvPr id="6146" name="Title 1"/>
          <p:cNvSpPr>
            <a:spLocks noGrp="1"/>
          </p:cNvSpPr>
          <p:nvPr>
            <p:ph type="title"/>
          </p:nvPr>
        </p:nvSpPr>
        <p:spPr/>
        <p:txBody>
          <a:bodyPr/>
          <a:lstStyle/>
          <a:p>
            <a:r>
              <a:rPr lang="en-US" altLang="en-US" dirty="0"/>
              <a:t>RCTC, CTC and ACTC Taxpayer Qualifications</a:t>
            </a:r>
          </a:p>
        </p:txBody>
      </p:sp>
      <p:sp>
        <p:nvSpPr>
          <p:cNvPr id="6" name="Rectangle 5"/>
          <p:cNvSpPr/>
          <p:nvPr/>
        </p:nvSpPr>
        <p:spPr>
          <a:xfrm>
            <a:off x="10058400" y="1171835"/>
            <a:ext cx="1447800" cy="50456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chemeClr val="bg1"/>
                </a:solidFill>
                <a:hlinkClick r:id="rId3"/>
              </a:rPr>
              <a:t>Pub 972</a:t>
            </a:r>
            <a:endParaRPr lang="en-US" sz="2200" b="1" dirty="0">
              <a:solidFill>
                <a:schemeClr val="bg1"/>
              </a:solidFill>
            </a:endParaRPr>
          </a:p>
        </p:txBody>
      </p:sp>
    </p:spTree>
    <p:extLst>
      <p:ext uri="{BB962C8B-B14F-4D97-AF65-F5344CB8AC3E}">
        <p14:creationId xmlns:p14="http://schemas.microsoft.com/office/powerpoint/2010/main" val="132274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t>NTTC Training – TY2021</a:t>
            </a:r>
            <a:endParaRPr lang="en-US" dirty="0"/>
          </a:p>
        </p:txBody>
      </p:sp>
      <p:sp>
        <p:nvSpPr>
          <p:cNvPr id="3" name="Slide Number Placeholder 2"/>
          <p:cNvSpPr>
            <a:spLocks noGrp="1"/>
          </p:cNvSpPr>
          <p:nvPr>
            <p:ph type="sldNum" sz="quarter" idx="11"/>
          </p:nvPr>
        </p:nvSpPr>
        <p:spPr/>
        <p:txBody>
          <a:bodyPr/>
          <a:lstStyle/>
          <a:p>
            <a:fld id="{EC55888C-33B3-4ECD-8A58-3D8633031EC8}" type="slidenum">
              <a:rPr lang="en-US" altLang="en-US" smtClean="0"/>
              <a:pPr/>
              <a:t>3</a:t>
            </a:fld>
            <a:endParaRPr lang="en-US" altLang="en-US"/>
          </a:p>
        </p:txBody>
      </p:sp>
      <p:sp>
        <p:nvSpPr>
          <p:cNvPr id="4" name="Content Placeholder 3"/>
          <p:cNvSpPr>
            <a:spLocks noGrp="1"/>
          </p:cNvSpPr>
          <p:nvPr>
            <p:ph sz="quarter" idx="12"/>
          </p:nvPr>
        </p:nvSpPr>
        <p:spPr>
          <a:xfrm>
            <a:off x="152400" y="1371600"/>
            <a:ext cx="11887199" cy="4413193"/>
          </a:xfrm>
        </p:spPr>
        <p:txBody>
          <a:bodyPr>
            <a:normAutofit/>
          </a:bodyPr>
          <a:lstStyle/>
          <a:p>
            <a:r>
              <a:rPr lang="en-US" sz="4800" dirty="0"/>
              <a:t> </a:t>
            </a:r>
            <a:r>
              <a:rPr lang="en-US" sz="4800" dirty="0" smtClean="0"/>
              <a:t> What were the Fishers doing in Feb 2021?</a:t>
            </a:r>
          </a:p>
          <a:p>
            <a:pPr lvl="1"/>
            <a:r>
              <a:rPr lang="en-US" sz="4400" dirty="0" smtClean="0"/>
              <a:t> Northern Idaho has a lot of red necks</a:t>
            </a:r>
          </a:p>
          <a:p>
            <a:pPr lvl="1"/>
            <a:r>
              <a:rPr lang="en-US" sz="4800" dirty="0" smtClean="0"/>
              <a:t> The Fishers stayed productive</a:t>
            </a:r>
            <a:endParaRPr lang="en-US" sz="4800" dirty="0"/>
          </a:p>
        </p:txBody>
      </p:sp>
      <p:sp>
        <p:nvSpPr>
          <p:cNvPr id="5" name="Title 4"/>
          <p:cNvSpPr>
            <a:spLocks noGrp="1"/>
          </p:cNvSpPr>
          <p:nvPr>
            <p:ph type="title"/>
          </p:nvPr>
        </p:nvSpPr>
        <p:spPr>
          <a:xfrm>
            <a:off x="1066803" y="28835"/>
            <a:ext cx="11125197" cy="1143000"/>
          </a:xfrm>
        </p:spPr>
        <p:txBody>
          <a:bodyPr/>
          <a:lstStyle/>
          <a:p>
            <a:r>
              <a:rPr lang="en-US" dirty="0" smtClean="0"/>
              <a:t> The start of last years tax season  - frustrating! </a:t>
            </a:r>
            <a:endParaRPr lang="en-US" dirty="0"/>
          </a:p>
        </p:txBody>
      </p:sp>
    </p:spTree>
    <p:extLst>
      <p:ext uri="{BB962C8B-B14F-4D97-AF65-F5344CB8AC3E}">
        <p14:creationId xmlns:p14="http://schemas.microsoft.com/office/powerpoint/2010/main" val="210542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t>NTTC Training – TY2021</a:t>
            </a:r>
            <a:endParaRPr lang="en-US" dirty="0"/>
          </a:p>
        </p:txBody>
      </p:sp>
      <p:sp>
        <p:nvSpPr>
          <p:cNvPr id="3" name="Slide Number Placeholder 2"/>
          <p:cNvSpPr>
            <a:spLocks noGrp="1"/>
          </p:cNvSpPr>
          <p:nvPr>
            <p:ph type="sldNum" sz="quarter" idx="11"/>
          </p:nvPr>
        </p:nvSpPr>
        <p:spPr/>
        <p:txBody>
          <a:bodyPr/>
          <a:lstStyle/>
          <a:p>
            <a:fld id="{EC55888C-33B3-4ECD-8A58-3D8633031EC8}" type="slidenum">
              <a:rPr lang="en-US" altLang="en-US" smtClean="0"/>
              <a:pPr/>
              <a:t>30</a:t>
            </a:fld>
            <a:endParaRPr lang="en-US" altLang="en-US"/>
          </a:p>
        </p:txBody>
      </p:sp>
      <p:pic>
        <p:nvPicPr>
          <p:cNvPr id="6" name="Content Placeholder 5"/>
          <p:cNvPicPr>
            <a:picLocks noGrp="1" noChangeAspect="1"/>
          </p:cNvPicPr>
          <p:nvPr>
            <p:ph sz="quarter" idx="12"/>
          </p:nvPr>
        </p:nvPicPr>
        <p:blipFill>
          <a:blip r:embed="rId2"/>
          <a:stretch>
            <a:fillRect/>
          </a:stretch>
        </p:blipFill>
        <p:spPr>
          <a:xfrm>
            <a:off x="1186862" y="1371600"/>
            <a:ext cx="9467145" cy="6781800"/>
          </a:xfrm>
          <a:prstGeom prst="rect">
            <a:avLst/>
          </a:prstGeom>
        </p:spPr>
      </p:pic>
      <p:sp>
        <p:nvSpPr>
          <p:cNvPr id="5" name="Title 4"/>
          <p:cNvSpPr>
            <a:spLocks noGrp="1"/>
          </p:cNvSpPr>
          <p:nvPr>
            <p:ph type="title"/>
          </p:nvPr>
        </p:nvSpPr>
        <p:spPr/>
        <p:txBody>
          <a:bodyPr/>
          <a:lstStyle/>
          <a:p>
            <a:r>
              <a:rPr lang="en-US" dirty="0"/>
              <a:t>Form 8862 for reinstating EIC, ACTC or AOC</a:t>
            </a:r>
          </a:p>
        </p:txBody>
      </p:sp>
    </p:spTree>
    <p:extLst>
      <p:ext uri="{BB962C8B-B14F-4D97-AF65-F5344CB8AC3E}">
        <p14:creationId xmlns:p14="http://schemas.microsoft.com/office/powerpoint/2010/main" val="8104104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1"/>
          </p:nvPr>
        </p:nvSpPr>
        <p:spPr/>
        <p:txBody>
          <a:bodyPr/>
          <a:lstStyle/>
          <a:p>
            <a:fld id="{FE003695-EF53-44B4-B1B7-A54681B9F7DB}" type="slidenum">
              <a:rPr lang="en-US" altLang="en-US" smtClean="0"/>
              <a:pPr/>
              <a:t>31</a:t>
            </a:fld>
            <a:endParaRPr lang="en-US" altLang="en-US"/>
          </a:p>
        </p:txBody>
      </p:sp>
      <p:sp>
        <p:nvSpPr>
          <p:cNvPr id="3" name="Content Placeholder 2"/>
          <p:cNvSpPr>
            <a:spLocks noGrp="1"/>
          </p:cNvSpPr>
          <p:nvPr>
            <p:ph sz="quarter" idx="12"/>
          </p:nvPr>
        </p:nvSpPr>
        <p:spPr>
          <a:xfrm>
            <a:off x="457200" y="1362501"/>
            <a:ext cx="11582400" cy="5486400"/>
          </a:xfrm>
          <a:ln w="38100">
            <a:solidFill>
              <a:srgbClr val="0070C0"/>
            </a:solidFill>
          </a:ln>
        </p:spPr>
        <p:txBody>
          <a:bodyPr>
            <a:normAutofit lnSpcReduction="10000"/>
          </a:bodyPr>
          <a:lstStyle/>
          <a:p>
            <a:r>
              <a:rPr lang="en-US" altLang="en-US" dirty="0"/>
              <a:t>For those that </a:t>
            </a:r>
            <a:r>
              <a:rPr lang="en-US" altLang="en-US" u="sng" dirty="0"/>
              <a:t>did</a:t>
            </a:r>
            <a:r>
              <a:rPr lang="en-US" altLang="en-US" dirty="0"/>
              <a:t> live in the U.S. more than half of 2021, the rules are substantially different:</a:t>
            </a:r>
          </a:p>
          <a:p>
            <a:pPr lvl="1"/>
            <a:r>
              <a:rPr lang="en-US" altLang="en-US" dirty="0"/>
              <a:t>Earned income is not required to qualify for refundable credit</a:t>
            </a:r>
          </a:p>
          <a:p>
            <a:pPr lvl="1"/>
            <a:r>
              <a:rPr lang="en-US" altLang="en-US" dirty="0"/>
              <a:t>Refundable credit (RCTC) = $3600 for “Qualifying Child” under age 6</a:t>
            </a:r>
          </a:p>
          <a:p>
            <a:pPr lvl="1"/>
            <a:r>
              <a:rPr lang="en-US" altLang="en-US" dirty="0"/>
              <a:t>Refundable credit (RCTC) = $3000 for “Qualifying Child” under age 18 (not &lt; 17)</a:t>
            </a:r>
          </a:p>
          <a:p>
            <a:pPr lvl="1"/>
            <a:r>
              <a:rPr lang="en-US" dirty="0"/>
              <a:t>Half the total RCTC can be paid in advanced monthly payments</a:t>
            </a:r>
            <a:endParaRPr lang="en-US" altLang="en-US" dirty="0"/>
          </a:p>
          <a:p>
            <a:r>
              <a:rPr lang="en-US" altLang="en-US" dirty="0"/>
              <a:t>Taxpayer or Spouse with SSN or ITIN are eligible for RCTC</a:t>
            </a:r>
          </a:p>
          <a:p>
            <a:r>
              <a:rPr lang="en-US" altLang="en-US" dirty="0"/>
              <a:t>Child must be a U.S. citizen, U.S. national, or U.S. resident alien with valid SSN by filing deadline</a:t>
            </a:r>
          </a:p>
          <a:p>
            <a:pPr lvl="1"/>
            <a:endParaRPr lang="en-US" altLang="en-US" dirty="0"/>
          </a:p>
          <a:p>
            <a:endParaRPr lang="en-US" altLang="en-US" dirty="0"/>
          </a:p>
          <a:p>
            <a:endParaRPr lang="en-US" altLang="en-US" dirty="0"/>
          </a:p>
          <a:p>
            <a:pPr marL="1143000" lvl="2" indent="0">
              <a:buNone/>
            </a:pPr>
            <a:endParaRPr lang="en-US" altLang="en-US" dirty="0"/>
          </a:p>
        </p:txBody>
      </p:sp>
      <p:sp>
        <p:nvSpPr>
          <p:cNvPr id="6146" name="Title 1"/>
          <p:cNvSpPr>
            <a:spLocks noGrp="1"/>
          </p:cNvSpPr>
          <p:nvPr>
            <p:ph type="title"/>
          </p:nvPr>
        </p:nvSpPr>
        <p:spPr/>
        <p:txBody>
          <a:bodyPr>
            <a:normAutofit fontScale="90000"/>
          </a:bodyPr>
          <a:lstStyle/>
          <a:p>
            <a:r>
              <a:rPr lang="en-US" altLang="en-US" dirty="0"/>
              <a:t>Child Tax Credit and Refundable Child Tax Credit</a:t>
            </a:r>
          </a:p>
        </p:txBody>
      </p:sp>
      <p:grpSp>
        <p:nvGrpSpPr>
          <p:cNvPr id="7" name="Group 6"/>
          <p:cNvGrpSpPr/>
          <p:nvPr/>
        </p:nvGrpSpPr>
        <p:grpSpPr>
          <a:xfrm>
            <a:off x="11006420" y="51762"/>
            <a:ext cx="1145207" cy="1114165"/>
            <a:chOff x="11025609" y="0"/>
            <a:chExt cx="1145207" cy="1143000"/>
          </a:xfrm>
        </p:grpSpPr>
        <p:sp>
          <p:nvSpPr>
            <p:cNvPr id="8" name="5-Point Star 7"/>
            <p:cNvSpPr/>
            <p:nvPr/>
          </p:nvSpPr>
          <p:spPr>
            <a:xfrm>
              <a:off x="11025609" y="0"/>
              <a:ext cx="1145207" cy="1143000"/>
            </a:xfrm>
            <a:prstGeom prst="star5">
              <a:avLst>
                <a:gd name="adj" fmla="val 29898"/>
                <a:gd name="hf" fmla="val 105146"/>
                <a:gd name="vf" fmla="val 110557"/>
              </a:avLst>
            </a:prstGeom>
            <a:solidFill>
              <a:srgbClr val="FFFF00"/>
            </a:solidFill>
            <a:ln>
              <a:solidFill>
                <a:srgbClr val="C00000">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wrap="none" tIns="182880" bIns="365760" anchor="ctr" anchorCtr="0"/>
            <a:lstStyle/>
            <a:p>
              <a:pPr algn="ctr" eaLnBrk="1" hangingPunct="1">
                <a:defRPr/>
              </a:pPr>
              <a:endParaRPr lang="en-US" sz="2400" dirty="0">
                <a:solidFill>
                  <a:schemeClr val="tx1"/>
                </a:solidFill>
              </a:endParaRPr>
            </a:p>
          </p:txBody>
        </p:sp>
        <p:sp>
          <p:nvSpPr>
            <p:cNvPr id="9" name="TextBox 8"/>
            <p:cNvSpPr txBox="1"/>
            <p:nvPr/>
          </p:nvSpPr>
          <p:spPr>
            <a:xfrm>
              <a:off x="11025609" y="340668"/>
              <a:ext cx="1145207" cy="473613"/>
            </a:xfrm>
            <a:prstGeom prst="rect">
              <a:avLst/>
            </a:prstGeom>
            <a:noFill/>
          </p:spPr>
          <p:txBody>
            <a:bodyPr wrap="square" rtlCol="0">
              <a:spAutoFit/>
            </a:bodyPr>
            <a:lstStyle/>
            <a:p>
              <a:pPr algn="ctr"/>
              <a:r>
                <a:rPr lang="en-US" sz="2400" dirty="0"/>
                <a:t>New</a:t>
              </a:r>
            </a:p>
          </p:txBody>
        </p:sp>
      </p:grpSp>
      <p:sp>
        <p:nvSpPr>
          <p:cNvPr id="2" name="Rectangle 1"/>
          <p:cNvSpPr/>
          <p:nvPr/>
        </p:nvSpPr>
        <p:spPr>
          <a:xfrm>
            <a:off x="4114800" y="4876800"/>
            <a:ext cx="2743200" cy="486770"/>
          </a:xfrm>
          <a:prstGeom prst="rect">
            <a:avLst/>
          </a:prstGeom>
          <a:noFill/>
          <a:ln w="571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09600" y="5943600"/>
            <a:ext cx="2667000" cy="486770"/>
          </a:xfrm>
          <a:prstGeom prst="rect">
            <a:avLst/>
          </a:prstGeom>
          <a:noFill/>
          <a:ln w="571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259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20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20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 calcmode="lin" valueType="num">
                                      <p:cBhvr>
                                        <p:cTn id="46" dur="1000" fill="hold"/>
                                        <p:tgtEl>
                                          <p:spTgt spid="7"/>
                                        </p:tgtEl>
                                        <p:attrNameLst>
                                          <p:attrName>style.rotation</p:attrName>
                                        </p:attrNameLst>
                                      </p:cBhvr>
                                      <p:tavLst>
                                        <p:tav tm="0">
                                          <p:val>
                                            <p:fltVal val="90"/>
                                          </p:val>
                                        </p:tav>
                                        <p:tav tm="100000">
                                          <p:val>
                                            <p:fltVal val="0"/>
                                          </p:val>
                                        </p:tav>
                                      </p:tavLst>
                                    </p:anim>
                                    <p:animEffect transition="in" filter="fade">
                                      <p:cBhvr>
                                        <p:cTn id="47" dur="10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NTTC Training – TY2021</a:t>
            </a:r>
            <a:endParaRPr lang="en-US" dirty="0"/>
          </a:p>
        </p:txBody>
      </p:sp>
      <p:sp>
        <p:nvSpPr>
          <p:cNvPr id="3" name="Slide Number Placeholder 2"/>
          <p:cNvSpPr>
            <a:spLocks noGrp="1"/>
          </p:cNvSpPr>
          <p:nvPr>
            <p:ph type="sldNum" sz="quarter" idx="11"/>
          </p:nvPr>
        </p:nvSpPr>
        <p:spPr/>
        <p:txBody>
          <a:bodyPr/>
          <a:lstStyle/>
          <a:p>
            <a:fld id="{71B042FB-C5A0-4140-9EC3-E8F3BDEE7242}" type="slidenum">
              <a:rPr lang="en-US" smtClean="0"/>
              <a:pPr/>
              <a:t>32</a:t>
            </a:fld>
            <a:endParaRPr lang="en-US" dirty="0"/>
          </a:p>
        </p:txBody>
      </p:sp>
      <p:sp>
        <p:nvSpPr>
          <p:cNvPr id="10" name="Content Placeholder 9"/>
          <p:cNvSpPr>
            <a:spLocks noGrp="1"/>
          </p:cNvSpPr>
          <p:nvPr>
            <p:ph sz="quarter" idx="12"/>
          </p:nvPr>
        </p:nvSpPr>
        <p:spPr/>
        <p:txBody>
          <a:bodyPr>
            <a:normAutofit lnSpcReduction="10000"/>
          </a:bodyPr>
          <a:lstStyle/>
          <a:p>
            <a:r>
              <a:rPr lang="en-US" dirty="0"/>
              <a:t>The increased amount of  CTC phases out</a:t>
            </a:r>
            <a:br>
              <a:rPr lang="en-US" dirty="0"/>
            </a:br>
            <a:r>
              <a:rPr lang="en-US" dirty="0"/>
              <a:t>starting at MAGI above:</a:t>
            </a:r>
          </a:p>
          <a:p>
            <a:pPr lvl="1"/>
            <a:endParaRPr lang="en-US" dirty="0"/>
          </a:p>
          <a:p>
            <a:pPr lvl="1"/>
            <a:endParaRPr lang="en-US" dirty="0"/>
          </a:p>
          <a:p>
            <a:pPr lvl="1"/>
            <a:endParaRPr lang="en-US" dirty="0"/>
          </a:p>
          <a:p>
            <a:pPr lvl="1"/>
            <a:endParaRPr lang="en-US" dirty="0"/>
          </a:p>
          <a:p>
            <a:pPr lvl="1"/>
            <a:r>
              <a:rPr lang="en-US" dirty="0"/>
              <a:t>That is, the additional $1,000 ($3,000-$2,000) or $1,600 ($3,600-$2,000) if under age 6 will phase out</a:t>
            </a:r>
          </a:p>
        </p:txBody>
      </p:sp>
      <p:sp>
        <p:nvSpPr>
          <p:cNvPr id="5" name="Title 4"/>
          <p:cNvSpPr>
            <a:spLocks noGrp="1"/>
          </p:cNvSpPr>
          <p:nvPr>
            <p:ph type="title"/>
          </p:nvPr>
        </p:nvSpPr>
        <p:spPr/>
        <p:txBody>
          <a:bodyPr/>
          <a:lstStyle/>
          <a:p>
            <a:r>
              <a:rPr lang="en-US"/>
              <a:t>Refundable Child Tax Credit for 2021</a:t>
            </a:r>
            <a:endParaRPr lang="en-US" dirty="0"/>
          </a:p>
        </p:txBody>
      </p:sp>
      <p:graphicFrame>
        <p:nvGraphicFramePr>
          <p:cNvPr id="4" name="Table 3"/>
          <p:cNvGraphicFramePr>
            <a:graphicFrameLocks noGrp="1"/>
          </p:cNvGraphicFramePr>
          <p:nvPr/>
        </p:nvGraphicFramePr>
        <p:xfrm>
          <a:off x="2286000" y="2819400"/>
          <a:ext cx="5518484" cy="1828800"/>
        </p:xfrm>
        <a:graphic>
          <a:graphicData uri="http://schemas.openxmlformats.org/drawingml/2006/table">
            <a:tbl>
              <a:tblPr firstRow="1" bandRow="1">
                <a:tableStyleId>{5DA37D80-6434-44D0-A028-1B22A696006F}</a:tableStyleId>
              </a:tblPr>
              <a:tblGrid>
                <a:gridCol w="2843681">
                  <a:extLst>
                    <a:ext uri="{9D8B030D-6E8A-4147-A177-3AD203B41FA5}">
                      <a16:colId xmlns="" xmlns:a16="http://schemas.microsoft.com/office/drawing/2014/main" val="2140308546"/>
                    </a:ext>
                  </a:extLst>
                </a:gridCol>
                <a:gridCol w="2674803">
                  <a:extLst>
                    <a:ext uri="{9D8B030D-6E8A-4147-A177-3AD203B41FA5}">
                      <a16:colId xmlns="" xmlns:a16="http://schemas.microsoft.com/office/drawing/2014/main" val="3537524462"/>
                    </a:ext>
                  </a:extLst>
                </a:gridCol>
              </a:tblGrid>
              <a:tr h="609600">
                <a:tc>
                  <a:txBody>
                    <a:bodyPr/>
                    <a:lstStyle/>
                    <a:p>
                      <a:r>
                        <a:rPr lang="en-US" sz="3200" b="0" dirty="0"/>
                        <a:t>MFJ</a:t>
                      </a:r>
                    </a:p>
                  </a:txBody>
                  <a:tcPr marL="121920" marR="121920" marT="60960" marB="60960"/>
                </a:tc>
                <a:tc>
                  <a:txBody>
                    <a:bodyPr/>
                    <a:lstStyle/>
                    <a:p>
                      <a:pPr marL="0" marR="0" lvl="0" indent="0" algn="r" defTabSz="342892" rtl="0" eaLnBrk="1" fontAlgn="auto" latinLnBrk="0" hangingPunct="1">
                        <a:lnSpc>
                          <a:spcPct val="100000"/>
                        </a:lnSpc>
                        <a:spcBef>
                          <a:spcPts val="0"/>
                        </a:spcBef>
                        <a:spcAft>
                          <a:spcPts val="0"/>
                        </a:spcAft>
                        <a:buClrTx/>
                        <a:buSzTx/>
                        <a:buFontTx/>
                        <a:buNone/>
                        <a:tabLst/>
                        <a:defRPr/>
                      </a:pPr>
                      <a:r>
                        <a:rPr lang="en-US" sz="3200" b="0" dirty="0"/>
                        <a:t>$150,000</a:t>
                      </a:r>
                    </a:p>
                  </a:txBody>
                  <a:tcPr marL="121920" marR="121920" marT="60960" marB="60960"/>
                </a:tc>
                <a:extLst>
                  <a:ext uri="{0D108BD9-81ED-4DB2-BD59-A6C34878D82A}">
                    <a16:rowId xmlns="" xmlns:a16="http://schemas.microsoft.com/office/drawing/2014/main" val="37325945"/>
                  </a:ext>
                </a:extLst>
              </a:tr>
              <a:tr h="609600">
                <a:tc>
                  <a:txBody>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lang="en-US" sz="3200" dirty="0"/>
                        <a:t>HoH</a:t>
                      </a:r>
                    </a:p>
                  </a:txBody>
                  <a:tcPr marL="121920" marR="121920" marT="60960" marB="60960"/>
                </a:tc>
                <a:tc>
                  <a:txBody>
                    <a:bodyPr/>
                    <a:lstStyle/>
                    <a:p>
                      <a:pPr marL="0" marR="0" lvl="0" indent="0" algn="r" defTabSz="342892" rtl="0" eaLnBrk="1" fontAlgn="auto" latinLnBrk="0" hangingPunct="1">
                        <a:lnSpc>
                          <a:spcPct val="100000"/>
                        </a:lnSpc>
                        <a:spcBef>
                          <a:spcPts val="0"/>
                        </a:spcBef>
                        <a:spcAft>
                          <a:spcPts val="0"/>
                        </a:spcAft>
                        <a:buClrTx/>
                        <a:buSzTx/>
                        <a:buFontTx/>
                        <a:buNone/>
                        <a:tabLst/>
                        <a:defRPr/>
                      </a:pPr>
                      <a:r>
                        <a:rPr lang="en-US" sz="3200" dirty="0"/>
                        <a:t>$112,500</a:t>
                      </a:r>
                    </a:p>
                  </a:txBody>
                  <a:tcPr marL="121920" marR="121920" marT="60960" marB="60960"/>
                </a:tc>
                <a:extLst>
                  <a:ext uri="{0D108BD9-81ED-4DB2-BD59-A6C34878D82A}">
                    <a16:rowId xmlns="" xmlns:a16="http://schemas.microsoft.com/office/drawing/2014/main" val="1539816824"/>
                  </a:ext>
                </a:extLst>
              </a:tr>
              <a:tr h="609600">
                <a:tc>
                  <a:txBody>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lang="en-US" sz="3200" dirty="0"/>
                        <a:t>Others</a:t>
                      </a:r>
                    </a:p>
                  </a:txBody>
                  <a:tcPr marL="121920" marR="121920" marT="60960" marB="60960"/>
                </a:tc>
                <a:tc>
                  <a:txBody>
                    <a:bodyPr/>
                    <a:lstStyle/>
                    <a:p>
                      <a:pPr marL="0" marR="0" lvl="0" indent="0" algn="r" defTabSz="342892" rtl="0" eaLnBrk="1" fontAlgn="auto" latinLnBrk="0" hangingPunct="1">
                        <a:lnSpc>
                          <a:spcPct val="100000"/>
                        </a:lnSpc>
                        <a:spcBef>
                          <a:spcPts val="0"/>
                        </a:spcBef>
                        <a:spcAft>
                          <a:spcPts val="0"/>
                        </a:spcAft>
                        <a:buClrTx/>
                        <a:buSzTx/>
                        <a:buFontTx/>
                        <a:buNone/>
                        <a:tabLst/>
                        <a:defRPr/>
                      </a:pPr>
                      <a:r>
                        <a:rPr lang="en-US" sz="3200" dirty="0"/>
                        <a:t>$75,000</a:t>
                      </a:r>
                    </a:p>
                  </a:txBody>
                  <a:tcPr marL="121920" marR="121920" marT="60960" marB="60960"/>
                </a:tc>
                <a:extLst>
                  <a:ext uri="{0D108BD9-81ED-4DB2-BD59-A6C34878D82A}">
                    <a16:rowId xmlns="" xmlns:a16="http://schemas.microsoft.com/office/drawing/2014/main" val="1484298916"/>
                  </a:ext>
                </a:extLst>
              </a:tr>
            </a:tbl>
          </a:graphicData>
        </a:graphic>
      </p:graphicFrame>
      <p:grpSp>
        <p:nvGrpSpPr>
          <p:cNvPr id="8" name="Group 7"/>
          <p:cNvGrpSpPr/>
          <p:nvPr/>
        </p:nvGrpSpPr>
        <p:grpSpPr>
          <a:xfrm>
            <a:off x="10817352" y="0"/>
            <a:ext cx="1145207" cy="1114165"/>
            <a:chOff x="11025609" y="0"/>
            <a:chExt cx="1145207" cy="1143000"/>
          </a:xfrm>
        </p:grpSpPr>
        <p:sp>
          <p:nvSpPr>
            <p:cNvPr id="9" name="5-Point Star 8"/>
            <p:cNvSpPr/>
            <p:nvPr/>
          </p:nvSpPr>
          <p:spPr>
            <a:xfrm>
              <a:off x="11025609" y="0"/>
              <a:ext cx="1145207" cy="1143000"/>
            </a:xfrm>
            <a:prstGeom prst="star5">
              <a:avLst>
                <a:gd name="adj" fmla="val 29898"/>
                <a:gd name="hf" fmla="val 105146"/>
                <a:gd name="vf" fmla="val 110557"/>
              </a:avLst>
            </a:prstGeom>
            <a:solidFill>
              <a:srgbClr val="FFFF00"/>
            </a:solidFill>
            <a:ln>
              <a:solidFill>
                <a:srgbClr val="C00000">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wrap="none" tIns="182880" bIns="365760" anchor="ctr" anchorCtr="0"/>
            <a:lstStyle/>
            <a:p>
              <a:pPr algn="ctr" eaLnBrk="1" hangingPunct="1">
                <a:defRPr/>
              </a:pPr>
              <a:endParaRPr lang="en-US" sz="2400" dirty="0">
                <a:solidFill>
                  <a:schemeClr val="tx1"/>
                </a:solidFill>
              </a:endParaRPr>
            </a:p>
          </p:txBody>
        </p:sp>
        <p:sp>
          <p:nvSpPr>
            <p:cNvPr id="11" name="TextBox 10"/>
            <p:cNvSpPr txBox="1"/>
            <p:nvPr/>
          </p:nvSpPr>
          <p:spPr>
            <a:xfrm>
              <a:off x="11025609" y="340668"/>
              <a:ext cx="1145207" cy="473613"/>
            </a:xfrm>
            <a:prstGeom prst="rect">
              <a:avLst/>
            </a:prstGeom>
            <a:noFill/>
          </p:spPr>
          <p:txBody>
            <a:bodyPr wrap="square" rtlCol="0">
              <a:spAutoFit/>
            </a:bodyPr>
            <a:lstStyle/>
            <a:p>
              <a:pPr algn="ctr"/>
              <a:r>
                <a:rPr lang="en-US" sz="2400" dirty="0"/>
                <a:t>New</a:t>
              </a:r>
            </a:p>
          </p:txBody>
        </p:sp>
      </p:grpSp>
      <p:sp>
        <p:nvSpPr>
          <p:cNvPr id="12" name="Cloud 11"/>
          <p:cNvSpPr/>
          <p:nvPr/>
        </p:nvSpPr>
        <p:spPr>
          <a:xfrm>
            <a:off x="9601200" y="1188176"/>
            <a:ext cx="1981200" cy="1405533"/>
          </a:xfrm>
          <a:prstGeom prst="cloud">
            <a:avLst/>
          </a:prstGeom>
          <a:solidFill>
            <a:srgbClr val="FF0000"/>
          </a:solidFill>
          <a:ln/>
        </p:spPr>
        <p:style>
          <a:lnRef idx="0">
            <a:schemeClr val="accent1"/>
          </a:lnRef>
          <a:fillRef idx="3">
            <a:schemeClr val="accent1"/>
          </a:fillRef>
          <a:effectRef idx="3">
            <a:schemeClr val="accent1"/>
          </a:effectRef>
          <a:fontRef idx="minor">
            <a:schemeClr val="lt1"/>
          </a:fontRef>
        </p:style>
        <p:txBody>
          <a:bodyPr lIns="0" tIns="0" rIns="0" bIns="0" rtlCol="0" anchor="ctr">
            <a:spAutoFit/>
          </a:bodyPr>
          <a:lstStyle/>
          <a:p>
            <a:pPr algn="ctr"/>
            <a:r>
              <a:rPr lang="en-US" sz="2000" b="1" dirty="0">
                <a:solidFill>
                  <a:schemeClr val="bg1"/>
                </a:solidFill>
              </a:rPr>
              <a:t>Applies to 2021 returns only</a:t>
            </a:r>
          </a:p>
        </p:txBody>
      </p:sp>
    </p:spTree>
    <p:extLst>
      <p:ext uri="{BB962C8B-B14F-4D97-AF65-F5344CB8AC3E}">
        <p14:creationId xmlns:p14="http://schemas.microsoft.com/office/powerpoint/2010/main" val="282900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 calcmode="lin" valueType="num">
                                      <p:cBhvr>
                                        <p:cTn id="9" dur="2000" fill="hold"/>
                                        <p:tgtEl>
                                          <p:spTgt spid="8"/>
                                        </p:tgtEl>
                                        <p:attrNameLst>
                                          <p:attrName>style.rotation</p:attrName>
                                        </p:attrNameLst>
                                      </p:cBhvr>
                                      <p:tavLst>
                                        <p:tav tm="0">
                                          <p:val>
                                            <p:fltVal val="90"/>
                                          </p:val>
                                        </p:tav>
                                        <p:tav tm="100000">
                                          <p:val>
                                            <p:fltVal val="0"/>
                                          </p:val>
                                        </p:tav>
                                      </p:tavLst>
                                    </p:anim>
                                    <p:animEffect transition="in" filter="fade">
                                      <p:cBhvr>
                                        <p:cTn id="10" dur="2000"/>
                                        <p:tgtEl>
                                          <p:spTgt spid="8"/>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NTTC Training – TY2021</a:t>
            </a:r>
            <a:endParaRPr lang="en-US" dirty="0"/>
          </a:p>
        </p:txBody>
      </p:sp>
      <p:sp>
        <p:nvSpPr>
          <p:cNvPr id="3" name="Slide Number Placeholder 2"/>
          <p:cNvSpPr>
            <a:spLocks noGrp="1"/>
          </p:cNvSpPr>
          <p:nvPr>
            <p:ph type="sldNum" sz="quarter" idx="11"/>
          </p:nvPr>
        </p:nvSpPr>
        <p:spPr/>
        <p:txBody>
          <a:bodyPr/>
          <a:lstStyle/>
          <a:p>
            <a:fld id="{71B042FB-C5A0-4140-9EC3-E8F3BDEE7242}" type="slidenum">
              <a:rPr lang="en-US" smtClean="0"/>
              <a:pPr/>
              <a:t>33</a:t>
            </a:fld>
            <a:endParaRPr lang="en-US" dirty="0"/>
          </a:p>
        </p:txBody>
      </p:sp>
      <p:sp>
        <p:nvSpPr>
          <p:cNvPr id="5" name="Title 4"/>
          <p:cNvSpPr>
            <a:spLocks noGrp="1"/>
          </p:cNvSpPr>
          <p:nvPr>
            <p:ph type="title"/>
          </p:nvPr>
        </p:nvSpPr>
        <p:spPr/>
        <p:txBody>
          <a:bodyPr/>
          <a:lstStyle/>
          <a:p>
            <a:r>
              <a:rPr lang="en-US" dirty="0"/>
              <a:t>IRS Letter 6419 issued to </a:t>
            </a:r>
            <a:r>
              <a:rPr lang="en-US" dirty="0" err="1"/>
              <a:t>Adv</a:t>
            </a:r>
            <a:r>
              <a:rPr lang="en-US" dirty="0"/>
              <a:t> CTC recipients</a:t>
            </a:r>
          </a:p>
        </p:txBody>
      </p:sp>
      <p:grpSp>
        <p:nvGrpSpPr>
          <p:cNvPr id="6" name="Group 5"/>
          <p:cNvGrpSpPr/>
          <p:nvPr/>
        </p:nvGrpSpPr>
        <p:grpSpPr>
          <a:xfrm>
            <a:off x="10818194" y="0"/>
            <a:ext cx="1145207" cy="1114165"/>
            <a:chOff x="11025609" y="0"/>
            <a:chExt cx="1145207" cy="1143000"/>
          </a:xfrm>
        </p:grpSpPr>
        <p:sp>
          <p:nvSpPr>
            <p:cNvPr id="7" name="5-Point Star 6"/>
            <p:cNvSpPr/>
            <p:nvPr/>
          </p:nvSpPr>
          <p:spPr>
            <a:xfrm>
              <a:off x="11025609" y="0"/>
              <a:ext cx="1145207" cy="1143000"/>
            </a:xfrm>
            <a:prstGeom prst="star5">
              <a:avLst>
                <a:gd name="adj" fmla="val 29898"/>
                <a:gd name="hf" fmla="val 105146"/>
                <a:gd name="vf" fmla="val 110557"/>
              </a:avLst>
            </a:prstGeom>
            <a:solidFill>
              <a:srgbClr val="FFFF00"/>
            </a:solidFill>
            <a:ln>
              <a:solidFill>
                <a:srgbClr val="C00000">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wrap="none" tIns="182880" bIns="365760" anchor="ctr" anchorCtr="0"/>
            <a:lstStyle/>
            <a:p>
              <a:pPr algn="ctr" eaLnBrk="1" hangingPunct="1">
                <a:defRPr/>
              </a:pPr>
              <a:endParaRPr lang="en-US" sz="2400" dirty="0">
                <a:solidFill>
                  <a:schemeClr val="tx1"/>
                </a:solidFill>
              </a:endParaRPr>
            </a:p>
          </p:txBody>
        </p:sp>
        <p:sp>
          <p:nvSpPr>
            <p:cNvPr id="8" name="TextBox 7"/>
            <p:cNvSpPr txBox="1"/>
            <p:nvPr/>
          </p:nvSpPr>
          <p:spPr>
            <a:xfrm>
              <a:off x="11025609" y="340668"/>
              <a:ext cx="1145207" cy="473613"/>
            </a:xfrm>
            <a:prstGeom prst="rect">
              <a:avLst/>
            </a:prstGeom>
            <a:noFill/>
          </p:spPr>
          <p:txBody>
            <a:bodyPr wrap="square" rtlCol="0">
              <a:spAutoFit/>
            </a:bodyPr>
            <a:lstStyle/>
            <a:p>
              <a:pPr algn="ctr"/>
              <a:r>
                <a:rPr lang="en-US" sz="2400" dirty="0"/>
                <a:t>New</a:t>
              </a:r>
            </a:p>
          </p:txBody>
        </p:sp>
      </p:grpSp>
      <p:sp>
        <p:nvSpPr>
          <p:cNvPr id="10" name="Cloud 9"/>
          <p:cNvSpPr/>
          <p:nvPr/>
        </p:nvSpPr>
        <p:spPr>
          <a:xfrm>
            <a:off x="9601200" y="1188720"/>
            <a:ext cx="1981200" cy="1405533"/>
          </a:xfrm>
          <a:prstGeom prst="cloud">
            <a:avLst/>
          </a:prstGeom>
          <a:solidFill>
            <a:srgbClr val="FF0000"/>
          </a:solidFill>
          <a:ln/>
        </p:spPr>
        <p:style>
          <a:lnRef idx="0">
            <a:schemeClr val="accent1"/>
          </a:lnRef>
          <a:fillRef idx="3">
            <a:schemeClr val="accent1"/>
          </a:fillRef>
          <a:effectRef idx="3">
            <a:schemeClr val="accent1"/>
          </a:effectRef>
          <a:fontRef idx="minor">
            <a:schemeClr val="lt1"/>
          </a:fontRef>
        </p:style>
        <p:txBody>
          <a:bodyPr lIns="0" tIns="0" rIns="0" bIns="0" rtlCol="0" anchor="ctr">
            <a:spAutoFit/>
          </a:bodyPr>
          <a:lstStyle/>
          <a:p>
            <a:pPr algn="ctr"/>
            <a:r>
              <a:rPr lang="en-US" sz="2000" b="1" dirty="0">
                <a:solidFill>
                  <a:schemeClr val="bg1"/>
                </a:solidFill>
              </a:rPr>
              <a:t>Applies to 2021 returns only</a:t>
            </a:r>
          </a:p>
        </p:txBody>
      </p:sp>
      <p:sp>
        <p:nvSpPr>
          <p:cNvPr id="9" name="Content Placeholder 8"/>
          <p:cNvSpPr>
            <a:spLocks noGrp="1"/>
          </p:cNvSpPr>
          <p:nvPr>
            <p:ph sz="quarter" idx="12"/>
          </p:nvPr>
        </p:nvSpPr>
        <p:spPr>
          <a:xfrm>
            <a:off x="1064594" y="2184275"/>
            <a:ext cx="9753600" cy="4023360"/>
          </a:xfrm>
        </p:spPr>
        <p:txBody>
          <a:bodyPr>
            <a:normAutofit lnSpcReduction="10000"/>
          </a:bodyPr>
          <a:lstStyle/>
          <a:p>
            <a:r>
              <a:rPr lang="en-US" dirty="0"/>
              <a:t>Jan 2022:  IRS sends Letter 6419 to all taxpayers showing</a:t>
            </a:r>
          </a:p>
          <a:p>
            <a:pPr lvl="1"/>
            <a:r>
              <a:rPr lang="en-US" dirty="0"/>
              <a:t> total monthly Advanced Child Tax Credit dispersed in 2021</a:t>
            </a:r>
          </a:p>
          <a:p>
            <a:pPr lvl="1"/>
            <a:r>
              <a:rPr lang="en-US" dirty="0"/>
              <a:t>Total number of children who qualified for Advanced CTC, based upon the most recent 2020 or 2019 tax returns.</a:t>
            </a:r>
          </a:p>
          <a:p>
            <a:r>
              <a:rPr lang="en-US" dirty="0"/>
              <a:t>Counselors must enter these two totals to calculate the additional tax credit due, or excessive payment that potentially must be paid back</a:t>
            </a:r>
          </a:p>
          <a:p>
            <a:endParaRPr lang="en-US" dirty="0"/>
          </a:p>
        </p:txBody>
      </p:sp>
    </p:spTree>
    <p:extLst>
      <p:ext uri="{BB962C8B-B14F-4D97-AF65-F5344CB8AC3E}">
        <p14:creationId xmlns:p14="http://schemas.microsoft.com/office/powerpoint/2010/main" val="363178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 calcmode="lin" valueType="num">
                                      <p:cBhvr>
                                        <p:cTn id="9" dur="2000" fill="hold"/>
                                        <p:tgtEl>
                                          <p:spTgt spid="6"/>
                                        </p:tgtEl>
                                        <p:attrNameLst>
                                          <p:attrName>style.rotation</p:attrName>
                                        </p:attrNameLst>
                                      </p:cBhvr>
                                      <p:tavLst>
                                        <p:tav tm="0">
                                          <p:val>
                                            <p:fltVal val="90"/>
                                          </p:val>
                                        </p:tav>
                                        <p:tav tm="100000">
                                          <p:val>
                                            <p:fltVal val="0"/>
                                          </p:val>
                                        </p:tav>
                                      </p:tavLst>
                                    </p:anim>
                                    <p:animEffect transition="in" filter="fade">
                                      <p:cBhvr>
                                        <p:cTn id="10" dur="2000"/>
                                        <p:tgtEl>
                                          <p:spTgt spid="6"/>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dirty="0" smtClean="0"/>
              <a:t>NTTC Training – TY2021</a:t>
            </a:r>
            <a:endParaRPr lang="en-US" dirty="0"/>
          </a:p>
        </p:txBody>
      </p:sp>
      <p:sp>
        <p:nvSpPr>
          <p:cNvPr id="3" name="Slide Number Placeholder 2"/>
          <p:cNvSpPr>
            <a:spLocks noGrp="1"/>
          </p:cNvSpPr>
          <p:nvPr>
            <p:ph type="sldNum" sz="quarter" idx="11"/>
          </p:nvPr>
        </p:nvSpPr>
        <p:spPr/>
        <p:txBody>
          <a:bodyPr/>
          <a:lstStyle/>
          <a:p>
            <a:fld id="{EC55888C-33B3-4ECD-8A58-3D8633031EC8}" type="slidenum">
              <a:rPr lang="en-US" altLang="en-US" smtClean="0"/>
              <a:pPr/>
              <a:t>34</a:t>
            </a:fld>
            <a:endParaRPr lang="en-US" altLang="en-US"/>
          </a:p>
        </p:txBody>
      </p:sp>
      <p:sp>
        <p:nvSpPr>
          <p:cNvPr id="4" name="Content Placeholder 3"/>
          <p:cNvSpPr>
            <a:spLocks noGrp="1"/>
          </p:cNvSpPr>
          <p:nvPr>
            <p:ph sz="quarter" idx="12"/>
          </p:nvPr>
        </p:nvSpPr>
        <p:spPr>
          <a:xfrm>
            <a:off x="1278833" y="1371600"/>
            <a:ext cx="9753600" cy="4800600"/>
          </a:xfrm>
        </p:spPr>
        <p:txBody>
          <a:bodyPr>
            <a:normAutofit/>
          </a:bodyPr>
          <a:lstStyle/>
          <a:p>
            <a:r>
              <a:rPr lang="en-US" sz="3600" b="1" dirty="0"/>
              <a:t>Credits  (See placeholder in </a:t>
            </a:r>
            <a:r>
              <a:rPr lang="en-US" sz="3600" b="1" dirty="0" smtClean="0"/>
              <a:t>TaxSlayer)</a:t>
            </a:r>
            <a:endParaRPr lang="en-US" sz="3600" dirty="0"/>
          </a:p>
          <a:p>
            <a:pPr lvl="1"/>
            <a:r>
              <a:rPr lang="en-US" sz="3200" dirty="0" smtClean="0"/>
              <a:t>Enter the number of qualifying children used in determining the advance </a:t>
            </a:r>
            <a:r>
              <a:rPr lang="en-US" sz="3200" dirty="0"/>
              <a:t>amount found on Letter 6419</a:t>
            </a:r>
          </a:p>
          <a:p>
            <a:pPr lvl="1"/>
            <a:r>
              <a:rPr lang="en-US" sz="3200" dirty="0"/>
              <a:t>Enter the aggregate amount of advance CTC payments from Letter </a:t>
            </a:r>
            <a:r>
              <a:rPr lang="en-US" sz="3200" dirty="0" smtClean="0"/>
              <a:t>6419</a:t>
            </a:r>
            <a:endParaRPr lang="en-US" sz="3200" dirty="0"/>
          </a:p>
        </p:txBody>
      </p:sp>
      <p:sp>
        <p:nvSpPr>
          <p:cNvPr id="5" name="Title 4"/>
          <p:cNvSpPr>
            <a:spLocks noGrp="1"/>
          </p:cNvSpPr>
          <p:nvPr>
            <p:ph type="title"/>
          </p:nvPr>
        </p:nvSpPr>
        <p:spPr>
          <a:xfrm>
            <a:off x="1066803" y="28835"/>
            <a:ext cx="10820397" cy="1143000"/>
          </a:xfrm>
        </p:spPr>
        <p:txBody>
          <a:bodyPr>
            <a:normAutofit fontScale="90000"/>
          </a:bodyPr>
          <a:lstStyle/>
          <a:p>
            <a:r>
              <a:rPr lang="en-US" dirty="0" smtClean="0"/>
              <a:t>Additional TaxSlayer Entries  (Not currently available)</a:t>
            </a:r>
            <a:endParaRPr lang="en-US" dirty="0"/>
          </a:p>
        </p:txBody>
      </p:sp>
    </p:spTree>
    <p:extLst>
      <p:ext uri="{BB962C8B-B14F-4D97-AF65-F5344CB8AC3E}">
        <p14:creationId xmlns:p14="http://schemas.microsoft.com/office/powerpoint/2010/main" val="15867844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NTTC Training – TY2021</a:t>
            </a:r>
            <a:endParaRPr lang="en-US" dirty="0"/>
          </a:p>
        </p:txBody>
      </p:sp>
      <p:sp>
        <p:nvSpPr>
          <p:cNvPr id="2" name="Slide Number Placeholder 1"/>
          <p:cNvSpPr>
            <a:spLocks noGrp="1"/>
          </p:cNvSpPr>
          <p:nvPr>
            <p:ph type="sldNum" sz="quarter" idx="11"/>
          </p:nvPr>
        </p:nvSpPr>
        <p:spPr/>
        <p:txBody>
          <a:bodyPr/>
          <a:lstStyle/>
          <a:p>
            <a:fld id="{FE003695-EF53-44B4-B1B7-A54681B9F7DB}" type="slidenum">
              <a:rPr lang="en-US" altLang="en-US" smtClean="0"/>
              <a:pPr/>
              <a:t>35</a:t>
            </a:fld>
            <a:endParaRPr lang="en-US" altLang="en-US"/>
          </a:p>
        </p:txBody>
      </p:sp>
      <p:sp>
        <p:nvSpPr>
          <p:cNvPr id="21509" name="Content Placeholder 2"/>
          <p:cNvSpPr>
            <a:spLocks noGrp="1"/>
          </p:cNvSpPr>
          <p:nvPr>
            <p:ph sz="quarter" idx="12"/>
          </p:nvPr>
        </p:nvSpPr>
        <p:spPr/>
        <p:txBody>
          <a:bodyPr/>
          <a:lstStyle/>
          <a:p>
            <a:pPr marL="0" indent="0">
              <a:buNone/>
            </a:pPr>
            <a:r>
              <a:rPr lang="en-US" altLang="en-US" dirty="0"/>
              <a:t>TaxSlayer:</a:t>
            </a:r>
          </a:p>
          <a:p>
            <a:r>
              <a:rPr lang="en-US" altLang="en-US" dirty="0"/>
              <a:t>Automatically determines credit eligibility and amount by the information entered</a:t>
            </a:r>
          </a:p>
          <a:p>
            <a:r>
              <a:rPr lang="en-US" altLang="en-US" dirty="0"/>
              <a:t>Completes Schedule 8812</a:t>
            </a:r>
          </a:p>
          <a:p>
            <a:pPr>
              <a:buFont typeface="Wingdings" panose="05000000000000000000" pitchFamily="2" charset="2"/>
              <a:buChar char="Ø"/>
            </a:pPr>
            <a:r>
              <a:rPr lang="en-US" altLang="en-US" dirty="0"/>
              <a:t>If the result is not as expected, review your entries</a:t>
            </a:r>
          </a:p>
        </p:txBody>
      </p:sp>
      <p:sp>
        <p:nvSpPr>
          <p:cNvPr id="21506" name="Title 1"/>
          <p:cNvSpPr>
            <a:spLocks noGrp="1"/>
          </p:cNvSpPr>
          <p:nvPr>
            <p:ph type="title"/>
          </p:nvPr>
        </p:nvSpPr>
        <p:spPr/>
        <p:txBody>
          <a:bodyPr/>
          <a:lstStyle/>
          <a:p>
            <a:r>
              <a:rPr lang="en-US" altLang="en-US"/>
              <a:t>RCTC / CTC / ACTC and TaxSlayer</a:t>
            </a:r>
            <a:endParaRPr lang="en-US" altLang="en-US" dirty="0"/>
          </a:p>
        </p:txBody>
      </p:sp>
    </p:spTree>
    <p:extLst>
      <p:ext uri="{BB962C8B-B14F-4D97-AF65-F5344CB8AC3E}">
        <p14:creationId xmlns:p14="http://schemas.microsoft.com/office/powerpoint/2010/main" val="57082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509">
                                            <p:txEl>
                                              <p:pRg st="0" end="0"/>
                                            </p:txEl>
                                          </p:spTgt>
                                        </p:tgtEl>
                                        <p:attrNameLst>
                                          <p:attrName>style.visibility</p:attrName>
                                        </p:attrNameLst>
                                      </p:cBhvr>
                                      <p:to>
                                        <p:strVal val="visible"/>
                                      </p:to>
                                    </p:set>
                                    <p:animEffect transition="in" filter="fade">
                                      <p:cBhvr>
                                        <p:cTn id="7" dur="2000"/>
                                        <p:tgtEl>
                                          <p:spTgt spid="2150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509">
                                            <p:txEl>
                                              <p:pRg st="1" end="1"/>
                                            </p:txEl>
                                          </p:spTgt>
                                        </p:tgtEl>
                                        <p:attrNameLst>
                                          <p:attrName>style.visibility</p:attrName>
                                        </p:attrNameLst>
                                      </p:cBhvr>
                                      <p:to>
                                        <p:strVal val="visible"/>
                                      </p:to>
                                    </p:set>
                                    <p:animEffect transition="in" filter="fade">
                                      <p:cBhvr>
                                        <p:cTn id="12" dur="2000"/>
                                        <p:tgtEl>
                                          <p:spTgt spid="2150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509">
                                            <p:txEl>
                                              <p:pRg st="2" end="2"/>
                                            </p:txEl>
                                          </p:spTgt>
                                        </p:tgtEl>
                                        <p:attrNameLst>
                                          <p:attrName>style.visibility</p:attrName>
                                        </p:attrNameLst>
                                      </p:cBhvr>
                                      <p:to>
                                        <p:strVal val="visible"/>
                                      </p:to>
                                    </p:set>
                                    <p:animEffect transition="in" filter="fade">
                                      <p:cBhvr>
                                        <p:cTn id="17" dur="2000"/>
                                        <p:tgtEl>
                                          <p:spTgt spid="2150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509">
                                            <p:txEl>
                                              <p:pRg st="3" end="3"/>
                                            </p:txEl>
                                          </p:spTgt>
                                        </p:tgtEl>
                                        <p:attrNameLst>
                                          <p:attrName>style.visibility</p:attrName>
                                        </p:attrNameLst>
                                      </p:cBhvr>
                                      <p:to>
                                        <p:strVal val="visible"/>
                                      </p:to>
                                    </p:set>
                                    <p:animEffect transition="in" filter="fade">
                                      <p:cBhvr>
                                        <p:cTn id="22" dur="2000"/>
                                        <p:tgtEl>
                                          <p:spTgt spid="2150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NTTC Training – TY2021</a:t>
            </a:r>
            <a:endParaRPr lang="en-US" dirty="0"/>
          </a:p>
        </p:txBody>
      </p:sp>
      <p:sp>
        <p:nvSpPr>
          <p:cNvPr id="3" name="Slide Number Placeholder 2"/>
          <p:cNvSpPr>
            <a:spLocks noGrp="1"/>
          </p:cNvSpPr>
          <p:nvPr>
            <p:ph type="sldNum" sz="quarter" idx="11"/>
          </p:nvPr>
        </p:nvSpPr>
        <p:spPr/>
        <p:txBody>
          <a:bodyPr/>
          <a:lstStyle/>
          <a:p>
            <a:fld id="{71B042FB-C5A0-4140-9EC3-E8F3BDEE7242}" type="slidenum">
              <a:rPr lang="en-US" smtClean="0"/>
              <a:pPr/>
              <a:t>36</a:t>
            </a:fld>
            <a:endParaRPr lang="en-US" dirty="0"/>
          </a:p>
        </p:txBody>
      </p:sp>
      <p:sp>
        <p:nvSpPr>
          <p:cNvPr id="4" name="Content Placeholder 3"/>
          <p:cNvSpPr>
            <a:spLocks noGrp="1"/>
          </p:cNvSpPr>
          <p:nvPr>
            <p:ph sz="quarter" idx="12"/>
          </p:nvPr>
        </p:nvSpPr>
        <p:spPr>
          <a:xfrm>
            <a:off x="1278832" y="1488478"/>
            <a:ext cx="10684568" cy="4683722"/>
          </a:xfrm>
        </p:spPr>
        <p:txBody>
          <a:bodyPr>
            <a:normAutofit lnSpcReduction="10000"/>
          </a:bodyPr>
          <a:lstStyle/>
          <a:p>
            <a:r>
              <a:rPr lang="en-US" dirty="0"/>
              <a:t>Taxpayers to reconcile advance payments</a:t>
            </a:r>
            <a:br>
              <a:rPr lang="en-US" dirty="0"/>
            </a:br>
            <a:r>
              <a:rPr lang="en-US" dirty="0"/>
              <a:t>with actual credit allowed on 2021 return</a:t>
            </a:r>
          </a:p>
          <a:p>
            <a:r>
              <a:rPr lang="en-US" dirty="0"/>
              <a:t>Excess advance payments treated as additional </a:t>
            </a:r>
            <a:r>
              <a:rPr lang="en-US" dirty="0" smtClean="0"/>
              <a:t>tax for some TPs</a:t>
            </a:r>
            <a:endParaRPr lang="en-US" dirty="0"/>
          </a:p>
          <a:p>
            <a:pPr lvl="1"/>
            <a:r>
              <a:rPr lang="en-US" dirty="0"/>
              <a:t>The additional tax may be reduced if </a:t>
            </a:r>
          </a:p>
          <a:p>
            <a:pPr lvl="2"/>
            <a:r>
              <a:rPr lang="en-US" dirty="0"/>
              <a:t>MAGI does not exceed twice the threshold</a:t>
            </a:r>
          </a:p>
          <a:p>
            <a:pPr lvl="3"/>
            <a:r>
              <a:rPr lang="en-US" dirty="0"/>
              <a:t>Thresholds are MFJ $60,000, </a:t>
            </a:r>
            <a:r>
              <a:rPr lang="en-US" dirty="0" err="1"/>
              <a:t>HoH</a:t>
            </a:r>
            <a:r>
              <a:rPr lang="en-US" dirty="0"/>
              <a:t> $50,000, Other $40,000</a:t>
            </a:r>
          </a:p>
          <a:p>
            <a:pPr marL="1143000" lvl="2" indent="0">
              <a:buNone/>
            </a:pPr>
            <a:r>
              <a:rPr lang="en-US" b="1" dirty="0"/>
              <a:t>– </a:t>
            </a:r>
            <a:r>
              <a:rPr lang="en-US" b="1" dirty="0" smtClean="0"/>
              <a:t>and the reason for excess advanced payments is  </a:t>
            </a:r>
            <a:r>
              <a:rPr lang="en-US" b="1" dirty="0"/>
              <a:t>–</a:t>
            </a:r>
          </a:p>
          <a:p>
            <a:pPr lvl="2"/>
            <a:r>
              <a:rPr lang="en-US" b="1" dirty="0"/>
              <a:t>More children</a:t>
            </a:r>
            <a:r>
              <a:rPr lang="en-US" dirty="0"/>
              <a:t> were included in the Advanced CTC than the actual number of qualified children on the return</a:t>
            </a:r>
          </a:p>
        </p:txBody>
      </p:sp>
      <p:sp>
        <p:nvSpPr>
          <p:cNvPr id="5" name="Title 4"/>
          <p:cNvSpPr>
            <a:spLocks noGrp="1"/>
          </p:cNvSpPr>
          <p:nvPr>
            <p:ph type="title"/>
          </p:nvPr>
        </p:nvSpPr>
        <p:spPr/>
        <p:txBody>
          <a:bodyPr>
            <a:normAutofit fontScale="90000"/>
          </a:bodyPr>
          <a:lstStyle/>
          <a:p>
            <a:r>
              <a:rPr lang="en-US" dirty="0"/>
              <a:t>Repayment of Advance Payments of RCTC for 2021</a:t>
            </a:r>
          </a:p>
        </p:txBody>
      </p:sp>
      <p:grpSp>
        <p:nvGrpSpPr>
          <p:cNvPr id="6" name="Group 5"/>
          <p:cNvGrpSpPr/>
          <p:nvPr/>
        </p:nvGrpSpPr>
        <p:grpSpPr>
          <a:xfrm>
            <a:off x="10817352" y="0"/>
            <a:ext cx="1145207" cy="1114165"/>
            <a:chOff x="11025609" y="0"/>
            <a:chExt cx="1145207" cy="1143000"/>
          </a:xfrm>
        </p:grpSpPr>
        <p:sp>
          <p:nvSpPr>
            <p:cNvPr id="7" name="5-Point Star 6"/>
            <p:cNvSpPr/>
            <p:nvPr/>
          </p:nvSpPr>
          <p:spPr>
            <a:xfrm>
              <a:off x="11025609" y="0"/>
              <a:ext cx="1145207" cy="1143000"/>
            </a:xfrm>
            <a:prstGeom prst="star5">
              <a:avLst>
                <a:gd name="adj" fmla="val 29898"/>
                <a:gd name="hf" fmla="val 105146"/>
                <a:gd name="vf" fmla="val 110557"/>
              </a:avLst>
            </a:prstGeom>
            <a:solidFill>
              <a:srgbClr val="FFFF00"/>
            </a:solidFill>
            <a:ln>
              <a:solidFill>
                <a:srgbClr val="C00000">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wrap="none" tIns="182880" bIns="365760" anchor="ctr" anchorCtr="0"/>
            <a:lstStyle/>
            <a:p>
              <a:pPr algn="ctr" eaLnBrk="1" hangingPunct="1">
                <a:defRPr/>
              </a:pPr>
              <a:endParaRPr lang="en-US" sz="2400" dirty="0">
                <a:solidFill>
                  <a:schemeClr val="tx1"/>
                </a:solidFill>
              </a:endParaRPr>
            </a:p>
          </p:txBody>
        </p:sp>
        <p:sp>
          <p:nvSpPr>
            <p:cNvPr id="8" name="TextBox 7"/>
            <p:cNvSpPr txBox="1"/>
            <p:nvPr/>
          </p:nvSpPr>
          <p:spPr>
            <a:xfrm>
              <a:off x="11025609" y="340668"/>
              <a:ext cx="1145207" cy="473613"/>
            </a:xfrm>
            <a:prstGeom prst="rect">
              <a:avLst/>
            </a:prstGeom>
            <a:noFill/>
          </p:spPr>
          <p:txBody>
            <a:bodyPr wrap="square" rtlCol="0">
              <a:spAutoFit/>
            </a:bodyPr>
            <a:lstStyle/>
            <a:p>
              <a:pPr algn="ctr"/>
              <a:r>
                <a:rPr lang="en-US" sz="2400" dirty="0"/>
                <a:t>New</a:t>
              </a:r>
            </a:p>
          </p:txBody>
        </p:sp>
      </p:grpSp>
      <p:sp>
        <p:nvSpPr>
          <p:cNvPr id="10" name="Cloud 9"/>
          <p:cNvSpPr/>
          <p:nvPr/>
        </p:nvSpPr>
        <p:spPr>
          <a:xfrm>
            <a:off x="9601200" y="1371600"/>
            <a:ext cx="1981200" cy="1405533"/>
          </a:xfrm>
          <a:prstGeom prst="cloud">
            <a:avLst/>
          </a:prstGeom>
          <a:solidFill>
            <a:srgbClr val="FF0000"/>
          </a:solidFill>
          <a:ln/>
        </p:spPr>
        <p:style>
          <a:lnRef idx="0">
            <a:schemeClr val="accent1"/>
          </a:lnRef>
          <a:fillRef idx="3">
            <a:schemeClr val="accent1"/>
          </a:fillRef>
          <a:effectRef idx="3">
            <a:schemeClr val="accent1"/>
          </a:effectRef>
          <a:fontRef idx="minor">
            <a:schemeClr val="lt1"/>
          </a:fontRef>
        </p:style>
        <p:txBody>
          <a:bodyPr lIns="0" tIns="0" rIns="0" bIns="0" rtlCol="0" anchor="ctr">
            <a:spAutoFit/>
          </a:bodyPr>
          <a:lstStyle/>
          <a:p>
            <a:pPr algn="ctr"/>
            <a:r>
              <a:rPr lang="en-US" sz="2000" b="1" dirty="0">
                <a:solidFill>
                  <a:schemeClr val="bg1"/>
                </a:solidFill>
              </a:rPr>
              <a:t>Applies to 2021 returns only</a:t>
            </a:r>
          </a:p>
        </p:txBody>
      </p:sp>
    </p:spTree>
    <p:extLst>
      <p:ext uri="{BB962C8B-B14F-4D97-AF65-F5344CB8AC3E}">
        <p14:creationId xmlns:p14="http://schemas.microsoft.com/office/powerpoint/2010/main" val="45708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 calcmode="lin" valueType="num">
                                      <p:cBhvr>
                                        <p:cTn id="9" dur="2000" fill="hold"/>
                                        <p:tgtEl>
                                          <p:spTgt spid="6"/>
                                        </p:tgtEl>
                                        <p:attrNameLst>
                                          <p:attrName>style.rotation</p:attrName>
                                        </p:attrNameLst>
                                      </p:cBhvr>
                                      <p:tavLst>
                                        <p:tav tm="0">
                                          <p:val>
                                            <p:fltVal val="90"/>
                                          </p:val>
                                        </p:tav>
                                        <p:tav tm="100000">
                                          <p:val>
                                            <p:fltVal val="0"/>
                                          </p:val>
                                        </p:tav>
                                      </p:tavLst>
                                    </p:anim>
                                    <p:animEffect transition="in" filter="fade">
                                      <p:cBhvr>
                                        <p:cTn id="10" dur="2000"/>
                                        <p:tgtEl>
                                          <p:spTgt spid="6"/>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20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20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2000"/>
                                        <p:tgtEl>
                                          <p:spTgt spid="4">
                                            <p:txEl>
                                              <p:pRg st="2" end="2"/>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2000"/>
                                        <p:tgtEl>
                                          <p:spTgt spid="4">
                                            <p:txEl>
                                              <p:pRg st="3" end="3"/>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2000"/>
                                        <p:tgtEl>
                                          <p:spTgt spid="4">
                                            <p:txEl>
                                              <p:pRg st="4" end="4"/>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Effect transition="in" filter="fade">
                                      <p:cBhvr>
                                        <p:cTn id="38" dur="2000"/>
                                        <p:tgtEl>
                                          <p:spTgt spid="4">
                                            <p:txEl>
                                              <p:pRg st="5" end="5"/>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Effect transition="in" filter="fade">
                                      <p:cBhvr>
                                        <p:cTn id="41" dur="2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t>NTTC Training – TY2021</a:t>
            </a:r>
            <a:endParaRPr lang="en-US" dirty="0"/>
          </a:p>
        </p:txBody>
      </p:sp>
      <p:sp>
        <p:nvSpPr>
          <p:cNvPr id="3" name="Slide Number Placeholder 2"/>
          <p:cNvSpPr>
            <a:spLocks noGrp="1"/>
          </p:cNvSpPr>
          <p:nvPr>
            <p:ph type="sldNum" sz="quarter" idx="11"/>
          </p:nvPr>
        </p:nvSpPr>
        <p:spPr/>
        <p:txBody>
          <a:bodyPr/>
          <a:lstStyle/>
          <a:p>
            <a:fld id="{EC55888C-33B3-4ECD-8A58-3D8633031EC8}" type="slidenum">
              <a:rPr lang="en-US" altLang="en-US" smtClean="0"/>
              <a:pPr/>
              <a:t>37</a:t>
            </a:fld>
            <a:endParaRPr lang="en-US" altLang="en-US"/>
          </a:p>
        </p:txBody>
      </p:sp>
      <p:sp>
        <p:nvSpPr>
          <p:cNvPr id="4" name="Content Placeholder 3"/>
          <p:cNvSpPr>
            <a:spLocks noGrp="1"/>
          </p:cNvSpPr>
          <p:nvPr>
            <p:ph sz="quarter" idx="12"/>
          </p:nvPr>
        </p:nvSpPr>
        <p:spPr/>
        <p:txBody>
          <a:bodyPr>
            <a:normAutofit/>
          </a:bodyPr>
          <a:lstStyle/>
          <a:p>
            <a:r>
              <a:rPr lang="en-US" dirty="0"/>
              <a:t>Advanced CTC  portion of refund </a:t>
            </a:r>
            <a:r>
              <a:rPr lang="en-US" b="1" dirty="0">
                <a:solidFill>
                  <a:srgbClr val="FF0000"/>
                </a:solidFill>
              </a:rPr>
              <a:t>cannot</a:t>
            </a:r>
            <a:r>
              <a:rPr lang="en-US" dirty="0"/>
              <a:t> be seized to pay past-due child support, student debt or overdue taxes</a:t>
            </a:r>
          </a:p>
          <a:p>
            <a:r>
              <a:rPr lang="en-US" dirty="0"/>
              <a:t>Remaining refund after figuring the 2021 taxes </a:t>
            </a:r>
            <a:r>
              <a:rPr lang="en-US" b="1" dirty="0">
                <a:solidFill>
                  <a:srgbClr val="FF0000"/>
                </a:solidFill>
              </a:rPr>
              <a:t>can</a:t>
            </a:r>
            <a:r>
              <a:rPr lang="en-US" dirty="0"/>
              <a:t> be seized to offset other debt.</a:t>
            </a:r>
          </a:p>
          <a:p>
            <a:pPr marL="0" indent="0">
              <a:buNone/>
            </a:pPr>
            <a:endParaRPr lang="en-US" dirty="0"/>
          </a:p>
        </p:txBody>
      </p:sp>
      <p:sp>
        <p:nvSpPr>
          <p:cNvPr id="5" name="Title 4"/>
          <p:cNvSpPr>
            <a:spLocks noGrp="1"/>
          </p:cNvSpPr>
          <p:nvPr>
            <p:ph type="title"/>
          </p:nvPr>
        </p:nvSpPr>
        <p:spPr/>
        <p:txBody>
          <a:bodyPr>
            <a:noAutofit/>
          </a:bodyPr>
          <a:lstStyle/>
          <a:p>
            <a:r>
              <a:rPr lang="en-US" sz="3600" dirty="0"/>
              <a:t>Seizure of Advanced CTC Payments</a:t>
            </a:r>
          </a:p>
        </p:txBody>
      </p:sp>
    </p:spTree>
    <p:extLst>
      <p:ext uri="{BB962C8B-B14F-4D97-AF65-F5344CB8AC3E}">
        <p14:creationId xmlns:p14="http://schemas.microsoft.com/office/powerpoint/2010/main" val="419257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2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20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t>NTTC Training – TY2021</a:t>
            </a:r>
            <a:endParaRPr lang="en-US" dirty="0"/>
          </a:p>
        </p:txBody>
      </p:sp>
      <p:sp>
        <p:nvSpPr>
          <p:cNvPr id="3" name="Slide Number Placeholder 2"/>
          <p:cNvSpPr>
            <a:spLocks noGrp="1"/>
          </p:cNvSpPr>
          <p:nvPr>
            <p:ph type="sldNum" sz="quarter" idx="11"/>
          </p:nvPr>
        </p:nvSpPr>
        <p:spPr/>
        <p:txBody>
          <a:bodyPr/>
          <a:lstStyle/>
          <a:p>
            <a:fld id="{EC55888C-33B3-4ECD-8A58-3D8633031EC8}" type="slidenum">
              <a:rPr lang="en-US" altLang="en-US" smtClean="0"/>
              <a:pPr/>
              <a:t>38</a:t>
            </a:fld>
            <a:endParaRPr lang="en-US" altLang="en-US"/>
          </a:p>
        </p:txBody>
      </p:sp>
      <p:pic>
        <p:nvPicPr>
          <p:cNvPr id="6" name="Content Placeholder 5"/>
          <p:cNvPicPr>
            <a:picLocks noGrp="1" noChangeAspect="1"/>
          </p:cNvPicPr>
          <p:nvPr>
            <p:ph sz="quarter" idx="12"/>
          </p:nvPr>
        </p:nvPicPr>
        <p:blipFill>
          <a:blip r:embed="rId3"/>
          <a:stretch>
            <a:fillRect/>
          </a:stretch>
        </p:blipFill>
        <p:spPr>
          <a:xfrm>
            <a:off x="4495800" y="1219200"/>
            <a:ext cx="7497998" cy="5638800"/>
          </a:xfrm>
          <a:prstGeom prst="rect">
            <a:avLst/>
          </a:prstGeom>
        </p:spPr>
      </p:pic>
      <p:sp>
        <p:nvSpPr>
          <p:cNvPr id="5" name="Title 4"/>
          <p:cNvSpPr>
            <a:spLocks noGrp="1"/>
          </p:cNvSpPr>
          <p:nvPr>
            <p:ph type="title"/>
          </p:nvPr>
        </p:nvSpPr>
        <p:spPr>
          <a:xfrm>
            <a:off x="685800" y="27708"/>
            <a:ext cx="11353800" cy="1191491"/>
          </a:xfrm>
        </p:spPr>
        <p:txBody>
          <a:bodyPr/>
          <a:lstStyle/>
          <a:p>
            <a:r>
              <a:rPr lang="en-US" dirty="0"/>
              <a:t>Schedule 8812  (for calculating CTC, RCTC)</a:t>
            </a:r>
          </a:p>
        </p:txBody>
      </p:sp>
      <p:sp>
        <p:nvSpPr>
          <p:cNvPr id="9" name="Rectangle 8"/>
          <p:cNvSpPr/>
          <p:nvPr/>
        </p:nvSpPr>
        <p:spPr>
          <a:xfrm>
            <a:off x="-12442" y="1219200"/>
            <a:ext cx="4432041" cy="561109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Part I-A</a:t>
            </a:r>
          </a:p>
          <a:p>
            <a:r>
              <a:rPr lang="en-US" sz="2800" dirty="0"/>
              <a:t>1. Calculates maximum allowable CTC &amp; “Other” TC based upon number/age of children and AGI of TP</a:t>
            </a:r>
          </a:p>
          <a:p>
            <a:r>
              <a:rPr lang="en-US" sz="2800" dirty="0"/>
              <a:t>2. Checking the box in step 13 determines whether RCTC is fully refundable</a:t>
            </a:r>
          </a:p>
          <a:p>
            <a:endParaRPr lang="en-US" sz="3200" dirty="0"/>
          </a:p>
        </p:txBody>
      </p:sp>
      <p:cxnSp>
        <p:nvCxnSpPr>
          <p:cNvPr id="11" name="Straight Arrow Connector 10"/>
          <p:cNvCxnSpPr/>
          <p:nvPr/>
        </p:nvCxnSpPr>
        <p:spPr>
          <a:xfrm flipH="1">
            <a:off x="10287000" y="6629400"/>
            <a:ext cx="1371600" cy="0"/>
          </a:xfrm>
          <a:prstGeom prst="straightConnector1">
            <a:avLst/>
          </a:prstGeom>
          <a:ln w="5715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10820400" y="6324600"/>
            <a:ext cx="1143000" cy="228600"/>
          </a:xfrm>
          <a:prstGeom prst="rect">
            <a:avLst/>
          </a:prstGeom>
          <a:solidFill>
            <a:schemeClr val="accent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Step 2</a:t>
            </a:r>
          </a:p>
        </p:txBody>
      </p:sp>
      <p:pic>
        <p:nvPicPr>
          <p:cNvPr id="8" name="Picture 7"/>
          <p:cNvPicPr>
            <a:picLocks noChangeAspect="1"/>
          </p:cNvPicPr>
          <p:nvPr/>
        </p:nvPicPr>
        <p:blipFill>
          <a:blip r:embed="rId4"/>
          <a:stretch>
            <a:fillRect/>
          </a:stretch>
        </p:blipFill>
        <p:spPr>
          <a:xfrm>
            <a:off x="0" y="5334000"/>
            <a:ext cx="12149958" cy="1419226"/>
          </a:xfrm>
          <a:prstGeom prst="rect">
            <a:avLst/>
          </a:prstGeom>
          <a:ln w="57150">
            <a:solidFill>
              <a:srgbClr val="FF0000"/>
            </a:solidFill>
          </a:ln>
        </p:spPr>
      </p:pic>
    </p:spTree>
    <p:extLst>
      <p:ext uri="{BB962C8B-B14F-4D97-AF65-F5344CB8AC3E}">
        <p14:creationId xmlns:p14="http://schemas.microsoft.com/office/powerpoint/2010/main" val="168256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childTnLst>
                                </p:cTn>
                              </p:par>
                            </p:childTnLst>
                          </p:cTn>
                        </p:par>
                        <p:par>
                          <p:cTn id="21" fill="hold">
                            <p:stCondLst>
                              <p:cond delay="0"/>
                            </p:stCondLst>
                            <p:childTnLst>
                              <p:par>
                                <p:cTn id="22" presetID="22" presetClass="entr" presetSubtype="2" fill="hold" nodeType="afterEffect">
                                  <p:stCondLst>
                                    <p:cond delay="2000"/>
                                  </p:stCondLst>
                                  <p:childTnLst>
                                    <p:set>
                                      <p:cBhvr>
                                        <p:cTn id="23" dur="1" fill="hold">
                                          <p:stCondLst>
                                            <p:cond delay="0"/>
                                          </p:stCondLst>
                                        </p:cTn>
                                        <p:tgtEl>
                                          <p:spTgt spid="11"/>
                                        </p:tgtEl>
                                        <p:attrNameLst>
                                          <p:attrName>style.visibility</p:attrName>
                                        </p:attrNameLst>
                                      </p:cBhvr>
                                      <p:to>
                                        <p:strVal val="visible"/>
                                      </p:to>
                                    </p:set>
                                    <p:animEffect transition="in" filter="wipe(right)">
                                      <p:cBhvr>
                                        <p:cTn id="24" dur="2000"/>
                                        <p:tgtEl>
                                          <p:spTgt spid="11"/>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right)">
                                      <p:cBhvr>
                                        <p:cTn id="27" dur="2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t>NTTC Training – TY2021</a:t>
            </a:r>
            <a:endParaRPr lang="en-US" dirty="0"/>
          </a:p>
        </p:txBody>
      </p:sp>
      <p:sp>
        <p:nvSpPr>
          <p:cNvPr id="3" name="Slide Number Placeholder 2"/>
          <p:cNvSpPr>
            <a:spLocks noGrp="1"/>
          </p:cNvSpPr>
          <p:nvPr>
            <p:ph type="sldNum" sz="quarter" idx="11"/>
          </p:nvPr>
        </p:nvSpPr>
        <p:spPr/>
        <p:txBody>
          <a:bodyPr/>
          <a:lstStyle/>
          <a:p>
            <a:fld id="{EC55888C-33B3-4ECD-8A58-3D8633031EC8}" type="slidenum">
              <a:rPr lang="en-US" altLang="en-US" smtClean="0"/>
              <a:pPr/>
              <a:t>39</a:t>
            </a:fld>
            <a:endParaRPr lang="en-US" altLang="en-US"/>
          </a:p>
        </p:txBody>
      </p:sp>
      <p:pic>
        <p:nvPicPr>
          <p:cNvPr id="6" name="Content Placeholder 5"/>
          <p:cNvPicPr>
            <a:picLocks noGrp="1" noChangeAspect="1"/>
          </p:cNvPicPr>
          <p:nvPr>
            <p:ph sz="quarter" idx="12"/>
          </p:nvPr>
        </p:nvPicPr>
        <p:blipFill>
          <a:blip r:embed="rId3"/>
          <a:stretch>
            <a:fillRect/>
          </a:stretch>
        </p:blipFill>
        <p:spPr>
          <a:xfrm>
            <a:off x="4864274" y="1295400"/>
            <a:ext cx="7327726" cy="5334000"/>
          </a:xfrm>
          <a:prstGeom prst="rect">
            <a:avLst/>
          </a:prstGeom>
          <a:ln>
            <a:noFill/>
          </a:ln>
        </p:spPr>
      </p:pic>
      <p:sp>
        <p:nvSpPr>
          <p:cNvPr id="5" name="Title 4"/>
          <p:cNvSpPr>
            <a:spLocks noGrp="1"/>
          </p:cNvSpPr>
          <p:nvPr>
            <p:ph type="title"/>
          </p:nvPr>
        </p:nvSpPr>
        <p:spPr>
          <a:xfrm>
            <a:off x="1066803" y="28835"/>
            <a:ext cx="11069779" cy="1143000"/>
          </a:xfrm>
        </p:spPr>
        <p:txBody>
          <a:bodyPr>
            <a:normAutofit fontScale="90000"/>
          </a:bodyPr>
          <a:lstStyle/>
          <a:p>
            <a:r>
              <a:rPr lang="en-US" dirty="0"/>
              <a:t>Schedule 8812 (for calculating CTC, RCTC, &amp; “</a:t>
            </a:r>
            <a:r>
              <a:rPr lang="en-US" dirty="0" err="1"/>
              <a:t>Other”CTC</a:t>
            </a:r>
            <a:r>
              <a:rPr lang="en-US" dirty="0"/>
              <a:t>)</a:t>
            </a:r>
          </a:p>
        </p:txBody>
      </p:sp>
      <p:sp>
        <p:nvSpPr>
          <p:cNvPr id="7" name="Rectangle 6"/>
          <p:cNvSpPr/>
          <p:nvPr/>
        </p:nvSpPr>
        <p:spPr>
          <a:xfrm>
            <a:off x="0" y="1143000"/>
            <a:ext cx="4572000" cy="571500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dirty="0"/>
              <a:t>Part I –</a:t>
            </a:r>
            <a:r>
              <a:rPr lang="en-US" sz="3200" dirty="0" smtClean="0"/>
              <a:t>B  </a:t>
            </a:r>
          </a:p>
          <a:p>
            <a:pPr algn="ctr"/>
            <a:endParaRPr lang="en-US" sz="3200" dirty="0" smtClean="0"/>
          </a:p>
          <a:p>
            <a:pPr marL="514350" indent="-514350">
              <a:buAutoNum type="arabicPeriod"/>
            </a:pPr>
            <a:r>
              <a:rPr lang="en-US" sz="2800" dirty="0" smtClean="0"/>
              <a:t>Reconciles </a:t>
            </a:r>
            <a:r>
              <a:rPr lang="en-US" sz="2800" dirty="0"/>
              <a:t>amount of Advanced CTC received and determines if (a) additional RCTC is due or (b) whether too much was received.</a:t>
            </a:r>
          </a:p>
          <a:p>
            <a:pPr marL="514350" indent="-514350">
              <a:buAutoNum type="arabicPeriod"/>
            </a:pPr>
            <a:r>
              <a:rPr lang="en-US" sz="2800" dirty="0"/>
              <a:t>Directs “Other” tax credit to nonrefundable credits.</a:t>
            </a:r>
          </a:p>
          <a:p>
            <a:pPr marL="514350" indent="-514350">
              <a:buAutoNum type="arabicPeriod"/>
            </a:pPr>
            <a:r>
              <a:rPr lang="en-US" sz="2800" dirty="0"/>
              <a:t>Directs RCTC to refundable section of 1040</a:t>
            </a:r>
          </a:p>
        </p:txBody>
      </p:sp>
      <p:sp>
        <p:nvSpPr>
          <p:cNvPr id="8" name="Rectangle 7"/>
          <p:cNvSpPr/>
          <p:nvPr/>
        </p:nvSpPr>
        <p:spPr>
          <a:xfrm>
            <a:off x="4800600" y="1219200"/>
            <a:ext cx="3505200" cy="381000"/>
          </a:xfrm>
          <a:prstGeom prst="rect">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stretch>
            <a:fillRect/>
          </a:stretch>
        </p:blipFill>
        <p:spPr>
          <a:xfrm>
            <a:off x="914400" y="5370977"/>
            <a:ext cx="11191164" cy="1487023"/>
          </a:xfrm>
          <a:prstGeom prst="rect">
            <a:avLst/>
          </a:prstGeom>
          <a:ln w="57150">
            <a:solidFill>
              <a:srgbClr val="FF0000"/>
            </a:solidFill>
          </a:ln>
        </p:spPr>
      </p:pic>
    </p:spTree>
    <p:extLst>
      <p:ext uri="{BB962C8B-B14F-4D97-AF65-F5344CB8AC3E}">
        <p14:creationId xmlns:p14="http://schemas.microsoft.com/office/powerpoint/2010/main" val="55728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Deb protecting her COVID Supplies</a:t>
            </a:r>
          </a:p>
        </p:txBody>
      </p:sp>
      <p:pic>
        <p:nvPicPr>
          <p:cNvPr id="4" name="Content Placeholder 3"/>
          <p:cNvPicPr>
            <a:picLocks noGrp="1" noChangeAspect="1"/>
          </p:cNvPicPr>
          <p:nvPr>
            <p:ph idx="4294967295"/>
          </p:nvPr>
        </p:nvPicPr>
        <p:blipFill>
          <a:blip r:embed="rId2"/>
          <a:stretch>
            <a:fillRect/>
          </a:stretch>
        </p:blipFill>
        <p:spPr>
          <a:xfrm>
            <a:off x="2514600" y="1287069"/>
            <a:ext cx="9213574" cy="5570931"/>
          </a:xfrm>
          <a:prstGeom prst="rect">
            <a:avLst/>
          </a:prstGeom>
        </p:spPr>
      </p:pic>
    </p:spTree>
    <p:extLst>
      <p:ext uri="{BB962C8B-B14F-4D97-AF65-F5344CB8AC3E}">
        <p14:creationId xmlns:p14="http://schemas.microsoft.com/office/powerpoint/2010/main" val="8973569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t>NTTC Training – TY2021</a:t>
            </a:r>
            <a:endParaRPr lang="en-US" dirty="0"/>
          </a:p>
        </p:txBody>
      </p:sp>
      <p:sp>
        <p:nvSpPr>
          <p:cNvPr id="3" name="Slide Number Placeholder 2"/>
          <p:cNvSpPr>
            <a:spLocks noGrp="1"/>
          </p:cNvSpPr>
          <p:nvPr>
            <p:ph type="sldNum" sz="quarter" idx="11"/>
          </p:nvPr>
        </p:nvSpPr>
        <p:spPr/>
        <p:txBody>
          <a:bodyPr/>
          <a:lstStyle/>
          <a:p>
            <a:fld id="{EC55888C-33B3-4ECD-8A58-3D8633031EC8}" type="slidenum">
              <a:rPr lang="en-US" altLang="en-US" smtClean="0"/>
              <a:pPr/>
              <a:t>40</a:t>
            </a:fld>
            <a:endParaRPr lang="en-US" altLang="en-US"/>
          </a:p>
        </p:txBody>
      </p:sp>
      <p:pic>
        <p:nvPicPr>
          <p:cNvPr id="6" name="Content Placeholder 5"/>
          <p:cNvPicPr>
            <a:picLocks noGrp="1" noChangeAspect="1"/>
          </p:cNvPicPr>
          <p:nvPr>
            <p:ph sz="quarter" idx="12"/>
          </p:nvPr>
        </p:nvPicPr>
        <p:blipFill>
          <a:blip r:embed="rId2"/>
          <a:stretch>
            <a:fillRect/>
          </a:stretch>
        </p:blipFill>
        <p:spPr>
          <a:xfrm>
            <a:off x="4572000" y="1295400"/>
            <a:ext cx="7121236" cy="5410200"/>
          </a:xfrm>
          <a:prstGeom prst="rect">
            <a:avLst/>
          </a:prstGeom>
        </p:spPr>
      </p:pic>
      <p:sp>
        <p:nvSpPr>
          <p:cNvPr id="5" name="Title 4"/>
          <p:cNvSpPr>
            <a:spLocks noGrp="1"/>
          </p:cNvSpPr>
          <p:nvPr>
            <p:ph type="title"/>
          </p:nvPr>
        </p:nvSpPr>
        <p:spPr/>
        <p:txBody>
          <a:bodyPr/>
          <a:lstStyle/>
          <a:p>
            <a:r>
              <a:rPr lang="en-US" dirty="0"/>
              <a:t>Schedule 8812 (for calculating CTC &amp; ACTC</a:t>
            </a:r>
          </a:p>
        </p:txBody>
      </p:sp>
      <p:sp>
        <p:nvSpPr>
          <p:cNvPr id="4" name="Rectangle 3"/>
          <p:cNvSpPr/>
          <p:nvPr/>
        </p:nvSpPr>
        <p:spPr>
          <a:xfrm>
            <a:off x="0" y="1286301"/>
            <a:ext cx="4648200" cy="556260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Part I-C</a:t>
            </a:r>
          </a:p>
          <a:p>
            <a:endParaRPr lang="en-US" sz="3600" dirty="0"/>
          </a:p>
          <a:p>
            <a:pPr marL="514350" indent="-514350">
              <a:buAutoNum type="arabicPeriod"/>
            </a:pPr>
            <a:r>
              <a:rPr lang="en-US" sz="3200" dirty="0"/>
              <a:t>Calculates Nonrefundable Credit for “Other” dependent</a:t>
            </a:r>
          </a:p>
          <a:p>
            <a:pPr marL="514350" indent="-514350">
              <a:buAutoNum type="arabicPeriod"/>
            </a:pPr>
            <a:endParaRPr lang="en-US" sz="3200" dirty="0"/>
          </a:p>
          <a:p>
            <a:pPr marL="514350" indent="-514350">
              <a:buAutoNum type="arabicPeriod"/>
            </a:pPr>
            <a:r>
              <a:rPr lang="en-US" sz="3200" dirty="0"/>
              <a:t>Calculates refundable additional tax credit for those who do not qualify for RCTC</a:t>
            </a:r>
          </a:p>
          <a:p>
            <a:pPr algn="ctr"/>
            <a:endParaRPr lang="en-US" sz="3600" dirty="0"/>
          </a:p>
        </p:txBody>
      </p:sp>
      <p:sp>
        <p:nvSpPr>
          <p:cNvPr id="7" name="Rectangle 6"/>
          <p:cNvSpPr/>
          <p:nvPr/>
        </p:nvSpPr>
        <p:spPr>
          <a:xfrm>
            <a:off x="4572000" y="1295400"/>
            <a:ext cx="3485866" cy="338919"/>
          </a:xfrm>
          <a:prstGeom prst="rect">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773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t>NTTC Training – TY2021</a:t>
            </a:r>
            <a:endParaRPr lang="en-US" dirty="0"/>
          </a:p>
        </p:txBody>
      </p:sp>
      <p:sp>
        <p:nvSpPr>
          <p:cNvPr id="3" name="Slide Number Placeholder 2"/>
          <p:cNvSpPr>
            <a:spLocks noGrp="1"/>
          </p:cNvSpPr>
          <p:nvPr>
            <p:ph type="sldNum" sz="quarter" idx="11"/>
          </p:nvPr>
        </p:nvSpPr>
        <p:spPr/>
        <p:txBody>
          <a:bodyPr/>
          <a:lstStyle/>
          <a:p>
            <a:fld id="{EC55888C-33B3-4ECD-8A58-3D8633031EC8}" type="slidenum">
              <a:rPr lang="en-US" altLang="en-US" smtClean="0"/>
              <a:pPr/>
              <a:t>41</a:t>
            </a:fld>
            <a:endParaRPr lang="en-US" altLang="en-US"/>
          </a:p>
        </p:txBody>
      </p:sp>
      <p:pic>
        <p:nvPicPr>
          <p:cNvPr id="6" name="Content Placeholder 5"/>
          <p:cNvPicPr>
            <a:picLocks noGrp="1" noChangeAspect="1"/>
          </p:cNvPicPr>
          <p:nvPr>
            <p:ph sz="quarter" idx="12"/>
          </p:nvPr>
        </p:nvPicPr>
        <p:blipFill>
          <a:blip r:embed="rId2"/>
          <a:stretch>
            <a:fillRect/>
          </a:stretch>
        </p:blipFill>
        <p:spPr>
          <a:xfrm>
            <a:off x="4343400" y="1219200"/>
            <a:ext cx="8153400" cy="5638800"/>
          </a:xfrm>
          <a:prstGeom prst="rect">
            <a:avLst/>
          </a:prstGeom>
        </p:spPr>
      </p:pic>
      <p:sp>
        <p:nvSpPr>
          <p:cNvPr id="5" name="Title 4"/>
          <p:cNvSpPr>
            <a:spLocks noGrp="1"/>
          </p:cNvSpPr>
          <p:nvPr>
            <p:ph type="title"/>
          </p:nvPr>
        </p:nvSpPr>
        <p:spPr>
          <a:xfrm>
            <a:off x="1066803" y="28835"/>
            <a:ext cx="10591797" cy="1143000"/>
          </a:xfrm>
        </p:spPr>
        <p:txBody>
          <a:bodyPr>
            <a:normAutofit fontScale="90000"/>
          </a:bodyPr>
          <a:lstStyle/>
          <a:p>
            <a:r>
              <a:rPr lang="en-US" dirty="0"/>
              <a:t>Schedule 8812 (for calculating CTC, &amp; ACTC - &lt; 3 kids)</a:t>
            </a:r>
          </a:p>
        </p:txBody>
      </p:sp>
      <p:sp>
        <p:nvSpPr>
          <p:cNvPr id="4" name="Rectangle 3"/>
          <p:cNvSpPr/>
          <p:nvPr/>
        </p:nvSpPr>
        <p:spPr>
          <a:xfrm>
            <a:off x="0" y="1219200"/>
            <a:ext cx="4343400" cy="563880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Part II –A</a:t>
            </a:r>
          </a:p>
          <a:p>
            <a:pPr marL="742950" indent="-742950">
              <a:buAutoNum type="arabicPeriod"/>
            </a:pPr>
            <a:r>
              <a:rPr lang="en-US" sz="3600" dirty="0"/>
              <a:t>Adds combat pay to earned income</a:t>
            </a:r>
          </a:p>
          <a:p>
            <a:pPr marL="742950" indent="-742950">
              <a:buAutoNum type="arabicPeriod"/>
            </a:pPr>
            <a:r>
              <a:rPr lang="en-US" sz="3600" dirty="0"/>
              <a:t>Calculates CTC. (15% of earned income &gt;$2500)</a:t>
            </a:r>
          </a:p>
          <a:p>
            <a:endParaRPr lang="en-US" sz="3600" dirty="0"/>
          </a:p>
        </p:txBody>
      </p:sp>
    </p:spTree>
    <p:extLst>
      <p:ext uri="{BB962C8B-B14F-4D97-AF65-F5344CB8AC3E}">
        <p14:creationId xmlns:p14="http://schemas.microsoft.com/office/powerpoint/2010/main" val="35540376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t>NTTC Training – TY2021</a:t>
            </a:r>
            <a:endParaRPr lang="en-US" dirty="0"/>
          </a:p>
        </p:txBody>
      </p:sp>
      <p:sp>
        <p:nvSpPr>
          <p:cNvPr id="3" name="Slide Number Placeholder 2"/>
          <p:cNvSpPr>
            <a:spLocks noGrp="1"/>
          </p:cNvSpPr>
          <p:nvPr>
            <p:ph type="sldNum" sz="quarter" idx="11"/>
          </p:nvPr>
        </p:nvSpPr>
        <p:spPr/>
        <p:txBody>
          <a:bodyPr/>
          <a:lstStyle/>
          <a:p>
            <a:fld id="{EC55888C-33B3-4ECD-8A58-3D8633031EC8}" type="slidenum">
              <a:rPr lang="en-US" altLang="en-US" smtClean="0"/>
              <a:pPr/>
              <a:t>42</a:t>
            </a:fld>
            <a:endParaRPr lang="en-US" altLang="en-US"/>
          </a:p>
        </p:txBody>
      </p:sp>
      <p:pic>
        <p:nvPicPr>
          <p:cNvPr id="6" name="Content Placeholder 5"/>
          <p:cNvPicPr>
            <a:picLocks noGrp="1" noChangeAspect="1"/>
          </p:cNvPicPr>
          <p:nvPr>
            <p:ph sz="quarter" idx="12"/>
          </p:nvPr>
        </p:nvPicPr>
        <p:blipFill>
          <a:blip r:embed="rId2"/>
          <a:stretch>
            <a:fillRect/>
          </a:stretch>
        </p:blipFill>
        <p:spPr>
          <a:xfrm>
            <a:off x="4508241" y="1207223"/>
            <a:ext cx="7531359" cy="5656997"/>
          </a:xfrm>
          <a:prstGeom prst="rect">
            <a:avLst/>
          </a:prstGeom>
        </p:spPr>
      </p:pic>
      <p:sp>
        <p:nvSpPr>
          <p:cNvPr id="5" name="Title 4"/>
          <p:cNvSpPr>
            <a:spLocks noGrp="1"/>
          </p:cNvSpPr>
          <p:nvPr>
            <p:ph type="title"/>
          </p:nvPr>
        </p:nvSpPr>
        <p:spPr>
          <a:xfrm>
            <a:off x="1066803" y="28835"/>
            <a:ext cx="10744197" cy="1143000"/>
          </a:xfrm>
        </p:spPr>
        <p:txBody>
          <a:bodyPr>
            <a:normAutofit fontScale="90000"/>
          </a:bodyPr>
          <a:lstStyle/>
          <a:p>
            <a:r>
              <a:rPr lang="en-US" dirty="0"/>
              <a:t>Schedule 8812 (for calculating CTC, &amp; ACTC </a:t>
            </a:r>
            <a:r>
              <a:rPr lang="en-US" u="sng" dirty="0"/>
              <a:t>&gt;</a:t>
            </a:r>
            <a:r>
              <a:rPr lang="en-US" dirty="0"/>
              <a:t> 3 kids) </a:t>
            </a:r>
          </a:p>
        </p:txBody>
      </p:sp>
      <p:sp>
        <p:nvSpPr>
          <p:cNvPr id="4" name="Rectangle 3"/>
          <p:cNvSpPr/>
          <p:nvPr/>
        </p:nvSpPr>
        <p:spPr>
          <a:xfrm>
            <a:off x="2274" y="1201003"/>
            <a:ext cx="4493526" cy="5656997"/>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Part II – B and Part II-C</a:t>
            </a:r>
          </a:p>
          <a:p>
            <a:endParaRPr lang="en-US" sz="3600" dirty="0"/>
          </a:p>
          <a:p>
            <a:r>
              <a:rPr lang="en-US" sz="2800" dirty="0"/>
              <a:t>1. Calculates CTC &amp; Advanced CTC for taxpayers who did not live in U.S. 182 days and </a:t>
            </a:r>
            <a:r>
              <a:rPr lang="en-US" sz="2800" dirty="0" smtClean="0"/>
              <a:t> </a:t>
            </a:r>
            <a:r>
              <a:rPr lang="en-US" sz="2800" dirty="0"/>
              <a:t>w/ </a:t>
            </a:r>
            <a:r>
              <a:rPr lang="en-US" sz="2800" u="sng" dirty="0"/>
              <a:t> &gt; </a:t>
            </a:r>
            <a:r>
              <a:rPr lang="en-US" sz="2800" dirty="0"/>
              <a:t>3 kids.</a:t>
            </a:r>
          </a:p>
          <a:p>
            <a:endParaRPr lang="en-US" sz="2800" u="sng" dirty="0"/>
          </a:p>
          <a:p>
            <a:r>
              <a:rPr lang="en-US" sz="2800" dirty="0"/>
              <a:t>Smaller of</a:t>
            </a:r>
          </a:p>
          <a:p>
            <a:pPr marL="514350" indent="-514350">
              <a:buAutoNum type="alphaLcParenR"/>
            </a:pPr>
            <a:r>
              <a:rPr lang="en-US" sz="2800" dirty="0"/>
              <a:t>15% income &gt;$2500</a:t>
            </a:r>
          </a:p>
          <a:p>
            <a:pPr marL="514350" indent="-514350">
              <a:buAutoNum type="alphaLcParenR"/>
            </a:pPr>
            <a:r>
              <a:rPr lang="en-US" sz="2800" dirty="0"/>
              <a:t>Sum of payroll taxes paid</a:t>
            </a:r>
          </a:p>
        </p:txBody>
      </p:sp>
    </p:spTree>
    <p:extLst>
      <p:ext uri="{BB962C8B-B14F-4D97-AF65-F5344CB8AC3E}">
        <p14:creationId xmlns:p14="http://schemas.microsoft.com/office/powerpoint/2010/main" val="3642044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t>NTTC Training – TY2021</a:t>
            </a:r>
            <a:endParaRPr lang="en-US" dirty="0"/>
          </a:p>
        </p:txBody>
      </p:sp>
      <p:sp>
        <p:nvSpPr>
          <p:cNvPr id="3" name="Slide Number Placeholder 2"/>
          <p:cNvSpPr>
            <a:spLocks noGrp="1"/>
          </p:cNvSpPr>
          <p:nvPr>
            <p:ph type="sldNum" sz="quarter" idx="11"/>
          </p:nvPr>
        </p:nvSpPr>
        <p:spPr/>
        <p:txBody>
          <a:bodyPr/>
          <a:lstStyle/>
          <a:p>
            <a:fld id="{EC55888C-33B3-4ECD-8A58-3D8633031EC8}" type="slidenum">
              <a:rPr lang="en-US" altLang="en-US" smtClean="0"/>
              <a:pPr/>
              <a:t>43</a:t>
            </a:fld>
            <a:endParaRPr lang="en-US" altLang="en-US"/>
          </a:p>
        </p:txBody>
      </p:sp>
      <p:pic>
        <p:nvPicPr>
          <p:cNvPr id="6" name="Content Placeholder 5"/>
          <p:cNvPicPr>
            <a:picLocks noGrp="1" noChangeAspect="1"/>
          </p:cNvPicPr>
          <p:nvPr>
            <p:ph sz="quarter" idx="12"/>
          </p:nvPr>
        </p:nvPicPr>
        <p:blipFill>
          <a:blip r:embed="rId2"/>
          <a:stretch>
            <a:fillRect/>
          </a:stretch>
        </p:blipFill>
        <p:spPr>
          <a:xfrm>
            <a:off x="4771161" y="1371600"/>
            <a:ext cx="7444723" cy="5410200"/>
          </a:xfrm>
          <a:prstGeom prst="rect">
            <a:avLst/>
          </a:prstGeom>
        </p:spPr>
      </p:pic>
      <p:sp>
        <p:nvSpPr>
          <p:cNvPr id="5" name="Title 4"/>
          <p:cNvSpPr>
            <a:spLocks noGrp="1"/>
          </p:cNvSpPr>
          <p:nvPr>
            <p:ph type="title"/>
          </p:nvPr>
        </p:nvSpPr>
        <p:spPr>
          <a:xfrm>
            <a:off x="609601" y="28835"/>
            <a:ext cx="11582400" cy="1143000"/>
          </a:xfrm>
        </p:spPr>
        <p:txBody>
          <a:bodyPr>
            <a:noAutofit/>
          </a:bodyPr>
          <a:lstStyle/>
          <a:p>
            <a:r>
              <a:rPr lang="en-US" sz="3500" dirty="0"/>
              <a:t>   Schedule 8812 (calculating excess </a:t>
            </a:r>
            <a:r>
              <a:rPr lang="en-US" sz="3500" dirty="0" err="1"/>
              <a:t>AdvCTC</a:t>
            </a:r>
            <a:r>
              <a:rPr lang="en-US" sz="3500" dirty="0"/>
              <a:t> &amp; any repayment)</a:t>
            </a:r>
          </a:p>
        </p:txBody>
      </p:sp>
      <p:sp>
        <p:nvSpPr>
          <p:cNvPr id="4" name="Rectangle 3"/>
          <p:cNvSpPr/>
          <p:nvPr/>
        </p:nvSpPr>
        <p:spPr>
          <a:xfrm>
            <a:off x="0" y="1231641"/>
            <a:ext cx="4648200" cy="5626359"/>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Part III</a:t>
            </a:r>
          </a:p>
          <a:p>
            <a:r>
              <a:rPr lang="en-US" sz="3600" dirty="0"/>
              <a:t>Repayment of excess Advanced CTC required if </a:t>
            </a:r>
          </a:p>
          <a:p>
            <a:pPr marL="742950" indent="-742950">
              <a:buAutoNum type="alphaLcParenR"/>
            </a:pPr>
            <a:r>
              <a:rPr lang="en-US" sz="2800" dirty="0"/>
              <a:t>Advanced CTC was paid, based on greater number of children than actual  under age 18 </a:t>
            </a:r>
            <a:r>
              <a:rPr lang="en-US" sz="2800" dirty="0">
                <a:solidFill>
                  <a:srgbClr val="C00000"/>
                </a:solidFill>
              </a:rPr>
              <a:t>and</a:t>
            </a:r>
          </a:p>
          <a:p>
            <a:pPr marL="742950" indent="-742950">
              <a:buAutoNum type="alphaLcParenR"/>
            </a:pPr>
            <a:r>
              <a:rPr lang="en-US" sz="2800" dirty="0"/>
              <a:t>AGI is above threshold limits</a:t>
            </a:r>
          </a:p>
          <a:p>
            <a:endParaRPr lang="en-US" sz="3600" dirty="0"/>
          </a:p>
        </p:txBody>
      </p:sp>
      <p:sp>
        <p:nvSpPr>
          <p:cNvPr id="7" name="Rectangle 6"/>
          <p:cNvSpPr/>
          <p:nvPr/>
        </p:nvSpPr>
        <p:spPr>
          <a:xfrm>
            <a:off x="4648200" y="1371600"/>
            <a:ext cx="4267200" cy="381000"/>
          </a:xfrm>
          <a:prstGeom prst="rect">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77338" y="5909481"/>
            <a:ext cx="12020266" cy="908906"/>
          </a:xfrm>
          <a:prstGeom prst="rect">
            <a:avLst/>
          </a:prstGeom>
          <a:ln w="57150">
            <a:solidFill>
              <a:srgbClr val="FF0000"/>
            </a:solidFill>
          </a:ln>
        </p:spPr>
      </p:pic>
    </p:spTree>
    <p:extLst>
      <p:ext uri="{BB962C8B-B14F-4D97-AF65-F5344CB8AC3E}">
        <p14:creationId xmlns:p14="http://schemas.microsoft.com/office/powerpoint/2010/main" val="234767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bg/>
                                          </p:spTgt>
                                        </p:tgtEl>
                                        <p:attrNameLst>
                                          <p:attrName>style.visibility</p:attrName>
                                        </p:attrNameLst>
                                      </p:cBhvr>
                                      <p:to>
                                        <p:strVal val="visible"/>
                                      </p:to>
                                    </p:set>
                                    <p:animEffect transition="in" filter="fade">
                                      <p:cBhvr>
                                        <p:cTn id="11" dur="2000"/>
                                        <p:tgtEl>
                                          <p:spTgt spid="4">
                                            <p:bg/>
                                          </p:spTgt>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EC55888C-33B3-4ECD-8A58-3D8633031EC8}" type="slidenum">
              <a:rPr lang="en-US" altLang="en-US" smtClean="0"/>
              <a:pPr/>
              <a:t>44</a:t>
            </a:fld>
            <a:endParaRPr lang="en-US" altLang="en-US"/>
          </a:p>
        </p:txBody>
      </p:sp>
      <p:sp>
        <p:nvSpPr>
          <p:cNvPr id="4" name="Content Placeholder 3"/>
          <p:cNvSpPr>
            <a:spLocks noGrp="1"/>
          </p:cNvSpPr>
          <p:nvPr>
            <p:ph sz="quarter" idx="12"/>
          </p:nvPr>
        </p:nvSpPr>
        <p:spPr>
          <a:xfrm>
            <a:off x="1052946" y="1288473"/>
            <a:ext cx="11139054" cy="5541817"/>
          </a:xfrm>
        </p:spPr>
        <p:txBody>
          <a:bodyPr>
            <a:normAutofit fontScale="92500" lnSpcReduction="10000"/>
          </a:bodyPr>
          <a:lstStyle/>
          <a:p>
            <a:r>
              <a:rPr lang="en-US" dirty="0"/>
              <a:t>Refundable Child Tax Credit (RCTC)  for TP who lived in US &gt; 1/2 year</a:t>
            </a:r>
          </a:p>
          <a:p>
            <a:pPr lvl="1"/>
            <a:r>
              <a:rPr lang="en-US" dirty="0"/>
              <a:t>No earned income required for the credit in 2021</a:t>
            </a:r>
          </a:p>
          <a:p>
            <a:pPr lvl="1"/>
            <a:r>
              <a:rPr lang="en-US" dirty="0"/>
              <a:t>RCTC phases out when AGI exceeds limits</a:t>
            </a:r>
          </a:p>
          <a:p>
            <a:pPr lvl="1"/>
            <a:r>
              <a:rPr lang="en-US" dirty="0"/>
              <a:t>Up to $3K for each child (w/ SSN or resident alien) between ages 6 and 17 </a:t>
            </a:r>
          </a:p>
          <a:p>
            <a:pPr lvl="1"/>
            <a:r>
              <a:rPr lang="en-US" dirty="0"/>
              <a:t>Up to $3.6K for each child w/SSN or resident alien) under age 6 </a:t>
            </a:r>
          </a:p>
          <a:p>
            <a:pPr lvl="1"/>
            <a:endParaRPr lang="en-US" dirty="0"/>
          </a:p>
          <a:p>
            <a:r>
              <a:rPr lang="en-US" dirty="0"/>
              <a:t> Additional Child Tax Credit (ACTC) for TP who lived in US &lt;  ½ year</a:t>
            </a:r>
          </a:p>
          <a:p>
            <a:pPr lvl="1"/>
            <a:r>
              <a:rPr lang="en-US" dirty="0"/>
              <a:t>More than $2,500 of taxable earned income </a:t>
            </a:r>
          </a:p>
          <a:p>
            <a:pPr lvl="1"/>
            <a:r>
              <a:rPr lang="en-US" dirty="0"/>
              <a:t>Have at least one qualifying child.</a:t>
            </a:r>
          </a:p>
          <a:p>
            <a:pPr lvl="1"/>
            <a:r>
              <a:rPr lang="en-US" dirty="0"/>
              <a:t>Three or more children may also be eligible w/o earned income</a:t>
            </a:r>
          </a:p>
          <a:p>
            <a:pPr lvl="1"/>
            <a:r>
              <a:rPr lang="en-US" dirty="0"/>
              <a:t> Limited to $1,400 per qualifying child</a:t>
            </a:r>
          </a:p>
        </p:txBody>
      </p:sp>
      <p:sp>
        <p:nvSpPr>
          <p:cNvPr id="5" name="Title 4"/>
          <p:cNvSpPr>
            <a:spLocks noGrp="1"/>
          </p:cNvSpPr>
          <p:nvPr>
            <p:ph type="title"/>
          </p:nvPr>
        </p:nvSpPr>
        <p:spPr/>
        <p:txBody>
          <a:bodyPr/>
          <a:lstStyle/>
          <a:p>
            <a:r>
              <a:rPr lang="en-US" dirty="0"/>
              <a:t>Child Tax Credit – 2021 Summary</a:t>
            </a:r>
          </a:p>
        </p:txBody>
      </p:sp>
    </p:spTree>
    <p:extLst>
      <p:ext uri="{BB962C8B-B14F-4D97-AF65-F5344CB8AC3E}">
        <p14:creationId xmlns:p14="http://schemas.microsoft.com/office/powerpoint/2010/main" val="360526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EC55888C-33B3-4ECD-8A58-3D8633031EC8}" type="slidenum">
              <a:rPr lang="en-US" altLang="en-US" smtClean="0"/>
              <a:pPr/>
              <a:t>45</a:t>
            </a:fld>
            <a:endParaRPr lang="en-US" altLang="en-US"/>
          </a:p>
        </p:txBody>
      </p:sp>
      <p:sp>
        <p:nvSpPr>
          <p:cNvPr id="4" name="Content Placeholder 3"/>
          <p:cNvSpPr>
            <a:spLocks noGrp="1"/>
          </p:cNvSpPr>
          <p:nvPr>
            <p:ph sz="quarter" idx="12"/>
          </p:nvPr>
        </p:nvSpPr>
        <p:spPr>
          <a:xfrm>
            <a:off x="609600" y="1295400"/>
            <a:ext cx="10989367" cy="5524500"/>
          </a:xfrm>
        </p:spPr>
        <p:txBody>
          <a:bodyPr>
            <a:normAutofit fontScale="92500" lnSpcReduction="10000"/>
          </a:bodyPr>
          <a:lstStyle/>
          <a:p>
            <a:r>
              <a:rPr lang="en-US" dirty="0"/>
              <a:t>G I Joe and his wife Jane have two children, ages 3 and 5</a:t>
            </a:r>
          </a:p>
          <a:p>
            <a:r>
              <a:rPr lang="en-US" dirty="0"/>
              <a:t>GI Joe serves in the military and was stationed in Germany with his family from June thru December 2021</a:t>
            </a:r>
          </a:p>
          <a:p>
            <a:r>
              <a:rPr lang="en-US" dirty="0"/>
              <a:t>GI Joe and Jane wife received $3600 Advanced CTC beginning in July based upon their 2020 tax return</a:t>
            </a:r>
          </a:p>
          <a:p>
            <a:r>
              <a:rPr lang="en-US" dirty="0"/>
              <a:t>GI Joe’s income (wages only) was $65K.  Jane had no income</a:t>
            </a:r>
          </a:p>
          <a:p>
            <a:r>
              <a:rPr lang="en-US" dirty="0">
                <a:solidFill>
                  <a:srgbClr val="0070C0"/>
                </a:solidFill>
              </a:rPr>
              <a:t>How much RCTC are the Joe’s entitled to? </a:t>
            </a:r>
          </a:p>
          <a:p>
            <a:r>
              <a:rPr lang="en-US" dirty="0">
                <a:solidFill>
                  <a:srgbClr val="0070C0"/>
                </a:solidFill>
              </a:rPr>
              <a:t> How much Additional CTC are they entitled to</a:t>
            </a:r>
            <a:r>
              <a:rPr lang="en-US" dirty="0" smtClean="0">
                <a:solidFill>
                  <a:srgbClr val="0070C0"/>
                </a:solidFill>
              </a:rPr>
              <a:t>?</a:t>
            </a:r>
          </a:p>
          <a:p>
            <a:r>
              <a:rPr lang="en-US" dirty="0" smtClean="0">
                <a:solidFill>
                  <a:srgbClr val="0070C0"/>
                </a:solidFill>
              </a:rPr>
              <a:t>$3600 (Domiciled in US &gt; ½ year)</a:t>
            </a:r>
            <a:endParaRPr lang="en-US" dirty="0">
              <a:solidFill>
                <a:srgbClr val="0070C0"/>
              </a:solidFill>
            </a:endParaRPr>
          </a:p>
        </p:txBody>
      </p:sp>
      <p:sp>
        <p:nvSpPr>
          <p:cNvPr id="5" name="Title 4"/>
          <p:cNvSpPr>
            <a:spLocks noGrp="1"/>
          </p:cNvSpPr>
          <p:nvPr>
            <p:ph type="title"/>
          </p:nvPr>
        </p:nvSpPr>
        <p:spPr/>
        <p:txBody>
          <a:bodyPr/>
          <a:lstStyle/>
          <a:p>
            <a:r>
              <a:rPr lang="en-US" dirty="0"/>
              <a:t>Quiz #1  Child Tax Credit in 2021</a:t>
            </a:r>
          </a:p>
        </p:txBody>
      </p:sp>
    </p:spTree>
    <p:extLst>
      <p:ext uri="{BB962C8B-B14F-4D97-AF65-F5344CB8AC3E}">
        <p14:creationId xmlns:p14="http://schemas.microsoft.com/office/powerpoint/2010/main" val="157092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NTTC Training – TY2021</a:t>
            </a:r>
            <a:endParaRPr lang="en-US" dirty="0"/>
          </a:p>
        </p:txBody>
      </p:sp>
      <p:sp>
        <p:nvSpPr>
          <p:cNvPr id="3" name="Slide Number Placeholder 2"/>
          <p:cNvSpPr>
            <a:spLocks noGrp="1"/>
          </p:cNvSpPr>
          <p:nvPr>
            <p:ph type="sldNum" sz="quarter" idx="11"/>
          </p:nvPr>
        </p:nvSpPr>
        <p:spPr/>
        <p:txBody>
          <a:bodyPr/>
          <a:lstStyle/>
          <a:p>
            <a:fld id="{FE003695-EF53-44B4-B1B7-A54681B9F7DB}" type="slidenum">
              <a:rPr lang="en-US" altLang="en-US" smtClean="0"/>
              <a:pPr/>
              <a:t>46</a:t>
            </a:fld>
            <a:endParaRPr lang="en-US" altLang="en-US"/>
          </a:p>
        </p:txBody>
      </p:sp>
      <p:sp>
        <p:nvSpPr>
          <p:cNvPr id="13317" name="Content Placeholder 2"/>
          <p:cNvSpPr>
            <a:spLocks noGrp="1"/>
          </p:cNvSpPr>
          <p:nvPr>
            <p:ph sz="quarter" idx="12"/>
          </p:nvPr>
        </p:nvSpPr>
        <p:spPr/>
        <p:txBody>
          <a:bodyPr>
            <a:normAutofit fontScale="92500" lnSpcReduction="20000"/>
          </a:bodyPr>
          <a:lstStyle/>
          <a:p>
            <a:r>
              <a:rPr lang="en-US" altLang="en-US" dirty="0"/>
              <a:t>Child can be treated as a dependent of noncustodial parent if all apply</a:t>
            </a:r>
          </a:p>
          <a:p>
            <a:pPr lvl="1"/>
            <a:r>
              <a:rPr lang="en-US" altLang="en-US" dirty="0"/>
              <a:t>Parents divorced, legally separated or lived apart last 6 months of the year</a:t>
            </a:r>
          </a:p>
          <a:p>
            <a:pPr lvl="1"/>
            <a:r>
              <a:rPr lang="en-US" altLang="en-US" dirty="0"/>
              <a:t>Child received over half  of their support from one or both parents</a:t>
            </a:r>
          </a:p>
          <a:p>
            <a:pPr lvl="1"/>
            <a:r>
              <a:rPr lang="en-US" altLang="en-US" dirty="0"/>
              <a:t>Child was in custody of one or both parents over half the year</a:t>
            </a:r>
          </a:p>
          <a:p>
            <a:pPr lvl="1"/>
            <a:r>
              <a:rPr lang="en-US" altLang="en-US" dirty="0"/>
              <a:t>Signed Form 8332 </a:t>
            </a:r>
            <a:r>
              <a:rPr lang="en-US" dirty="0"/>
              <a:t>Release/Revocation of Release of Claim to Exemption for Child by Custodial Parent</a:t>
            </a:r>
            <a:r>
              <a:rPr lang="en-US" altLang="en-US" dirty="0"/>
              <a:t> or pre-2009 divorce or separation decree attached to the return </a:t>
            </a:r>
          </a:p>
          <a:p>
            <a:endParaRPr lang="en-US" altLang="en-US" dirty="0"/>
          </a:p>
        </p:txBody>
      </p:sp>
      <p:sp>
        <p:nvSpPr>
          <p:cNvPr id="13314" name="Title 1"/>
          <p:cNvSpPr>
            <a:spLocks noGrp="1"/>
          </p:cNvSpPr>
          <p:nvPr>
            <p:ph type="title"/>
          </p:nvPr>
        </p:nvSpPr>
        <p:spPr/>
        <p:txBody>
          <a:bodyPr>
            <a:normAutofit fontScale="90000"/>
          </a:bodyPr>
          <a:lstStyle/>
          <a:p>
            <a:r>
              <a:rPr lang="en-US" altLang="en-US"/>
              <a:t>Special Rules for Divorced or Separated Parents</a:t>
            </a:r>
            <a:endParaRPr lang="en-US" altLang="en-US" dirty="0"/>
          </a:p>
        </p:txBody>
      </p:sp>
    </p:spTree>
    <p:extLst>
      <p:ext uri="{BB962C8B-B14F-4D97-AF65-F5344CB8AC3E}">
        <p14:creationId xmlns:p14="http://schemas.microsoft.com/office/powerpoint/2010/main" val="398687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17">
                                            <p:txEl>
                                              <p:pRg st="1" end="1"/>
                                            </p:txEl>
                                          </p:spTgt>
                                        </p:tgtEl>
                                        <p:attrNameLst>
                                          <p:attrName>style.visibility</p:attrName>
                                        </p:attrNameLst>
                                      </p:cBhvr>
                                      <p:to>
                                        <p:strVal val="visible"/>
                                      </p:to>
                                    </p:set>
                                    <p:animEffect transition="in" filter="fade">
                                      <p:cBhvr>
                                        <p:cTn id="7" dur="2000"/>
                                        <p:tgtEl>
                                          <p:spTgt spid="133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317">
                                            <p:txEl>
                                              <p:pRg st="2" end="2"/>
                                            </p:txEl>
                                          </p:spTgt>
                                        </p:tgtEl>
                                        <p:attrNameLst>
                                          <p:attrName>style.visibility</p:attrName>
                                        </p:attrNameLst>
                                      </p:cBhvr>
                                      <p:to>
                                        <p:strVal val="visible"/>
                                      </p:to>
                                    </p:set>
                                    <p:animEffect transition="in" filter="fade">
                                      <p:cBhvr>
                                        <p:cTn id="12" dur="2000"/>
                                        <p:tgtEl>
                                          <p:spTgt spid="133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317">
                                            <p:txEl>
                                              <p:pRg st="3" end="3"/>
                                            </p:txEl>
                                          </p:spTgt>
                                        </p:tgtEl>
                                        <p:attrNameLst>
                                          <p:attrName>style.visibility</p:attrName>
                                        </p:attrNameLst>
                                      </p:cBhvr>
                                      <p:to>
                                        <p:strVal val="visible"/>
                                      </p:to>
                                    </p:set>
                                    <p:animEffect transition="in" filter="fade">
                                      <p:cBhvr>
                                        <p:cTn id="17" dur="2000"/>
                                        <p:tgtEl>
                                          <p:spTgt spid="1331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317">
                                            <p:txEl>
                                              <p:pRg st="4" end="4"/>
                                            </p:txEl>
                                          </p:spTgt>
                                        </p:tgtEl>
                                        <p:attrNameLst>
                                          <p:attrName>style.visibility</p:attrName>
                                        </p:attrNameLst>
                                      </p:cBhvr>
                                      <p:to>
                                        <p:strVal val="visible"/>
                                      </p:to>
                                    </p:set>
                                    <p:animEffect transition="in" filter="fade">
                                      <p:cBhvr>
                                        <p:cTn id="22" dur="2000"/>
                                        <p:tgtEl>
                                          <p:spTgt spid="133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uiExpand="1" build="p" bldLvl="2"/>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NTTC Training – TY2021</a:t>
            </a:r>
            <a:endParaRPr lang="en-US" dirty="0"/>
          </a:p>
        </p:txBody>
      </p:sp>
      <p:sp>
        <p:nvSpPr>
          <p:cNvPr id="2" name="Slide Number Placeholder 1"/>
          <p:cNvSpPr>
            <a:spLocks noGrp="1"/>
          </p:cNvSpPr>
          <p:nvPr>
            <p:ph type="sldNum" sz="quarter" idx="12"/>
          </p:nvPr>
        </p:nvSpPr>
        <p:spPr/>
        <p:txBody>
          <a:bodyPr/>
          <a:lstStyle/>
          <a:p>
            <a:fld id="{FE003695-EF53-44B4-B1B7-A54681B9F7DB}" type="slidenum">
              <a:rPr lang="en-US" altLang="en-US" smtClean="0"/>
              <a:pPr/>
              <a:t>47</a:t>
            </a:fld>
            <a:endParaRPr lang="en-US" altLang="en-US"/>
          </a:p>
        </p:txBody>
      </p:sp>
      <p:sp>
        <p:nvSpPr>
          <p:cNvPr id="19458" name="Title 1"/>
          <p:cNvSpPr>
            <a:spLocks noGrp="1"/>
          </p:cNvSpPr>
          <p:nvPr>
            <p:ph type="title"/>
          </p:nvPr>
        </p:nvSpPr>
        <p:spPr/>
        <p:txBody>
          <a:bodyPr/>
          <a:lstStyle/>
          <a:p>
            <a:r>
              <a:rPr lang="en-US" altLang="en-US"/>
              <a:t>Entering in TaxSlayer</a:t>
            </a:r>
            <a:endParaRPr lang="en-US" altLang="en-US" dirty="0"/>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066800" y="1371600"/>
            <a:ext cx="6040045" cy="4363668"/>
          </a:xfrm>
          <a:prstGeom prst="rect">
            <a:avLst/>
          </a:prstGeom>
          <a:ln w="38100">
            <a:solidFill>
              <a:schemeClr val="accent1">
                <a:shade val="50000"/>
              </a:schemeClr>
            </a:solidFill>
          </a:ln>
        </p:spPr>
      </p:pic>
      <p:sp>
        <p:nvSpPr>
          <p:cNvPr id="19461" name="TextBox 10"/>
          <p:cNvSpPr txBox="1">
            <a:spLocks noChangeArrowheads="1"/>
          </p:cNvSpPr>
          <p:nvPr/>
        </p:nvSpPr>
        <p:spPr bwMode="auto">
          <a:xfrm>
            <a:off x="7620000" y="1676400"/>
            <a:ext cx="4187429" cy="4031873"/>
          </a:xfrm>
          <a:prstGeom prst="rect">
            <a:avLst/>
          </a:prstGeom>
          <a:noFill/>
          <a:ln w="5715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square">
            <a:spAutoFit/>
          </a:bodyPr>
          <a:lstStyle>
            <a:lvl1pPr>
              <a:spcBef>
                <a:spcPts val="1000"/>
              </a:spcBef>
              <a:buClr>
                <a:srgbClr val="67202F"/>
              </a:buClr>
              <a:buSzPct val="90000"/>
              <a:buFont typeface="Calibri" panose="020F0502020204030204" pitchFamily="34" charset="0"/>
              <a:buChar char="●"/>
              <a:defRPr sz="4000" b="1">
                <a:solidFill>
                  <a:schemeClr val="tx1"/>
                </a:solidFill>
                <a:latin typeface="Calibri" panose="020F0502020204030204" pitchFamily="34" charset="0"/>
                <a:ea typeface="Verdana" panose="020B0604030504040204" pitchFamily="34" charset="0"/>
                <a:cs typeface="Verdana" panose="020B0604030504040204" pitchFamily="34" charset="0"/>
              </a:defRPr>
            </a:lvl1pPr>
            <a:lvl2pPr marL="742950" indent="-285750">
              <a:spcBef>
                <a:spcPts val="500"/>
              </a:spcBef>
              <a:buClr>
                <a:srgbClr val="984807"/>
              </a:buClr>
              <a:buFont typeface="Calibri" panose="020F0502020204030204" pitchFamily="34" charset="0"/>
              <a:buChar char="−"/>
              <a:defRPr sz="3600" b="1">
                <a:solidFill>
                  <a:schemeClr val="tx1"/>
                </a:solidFill>
                <a:latin typeface="Calibri" panose="020F0502020204030204" pitchFamily="34" charset="0"/>
                <a:ea typeface="Verdana" panose="020B0604030504040204" pitchFamily="34" charset="0"/>
                <a:cs typeface="Verdana" panose="020B0604030504040204" pitchFamily="34" charset="0"/>
              </a:defRPr>
            </a:lvl2pPr>
            <a:lvl3pPr marL="1143000" indent="-228600">
              <a:spcBef>
                <a:spcPts val="500"/>
              </a:spcBef>
              <a:buClr>
                <a:srgbClr val="215968"/>
              </a:buClr>
              <a:buSzPct val="120000"/>
              <a:buFont typeface="Calibri" panose="020F0502020204030204" pitchFamily="34" charset="0"/>
              <a:buChar char="▪"/>
              <a:defRPr sz="3200" b="1">
                <a:solidFill>
                  <a:schemeClr val="tx1"/>
                </a:solidFill>
                <a:latin typeface="Calibri" panose="020F0502020204030204" pitchFamily="34" charset="0"/>
                <a:ea typeface="Verdana" panose="020B0604030504040204" pitchFamily="34" charset="0"/>
                <a:cs typeface="Verdana" panose="020B0604030504040204" pitchFamily="34" charset="0"/>
              </a:defRPr>
            </a:lvl3pPr>
            <a:lvl4pPr marL="1600200" indent="-228600">
              <a:spcBef>
                <a:spcPts val="500"/>
              </a:spcBef>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4pPr>
            <a:lvl5pPr marL="2057400" indent="-228600">
              <a:spcBef>
                <a:spcPts val="500"/>
              </a:spcBef>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5pPr>
            <a:lvl6pPr marL="25146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6pPr>
            <a:lvl7pPr marL="29718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7pPr>
            <a:lvl8pPr marL="34290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8pPr>
            <a:lvl9pPr marL="38862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9pPr>
          </a:lstStyle>
          <a:p>
            <a:pPr eaLnBrk="1" hangingPunct="1">
              <a:spcBef>
                <a:spcPct val="0"/>
              </a:spcBef>
              <a:buClrTx/>
              <a:buSzTx/>
              <a:buFontTx/>
              <a:buNone/>
            </a:pPr>
            <a:r>
              <a:rPr lang="en-US" altLang="en-US" sz="3200" dirty="0">
                <a:solidFill>
                  <a:srgbClr val="000000"/>
                </a:solidFill>
                <a:cs typeface="Calibri" panose="020F0502020204030204" pitchFamily="34" charset="0"/>
              </a:rPr>
              <a:t>In case of divorce or separation:</a:t>
            </a:r>
          </a:p>
          <a:p>
            <a:pPr eaLnBrk="1" hangingPunct="1">
              <a:spcBef>
                <a:spcPct val="0"/>
              </a:spcBef>
              <a:buClrTx/>
              <a:buSzTx/>
              <a:buFontTx/>
              <a:buNone/>
            </a:pPr>
            <a:r>
              <a:rPr lang="en-US" altLang="en-US" sz="3200" dirty="0">
                <a:solidFill>
                  <a:srgbClr val="000000"/>
                </a:solidFill>
                <a:cs typeface="Calibri" panose="020F0502020204030204" pitchFamily="34" charset="0"/>
              </a:rPr>
              <a:t>Noncustodial parent enters “Divorce/Separation” from drop down menu for number of months in home</a:t>
            </a:r>
          </a:p>
        </p:txBody>
      </p:sp>
      <p:cxnSp>
        <p:nvCxnSpPr>
          <p:cNvPr id="9" name="Straight Arrow Connector 8"/>
          <p:cNvCxnSpPr/>
          <p:nvPr/>
        </p:nvCxnSpPr>
        <p:spPr>
          <a:xfrm rot="10800000">
            <a:off x="5486400" y="5410200"/>
            <a:ext cx="2133600" cy="1588"/>
          </a:xfrm>
          <a:prstGeom prst="straightConnector1">
            <a:avLst/>
          </a:prstGeom>
          <a:ln w="57150"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40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461"/>
                                        </p:tgtEl>
                                        <p:attrNameLst>
                                          <p:attrName>style.visibility</p:attrName>
                                        </p:attrNameLst>
                                      </p:cBhvr>
                                      <p:to>
                                        <p:strVal val="visible"/>
                                      </p:to>
                                    </p:set>
                                    <p:anim calcmode="lin" valueType="num">
                                      <p:cBhvr>
                                        <p:cTn id="7" dur="2000" fill="hold"/>
                                        <p:tgtEl>
                                          <p:spTgt spid="19461"/>
                                        </p:tgtEl>
                                        <p:attrNameLst>
                                          <p:attrName>ppt_w</p:attrName>
                                        </p:attrNameLst>
                                      </p:cBhvr>
                                      <p:tavLst>
                                        <p:tav tm="0">
                                          <p:val>
                                            <p:fltVal val="0"/>
                                          </p:val>
                                        </p:tav>
                                        <p:tav tm="100000">
                                          <p:val>
                                            <p:strVal val="#ppt_w"/>
                                          </p:val>
                                        </p:tav>
                                      </p:tavLst>
                                    </p:anim>
                                    <p:anim calcmode="lin" valueType="num">
                                      <p:cBhvr>
                                        <p:cTn id="8" dur="2000" fill="hold"/>
                                        <p:tgtEl>
                                          <p:spTgt spid="19461"/>
                                        </p:tgtEl>
                                        <p:attrNameLst>
                                          <p:attrName>ppt_h</p:attrName>
                                        </p:attrNameLst>
                                      </p:cBhvr>
                                      <p:tavLst>
                                        <p:tav tm="0">
                                          <p:val>
                                            <p:fltVal val="0"/>
                                          </p:val>
                                        </p:tav>
                                        <p:tav tm="100000">
                                          <p:val>
                                            <p:strVal val="#ppt_h"/>
                                          </p:val>
                                        </p:tav>
                                      </p:tavLst>
                                    </p:anim>
                                    <p:animEffect transition="in" filter="fade">
                                      <p:cBhvr>
                                        <p:cTn id="9" dur="2000"/>
                                        <p:tgtEl>
                                          <p:spTgt spid="19461"/>
                                        </p:tgtEl>
                                      </p:cBhvr>
                                    </p:animEffect>
                                  </p:childTnLst>
                                </p:cTn>
                              </p:par>
                            </p:childTnLst>
                          </p:cTn>
                        </p:par>
                        <p:par>
                          <p:cTn id="10" fill="hold">
                            <p:stCondLst>
                              <p:cond delay="2000"/>
                            </p:stCondLst>
                            <p:childTnLst>
                              <p:par>
                                <p:cTn id="11" presetID="22" presetClass="entr" presetSubtype="2"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NTTC Training – TY2021</a:t>
            </a:r>
            <a:endParaRPr lang="en-US" dirty="0"/>
          </a:p>
        </p:txBody>
      </p:sp>
      <p:sp>
        <p:nvSpPr>
          <p:cNvPr id="13" name="Slide Number Placeholder 12"/>
          <p:cNvSpPr>
            <a:spLocks noGrp="1"/>
          </p:cNvSpPr>
          <p:nvPr>
            <p:ph type="sldNum" sz="quarter" idx="12"/>
          </p:nvPr>
        </p:nvSpPr>
        <p:spPr/>
        <p:txBody>
          <a:bodyPr/>
          <a:lstStyle/>
          <a:p>
            <a:fld id="{31F94748-31EA-47C8-85FE-43ABACA857C5}" type="slidenum">
              <a:rPr lang="en-US" altLang="en-US" smtClean="0"/>
              <a:pPr/>
              <a:t>48</a:t>
            </a:fld>
            <a:endParaRPr lang="en-US" altLang="en-US"/>
          </a:p>
        </p:txBody>
      </p:sp>
      <p:sp>
        <p:nvSpPr>
          <p:cNvPr id="14340" name="Title 1"/>
          <p:cNvSpPr>
            <a:spLocks noGrp="1"/>
          </p:cNvSpPr>
          <p:nvPr>
            <p:ph type="title"/>
          </p:nvPr>
        </p:nvSpPr>
        <p:spPr/>
        <p:txBody>
          <a:bodyPr/>
          <a:lstStyle/>
          <a:p>
            <a:r>
              <a:rPr lang="en-US" altLang="en-US"/>
              <a:t>Qualifying Child or Relative Resource Tool</a:t>
            </a:r>
            <a:endParaRPr lang="en-US" alt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3515" y="1325474"/>
            <a:ext cx="4334285" cy="562709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336" y="1335673"/>
            <a:ext cx="4150864" cy="5522327"/>
          </a:xfrm>
          <a:prstGeom prst="rect">
            <a:avLst/>
          </a:prstGeom>
        </p:spPr>
      </p:pic>
      <p:sp>
        <p:nvSpPr>
          <p:cNvPr id="5" name="Left Arrow 4"/>
          <p:cNvSpPr/>
          <p:nvPr/>
        </p:nvSpPr>
        <p:spPr>
          <a:xfrm>
            <a:off x="8948360" y="5311454"/>
            <a:ext cx="734615" cy="364331"/>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3" name="Right Arrow 2"/>
          <p:cNvSpPr/>
          <p:nvPr/>
        </p:nvSpPr>
        <p:spPr>
          <a:xfrm>
            <a:off x="-127518" y="5675785"/>
            <a:ext cx="740569" cy="3619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5" name="Text Placeholder 11"/>
          <p:cNvSpPr txBox="1">
            <a:spLocks/>
          </p:cNvSpPr>
          <p:nvPr/>
        </p:nvSpPr>
        <p:spPr>
          <a:xfrm>
            <a:off x="9269015" y="2040731"/>
            <a:ext cx="2743200" cy="2133600"/>
          </a:xfrm>
          <a:prstGeom prst="rect">
            <a:avLst/>
          </a:prstGeom>
          <a:ln w="38100" cap="flat" cmpd="sng" algn="ctr">
            <a:solidFill>
              <a:srgbClr val="FF0000"/>
            </a:solidFill>
            <a:prstDash val="solid"/>
            <a:round/>
            <a:headEnd type="none" w="med" len="med"/>
            <a:tailEnd type="none" w="med" len="med"/>
          </a:ln>
        </p:spPr>
        <p:txBody>
          <a:bodyPr lIns="9144" tIns="18288" rIns="18288" bIns="18288" anchor="ctr" anchorCtr="0">
            <a:normAutofit fontScale="92500" lnSpcReduction="10000"/>
          </a:bodyPr>
          <a:lstStyle>
            <a:lvl1pPr marL="341313" indent="-341313" algn="l" defTabSz="457189" rtl="0" eaLnBrk="1" latinLnBrk="0" hangingPunct="1">
              <a:spcBef>
                <a:spcPts val="1800"/>
              </a:spcBef>
              <a:buClr>
                <a:srgbClr val="CF2124"/>
              </a:buClr>
              <a:buSzPct val="70000"/>
              <a:buFont typeface="Wingdings" panose="05000000000000000000" pitchFamily="2" charset="2"/>
              <a:buChar char=""/>
              <a:defRPr sz="3200" kern="1200">
                <a:solidFill>
                  <a:schemeClr val="tx1"/>
                </a:solidFill>
                <a:latin typeface="+mn-lt"/>
                <a:ea typeface="+mn-ea"/>
                <a:cs typeface="+mn-cs"/>
              </a:defRPr>
            </a:lvl1pPr>
            <a:lvl2pPr marL="914400" indent="-338138" algn="l" defTabSz="457189" rtl="0" eaLnBrk="1" latinLnBrk="0" hangingPunct="1">
              <a:spcBef>
                <a:spcPts val="900"/>
              </a:spcBef>
              <a:buClr>
                <a:srgbClr val="CF2124"/>
              </a:buClr>
              <a:buSzPct val="110000"/>
              <a:buFont typeface="Calibri" panose="020F0502020204030204" pitchFamily="34" charset="0"/>
              <a:buChar char="─"/>
              <a:tabLst/>
              <a:defRPr sz="2800" kern="1200">
                <a:solidFill>
                  <a:schemeClr val="tx1"/>
                </a:solidFill>
                <a:latin typeface="+mn-lt"/>
                <a:ea typeface="+mn-ea"/>
                <a:cs typeface="+mn-cs"/>
              </a:defRPr>
            </a:lvl2pPr>
            <a:lvl3pPr marL="1428750" indent="-285750" algn="l" defTabSz="457189" rtl="0" eaLnBrk="1" latinLnBrk="0" hangingPunct="1">
              <a:spcBef>
                <a:spcPts val="600"/>
              </a:spcBef>
              <a:buClr>
                <a:srgbClr val="55493F"/>
              </a:buClr>
              <a:buSzPct val="110000"/>
              <a:buFont typeface="Arial"/>
              <a:buChar char="•"/>
              <a:tabLst/>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77800" indent="0">
              <a:buFont typeface="Wingdings" panose="05000000000000000000" pitchFamily="2" charset="2"/>
              <a:buNone/>
            </a:pPr>
            <a:r>
              <a:rPr lang="en-US" b="1"/>
              <a:t>Use the Charts to verify eligibility for RCTC / CTC / ACTC</a:t>
            </a:r>
            <a:endParaRPr lang="en-US" b="1" dirty="0"/>
          </a:p>
        </p:txBody>
      </p:sp>
    </p:spTree>
    <p:extLst>
      <p:ext uri="{BB962C8B-B14F-4D97-AF65-F5344CB8AC3E}">
        <p14:creationId xmlns:p14="http://schemas.microsoft.com/office/powerpoint/2010/main" val="294590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2000" fill="hold"/>
                                        <p:tgtEl>
                                          <p:spTgt spid="25"/>
                                        </p:tgtEl>
                                        <p:attrNameLst>
                                          <p:attrName>ppt_w</p:attrName>
                                        </p:attrNameLst>
                                      </p:cBhvr>
                                      <p:tavLst>
                                        <p:tav tm="0">
                                          <p:val>
                                            <p:fltVal val="0"/>
                                          </p:val>
                                        </p:tav>
                                        <p:tav tm="100000">
                                          <p:val>
                                            <p:strVal val="#ppt_w"/>
                                          </p:val>
                                        </p:tav>
                                      </p:tavLst>
                                    </p:anim>
                                    <p:anim calcmode="lin" valueType="num">
                                      <p:cBhvr>
                                        <p:cTn id="8" dur="2000" fill="hold"/>
                                        <p:tgtEl>
                                          <p:spTgt spid="25"/>
                                        </p:tgtEl>
                                        <p:attrNameLst>
                                          <p:attrName>ppt_h</p:attrName>
                                        </p:attrNameLst>
                                      </p:cBhvr>
                                      <p:tavLst>
                                        <p:tav tm="0">
                                          <p:val>
                                            <p:fltVal val="0"/>
                                          </p:val>
                                        </p:tav>
                                        <p:tav tm="100000">
                                          <p:val>
                                            <p:strVal val="#ppt_h"/>
                                          </p:val>
                                        </p:tav>
                                      </p:tavLst>
                                    </p:anim>
                                    <p:animEffect transition="in" filter="fade">
                                      <p:cBhvr>
                                        <p:cTn id="9" dur="20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right)">
                                      <p:cBhvr>
                                        <p:cTn id="14" dur="2000"/>
                                        <p:tgtEl>
                                          <p:spTgt spid="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2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62000" y="2667000"/>
            <a:ext cx="6970533" cy="1219200"/>
          </a:xfrm>
        </p:spPr>
        <p:txBody>
          <a:bodyPr/>
          <a:lstStyle/>
          <a:p>
            <a:r>
              <a:rPr lang="en-US" dirty="0"/>
              <a:t>Credit for Other Dependents</a:t>
            </a:r>
          </a:p>
        </p:txBody>
      </p:sp>
      <p:pic>
        <p:nvPicPr>
          <p:cNvPr id="3" name="Picture 2" descr="A picture containing text&#10;&#10;Description automatically generated">
            <a:extLst>
              <a:ext uri="{FF2B5EF4-FFF2-40B4-BE49-F238E27FC236}">
                <a16:creationId xmlns="" xmlns:a16="http://schemas.microsoft.com/office/drawing/2014/main" id="{54F46FD4-17E6-4EC3-AB73-C49FC8823C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6882" y="1047750"/>
            <a:ext cx="5240846" cy="5810250"/>
          </a:xfrm>
          <a:prstGeom prst="rect">
            <a:avLst/>
          </a:prstGeom>
        </p:spPr>
      </p:pic>
    </p:spTree>
    <p:extLst>
      <p:ext uri="{BB962C8B-B14F-4D97-AF65-F5344CB8AC3E}">
        <p14:creationId xmlns:p14="http://schemas.microsoft.com/office/powerpoint/2010/main" val="4734812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NTTC Training – TY2021</a:t>
            </a:r>
            <a:endParaRPr lang="en-US" dirty="0"/>
          </a:p>
        </p:txBody>
      </p:sp>
      <p:sp>
        <p:nvSpPr>
          <p:cNvPr id="3" name="Slide Number Placeholder 2"/>
          <p:cNvSpPr>
            <a:spLocks noGrp="1"/>
          </p:cNvSpPr>
          <p:nvPr>
            <p:ph type="sldNum" sz="quarter" idx="11"/>
          </p:nvPr>
        </p:nvSpPr>
        <p:spPr/>
        <p:txBody>
          <a:bodyPr/>
          <a:lstStyle/>
          <a:p>
            <a:fld id="{EC55888C-33B3-4ECD-8A58-3D8633031EC8}" type="slidenum">
              <a:rPr lang="en-US" altLang="en-US" smtClean="0"/>
              <a:pPr/>
              <a:t>5</a:t>
            </a:fld>
            <a:endParaRPr lang="en-US" altLang="en-US"/>
          </a:p>
        </p:txBody>
      </p:sp>
      <p:sp>
        <p:nvSpPr>
          <p:cNvPr id="5" name="Title 4"/>
          <p:cNvSpPr>
            <a:spLocks noGrp="1"/>
          </p:cNvSpPr>
          <p:nvPr>
            <p:ph type="title"/>
          </p:nvPr>
        </p:nvSpPr>
        <p:spPr>
          <a:xfrm>
            <a:off x="1066803" y="28835"/>
            <a:ext cx="10667997" cy="1143000"/>
          </a:xfrm>
        </p:spPr>
        <p:txBody>
          <a:bodyPr>
            <a:normAutofit/>
          </a:bodyPr>
          <a:lstStyle/>
          <a:p>
            <a:r>
              <a:rPr lang="en-US" dirty="0" smtClean="0"/>
              <a:t>The Fisher’s 2</a:t>
            </a:r>
            <a:r>
              <a:rPr lang="en-US" baseline="30000" dirty="0" smtClean="0"/>
              <a:t>nd</a:t>
            </a:r>
            <a:r>
              <a:rPr lang="en-US" dirty="0" smtClean="0"/>
              <a:t> Line of COVID Defense –  Warren</a:t>
            </a:r>
            <a:endParaRPr lang="en-US" dirty="0"/>
          </a:p>
        </p:txBody>
      </p:sp>
      <p:pic>
        <p:nvPicPr>
          <p:cNvPr id="6" name="Content Placeholder 5"/>
          <p:cNvPicPr>
            <a:picLocks noGrp="1"/>
          </p:cNvPicPr>
          <p:nvPr>
            <p:ph sz="quarter" idx="12"/>
          </p:nvPr>
        </p:nvPicPr>
        <p:blipFill>
          <a:blip r:embed="rId2" cstate="print">
            <a:extLst>
              <a:ext uri="{28A0092B-C50C-407E-A947-70E740481C1C}">
                <a14:useLocalDpi xmlns:a14="http://schemas.microsoft.com/office/drawing/2010/main" val="0"/>
              </a:ext>
            </a:extLst>
          </a:blip>
          <a:stretch>
            <a:fillRect/>
          </a:stretch>
        </p:blipFill>
        <p:spPr>
          <a:xfrm>
            <a:off x="4267200" y="1219200"/>
            <a:ext cx="7391400" cy="5486400"/>
          </a:xfrm>
          <a:prstGeom prst="rect">
            <a:avLst/>
          </a:prstGeom>
        </p:spPr>
      </p:pic>
    </p:spTree>
    <p:extLst>
      <p:ext uri="{BB962C8B-B14F-4D97-AF65-F5344CB8AC3E}">
        <p14:creationId xmlns:p14="http://schemas.microsoft.com/office/powerpoint/2010/main" val="357654213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NTTC Training – TY2021</a:t>
            </a:r>
            <a:endParaRPr lang="en-US" dirty="0"/>
          </a:p>
        </p:txBody>
      </p:sp>
      <p:sp>
        <p:nvSpPr>
          <p:cNvPr id="4" name="Slide Number Placeholder 3"/>
          <p:cNvSpPr>
            <a:spLocks noGrp="1"/>
          </p:cNvSpPr>
          <p:nvPr>
            <p:ph type="sldNum" sz="quarter" idx="11"/>
          </p:nvPr>
        </p:nvSpPr>
        <p:spPr/>
        <p:txBody>
          <a:bodyPr/>
          <a:lstStyle/>
          <a:p>
            <a:fld id="{FE003695-EF53-44B4-B1B7-A54681B9F7DB}" type="slidenum">
              <a:rPr lang="en-US" altLang="en-US" smtClean="0"/>
              <a:pPr/>
              <a:t>50</a:t>
            </a:fld>
            <a:endParaRPr lang="en-US" altLang="en-US"/>
          </a:p>
        </p:txBody>
      </p:sp>
      <p:sp>
        <p:nvSpPr>
          <p:cNvPr id="9" name="Content Placeholder 8"/>
          <p:cNvSpPr>
            <a:spLocks noGrp="1"/>
          </p:cNvSpPr>
          <p:nvPr>
            <p:ph sz="quarter" idx="12"/>
          </p:nvPr>
        </p:nvSpPr>
        <p:spPr/>
        <p:txBody>
          <a:bodyPr/>
          <a:lstStyle/>
          <a:p>
            <a:r>
              <a:rPr lang="en-US" dirty="0"/>
              <a:t>Available for claimed dependents that do not qualify for Child Tax Credit</a:t>
            </a:r>
          </a:p>
          <a:p>
            <a:pPr lvl="1"/>
            <a:r>
              <a:rPr lang="en-US" dirty="0"/>
              <a:t>May be Qualifying Child or Qualifying Relative</a:t>
            </a:r>
          </a:p>
          <a:p>
            <a:pPr lvl="1"/>
            <a:r>
              <a:rPr lang="en-US" dirty="0"/>
              <a:t>Includes dependents of any age </a:t>
            </a:r>
          </a:p>
          <a:p>
            <a:pPr lvl="1"/>
            <a:r>
              <a:rPr lang="en-US" dirty="0"/>
              <a:t>Qualifying dependent may have Social Security number or ITIN or ATIN</a:t>
            </a:r>
          </a:p>
          <a:p>
            <a:pPr lvl="1"/>
            <a:r>
              <a:rPr lang="en-US" dirty="0"/>
              <a:t>Must be U.S. citizen, U.S. national, or U.S. resident alien </a:t>
            </a:r>
          </a:p>
        </p:txBody>
      </p:sp>
      <p:sp>
        <p:nvSpPr>
          <p:cNvPr id="8" name="Title 7"/>
          <p:cNvSpPr>
            <a:spLocks noGrp="1"/>
          </p:cNvSpPr>
          <p:nvPr>
            <p:ph type="title"/>
          </p:nvPr>
        </p:nvSpPr>
        <p:spPr/>
        <p:txBody>
          <a:bodyPr/>
          <a:lstStyle/>
          <a:p>
            <a:r>
              <a:rPr lang="en-US"/>
              <a:t>Credit for Other Dependents</a:t>
            </a:r>
            <a:endParaRPr lang="en-US" dirty="0"/>
          </a:p>
        </p:txBody>
      </p:sp>
    </p:spTree>
    <p:extLst>
      <p:ext uri="{BB962C8B-B14F-4D97-AF65-F5344CB8AC3E}">
        <p14:creationId xmlns:p14="http://schemas.microsoft.com/office/powerpoint/2010/main" val="163529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2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20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20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20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2"/>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NTTC Training – TY2021</a:t>
            </a:r>
            <a:endParaRPr lang="en-US" dirty="0"/>
          </a:p>
        </p:txBody>
      </p:sp>
      <p:sp>
        <p:nvSpPr>
          <p:cNvPr id="19" name="Slide Number Placeholder 18"/>
          <p:cNvSpPr>
            <a:spLocks noGrp="1"/>
          </p:cNvSpPr>
          <p:nvPr>
            <p:ph type="sldNum" sz="quarter" idx="11"/>
          </p:nvPr>
        </p:nvSpPr>
        <p:spPr/>
        <p:txBody>
          <a:bodyPr/>
          <a:lstStyle/>
          <a:p>
            <a:pPr>
              <a:defRPr/>
            </a:pPr>
            <a:fld id="{FE003695-EF53-44B4-B1B7-A54681B9F7DB}" type="slidenum">
              <a:rPr lang="en-US" altLang="en-US" smtClean="0"/>
              <a:pPr>
                <a:defRPr/>
              </a:pPr>
              <a:t>51</a:t>
            </a:fld>
            <a:endParaRPr lang="en-US" altLang="en-US"/>
          </a:p>
        </p:txBody>
      </p:sp>
      <p:sp>
        <p:nvSpPr>
          <p:cNvPr id="9" name="Content Placeholder 8"/>
          <p:cNvSpPr>
            <a:spLocks noGrp="1"/>
          </p:cNvSpPr>
          <p:nvPr>
            <p:ph sz="quarter" idx="12"/>
          </p:nvPr>
        </p:nvSpPr>
        <p:spPr/>
        <p:txBody>
          <a:bodyPr>
            <a:normAutofit fontScale="92500" lnSpcReduction="10000"/>
          </a:bodyPr>
          <a:lstStyle/>
          <a:p>
            <a:r>
              <a:rPr lang="en-US" dirty="0"/>
              <a:t>$500 per qualifying dependent</a:t>
            </a:r>
          </a:p>
          <a:p>
            <a:r>
              <a:rPr lang="en-US" dirty="0">
                <a:solidFill>
                  <a:srgbClr val="FF0000"/>
                </a:solidFill>
              </a:rPr>
              <a:t>Nonrefundable</a:t>
            </a:r>
            <a:r>
              <a:rPr lang="en-US" dirty="0"/>
              <a:t> credit  </a:t>
            </a:r>
          </a:p>
          <a:p>
            <a:r>
              <a:rPr lang="en-US" dirty="0"/>
              <a:t>Income phase out</a:t>
            </a:r>
          </a:p>
          <a:p>
            <a:pPr lvl="1"/>
            <a:r>
              <a:rPr lang="en-US" dirty="0"/>
              <a:t>Married Filing Jointly - $400,000</a:t>
            </a:r>
          </a:p>
          <a:p>
            <a:pPr lvl="1"/>
            <a:r>
              <a:rPr lang="en-US" b="1" dirty="0"/>
              <a:t>All </a:t>
            </a:r>
            <a:r>
              <a:rPr lang="en-US" dirty="0"/>
              <a:t>other filing statuses - $200,000</a:t>
            </a:r>
          </a:p>
          <a:p>
            <a:r>
              <a:rPr lang="en-US" dirty="0"/>
              <a:t>Credit not allowed for taxpayer or spouse</a:t>
            </a:r>
          </a:p>
          <a:p>
            <a:r>
              <a:rPr lang="en-US" altLang="en-US" dirty="0"/>
              <a:t>TaxSlayer automatically computes credit based on entries</a:t>
            </a:r>
          </a:p>
          <a:p>
            <a:endParaRPr lang="en-US" dirty="0"/>
          </a:p>
        </p:txBody>
      </p:sp>
      <p:sp>
        <p:nvSpPr>
          <p:cNvPr id="5" name="Title 4"/>
          <p:cNvSpPr>
            <a:spLocks noGrp="1"/>
          </p:cNvSpPr>
          <p:nvPr>
            <p:ph type="title"/>
          </p:nvPr>
        </p:nvSpPr>
        <p:spPr/>
        <p:txBody>
          <a:bodyPr/>
          <a:lstStyle/>
          <a:p>
            <a:r>
              <a:rPr lang="en-US"/>
              <a:t>Credit for Other Dependents</a:t>
            </a:r>
            <a:endParaRPr lang="en-US" dirty="0"/>
          </a:p>
        </p:txBody>
      </p:sp>
    </p:spTree>
    <p:extLst>
      <p:ext uri="{BB962C8B-B14F-4D97-AF65-F5344CB8AC3E}">
        <p14:creationId xmlns:p14="http://schemas.microsoft.com/office/powerpoint/2010/main" val="172969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20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20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20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9">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anim calcmode="lin" valueType="num">
                                      <p:cBhvr additive="base">
                                        <p:cTn id="23" dur="20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9">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 calcmode="lin" valueType="num">
                                      <p:cBhvr additive="base">
                                        <p:cTn id="27" dur="20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xEl>
                                              <p:pRg st="5" end="5"/>
                                            </p:txEl>
                                          </p:spTgt>
                                        </p:tgtEl>
                                        <p:attrNameLst>
                                          <p:attrName>style.visibility</p:attrName>
                                        </p:attrNameLst>
                                      </p:cBhvr>
                                      <p:to>
                                        <p:strVal val="visible"/>
                                      </p:to>
                                    </p:set>
                                    <p:anim calcmode="lin" valueType="num">
                                      <p:cBhvr additive="base">
                                        <p:cTn id="33" dur="20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4" dur="20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9">
                                            <p:txEl>
                                              <p:pRg st="6" end="6"/>
                                            </p:txEl>
                                          </p:spTgt>
                                        </p:tgtEl>
                                        <p:attrNameLst>
                                          <p:attrName>style.visibility</p:attrName>
                                        </p:attrNameLst>
                                      </p:cBhvr>
                                      <p:to>
                                        <p:strVal val="visible"/>
                                      </p:to>
                                    </p:set>
                                    <p:anim calcmode="lin" valueType="num">
                                      <p:cBhvr additive="base">
                                        <p:cTn id="39" dur="20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40" dur="20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NTTC Training – TY2021</a:t>
            </a:r>
          </a:p>
        </p:txBody>
      </p:sp>
      <p:sp>
        <p:nvSpPr>
          <p:cNvPr id="4" name="Slide Number Placeholder 3"/>
          <p:cNvSpPr>
            <a:spLocks noGrp="1"/>
          </p:cNvSpPr>
          <p:nvPr>
            <p:ph type="sldNum" sz="quarter" idx="12"/>
          </p:nvPr>
        </p:nvSpPr>
        <p:spPr/>
        <p:txBody>
          <a:bodyPr/>
          <a:lstStyle/>
          <a:p>
            <a:fld id="{4F1FE140-1AE2-4EFC-8271-9B5C0D8CAD59}" type="slidenum">
              <a:rPr lang="en-US" altLang="en-US" smtClean="0"/>
              <a:pPr/>
              <a:t>52</a:t>
            </a:fld>
            <a:endParaRPr lang="en-US" altLang="en-US"/>
          </a:p>
        </p:txBody>
      </p:sp>
      <p:sp>
        <p:nvSpPr>
          <p:cNvPr id="5" name="Title 4"/>
          <p:cNvSpPr>
            <a:spLocks noGrp="1"/>
          </p:cNvSpPr>
          <p:nvPr>
            <p:ph type="title"/>
          </p:nvPr>
        </p:nvSpPr>
        <p:spPr/>
        <p:txBody>
          <a:bodyPr>
            <a:normAutofit fontScale="90000"/>
          </a:bodyPr>
          <a:lstStyle/>
          <a:p>
            <a:r>
              <a:rPr lang="en-US"/>
              <a:t>Child Tax Credit, Additional Child Tax Credit and Credit for Other Dependents</a:t>
            </a:r>
            <a:endParaRPr lang="en-US" dirty="0"/>
          </a:p>
        </p:txBody>
      </p:sp>
      <p:pic>
        <p:nvPicPr>
          <p:cNvPr id="6" name="Picture 5" descr="A picture containing vector graphics&#10;&#10;Description automatically generated">
            <a:extLst>
              <a:ext uri="{FF2B5EF4-FFF2-40B4-BE49-F238E27FC236}">
                <a16:creationId xmlns="" xmlns:a16="http://schemas.microsoft.com/office/drawing/2014/main" id="{E86F3C94-2BB7-4414-93DF-E5632F054C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9612" y="907273"/>
            <a:ext cx="4135755" cy="5950727"/>
          </a:xfrm>
          <a:prstGeom prst="rect">
            <a:avLst/>
          </a:prstGeom>
        </p:spPr>
      </p:pic>
      <p:sp>
        <p:nvSpPr>
          <p:cNvPr id="7" name="TextBox 6">
            <a:extLst>
              <a:ext uri="{FF2B5EF4-FFF2-40B4-BE49-F238E27FC236}">
                <a16:creationId xmlns="" xmlns:a16="http://schemas.microsoft.com/office/drawing/2014/main" id="{8DE2D812-8A24-4FA1-84C4-69D219891FC4}"/>
              </a:ext>
            </a:extLst>
          </p:cNvPr>
          <p:cNvSpPr txBox="1"/>
          <p:nvPr/>
        </p:nvSpPr>
        <p:spPr>
          <a:xfrm>
            <a:off x="2898387" y="2472074"/>
            <a:ext cx="3039102" cy="830997"/>
          </a:xfrm>
          <a:prstGeom prst="rect">
            <a:avLst/>
          </a:prstGeom>
          <a:noFill/>
        </p:spPr>
        <p:txBody>
          <a:bodyPr wrap="none" rtlCol="0">
            <a:spAutoFit/>
          </a:bodyPr>
          <a:lstStyle/>
          <a:p>
            <a:r>
              <a:rPr lang="en-US" sz="4800" b="1" dirty="0"/>
              <a:t>Questions?</a:t>
            </a:r>
          </a:p>
        </p:txBody>
      </p:sp>
    </p:spTree>
    <p:extLst>
      <p:ext uri="{BB962C8B-B14F-4D97-AF65-F5344CB8AC3E}">
        <p14:creationId xmlns:p14="http://schemas.microsoft.com/office/powerpoint/2010/main" val="348562299"/>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a:t>Pub 4012 – Tab G</a:t>
            </a:r>
          </a:p>
          <a:p>
            <a:r>
              <a:rPr lang="en-US" dirty="0"/>
              <a:t>Pub 4491 – Lesson 21</a:t>
            </a:r>
          </a:p>
          <a:p>
            <a:r>
              <a:rPr lang="en-US" dirty="0"/>
              <a:t>Video:  </a:t>
            </a:r>
            <a:r>
              <a:rPr lang="en-US" dirty="0">
                <a:hlinkClick r:id="rId3"/>
              </a:rPr>
              <a:t>Child and Dependent Care</a:t>
            </a:r>
            <a:endParaRPr lang="en-US" dirty="0"/>
          </a:p>
        </p:txBody>
      </p:sp>
      <p:sp>
        <p:nvSpPr>
          <p:cNvPr id="10242" name="Title 1"/>
          <p:cNvSpPr>
            <a:spLocks noGrp="1"/>
          </p:cNvSpPr>
          <p:nvPr>
            <p:ph type="title"/>
          </p:nvPr>
        </p:nvSpPr>
        <p:spPr/>
        <p:txBody>
          <a:bodyPr/>
          <a:lstStyle/>
          <a:p>
            <a:r>
              <a:rPr lang="en-US" altLang="en-US"/>
              <a:t>Child and Dependent Care Credit </a:t>
            </a:r>
            <a:endParaRPr lang="en-US" altLang="en-US" dirty="0"/>
          </a:p>
        </p:txBody>
      </p:sp>
      <p:pic>
        <p:nvPicPr>
          <p:cNvPr id="4" name="Picture 3" descr="A picture containing birthday, colorful, decorated&#10;&#10;Description automatically generated">
            <a:extLst>
              <a:ext uri="{FF2B5EF4-FFF2-40B4-BE49-F238E27FC236}">
                <a16:creationId xmlns="" xmlns:a16="http://schemas.microsoft.com/office/drawing/2014/main" id="{4301C177-FAF7-4CC4-9C32-5EA5C5E350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1600200"/>
            <a:ext cx="5744307" cy="4667250"/>
          </a:xfrm>
          <a:prstGeom prst="rect">
            <a:avLst/>
          </a:prstGeom>
        </p:spPr>
      </p:pic>
    </p:spTree>
    <p:extLst>
      <p:ext uri="{BB962C8B-B14F-4D97-AF65-F5344CB8AC3E}">
        <p14:creationId xmlns:p14="http://schemas.microsoft.com/office/powerpoint/2010/main" val="25950922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NTTC Training – TY2021</a:t>
            </a:r>
            <a:endParaRPr lang="en-US" dirty="0"/>
          </a:p>
        </p:txBody>
      </p:sp>
      <p:sp>
        <p:nvSpPr>
          <p:cNvPr id="3" name="Slide Number Placeholder 2"/>
          <p:cNvSpPr>
            <a:spLocks noGrp="1"/>
          </p:cNvSpPr>
          <p:nvPr>
            <p:ph type="sldNum" sz="quarter" idx="11"/>
          </p:nvPr>
        </p:nvSpPr>
        <p:spPr/>
        <p:txBody>
          <a:bodyPr/>
          <a:lstStyle/>
          <a:p>
            <a:fld id="{71B042FB-C5A0-4140-9EC3-E8F3BDEE7242}" type="slidenum">
              <a:rPr lang="en-US" smtClean="0"/>
              <a:pPr/>
              <a:t>54</a:t>
            </a:fld>
            <a:endParaRPr lang="en-US" dirty="0"/>
          </a:p>
        </p:txBody>
      </p:sp>
      <p:sp>
        <p:nvSpPr>
          <p:cNvPr id="4" name="Content Placeholder 3"/>
          <p:cNvSpPr>
            <a:spLocks noGrp="1"/>
          </p:cNvSpPr>
          <p:nvPr>
            <p:ph sz="quarter" idx="12"/>
          </p:nvPr>
        </p:nvSpPr>
        <p:spPr>
          <a:xfrm>
            <a:off x="1278833" y="1761433"/>
            <a:ext cx="10321764" cy="4023360"/>
          </a:xfrm>
        </p:spPr>
        <p:txBody>
          <a:bodyPr/>
          <a:lstStyle/>
          <a:p>
            <a:r>
              <a:rPr lang="en-US" dirty="0"/>
              <a:t>NOW Refundable (was nonrefundable)</a:t>
            </a:r>
          </a:p>
          <a:p>
            <a:pPr lvl="1"/>
            <a:r>
              <a:rPr lang="en-US" dirty="0"/>
              <a:t>Taxpayer (or spouse, if MJF) must have a principal place of abode in the U.S. for more than half the year</a:t>
            </a:r>
          </a:p>
          <a:p>
            <a:r>
              <a:rPr lang="en-US" dirty="0"/>
              <a:t>Remains nonrefundable if abode is outside U.S</a:t>
            </a:r>
            <a:r>
              <a:rPr lang="en-US" dirty="0" smtClean="0"/>
              <a:t>.</a:t>
            </a:r>
          </a:p>
          <a:p>
            <a:pPr lvl="1"/>
            <a:r>
              <a:rPr lang="en-US" dirty="0" smtClean="0"/>
              <a:t>TaxSlayer must add a new box in 2021 software (somewhere?)</a:t>
            </a:r>
          </a:p>
          <a:p>
            <a:pPr lvl="1"/>
            <a:r>
              <a:rPr lang="en-US" dirty="0" smtClean="0"/>
              <a:t>TaxSlayer not yet updated for this change </a:t>
            </a:r>
            <a:endParaRPr lang="en-US" dirty="0"/>
          </a:p>
          <a:p>
            <a:pPr lvl="1"/>
            <a:endParaRPr lang="en-US" dirty="0"/>
          </a:p>
        </p:txBody>
      </p:sp>
      <p:sp>
        <p:nvSpPr>
          <p:cNvPr id="5" name="Title 4"/>
          <p:cNvSpPr>
            <a:spLocks noGrp="1"/>
          </p:cNvSpPr>
          <p:nvPr>
            <p:ph type="title"/>
          </p:nvPr>
        </p:nvSpPr>
        <p:spPr/>
        <p:txBody>
          <a:bodyPr/>
          <a:lstStyle/>
          <a:p>
            <a:r>
              <a:rPr lang="en-US"/>
              <a:t>Child and Dependent Care Credit for 2021</a:t>
            </a:r>
            <a:endParaRPr lang="en-US" dirty="0"/>
          </a:p>
        </p:txBody>
      </p:sp>
      <p:grpSp>
        <p:nvGrpSpPr>
          <p:cNvPr id="6" name="Group 5"/>
          <p:cNvGrpSpPr/>
          <p:nvPr/>
        </p:nvGrpSpPr>
        <p:grpSpPr>
          <a:xfrm>
            <a:off x="11006420" y="51762"/>
            <a:ext cx="1145207" cy="1114165"/>
            <a:chOff x="11025609" y="0"/>
            <a:chExt cx="1145207" cy="1143000"/>
          </a:xfrm>
        </p:grpSpPr>
        <p:sp>
          <p:nvSpPr>
            <p:cNvPr id="7" name="5-Point Star 6"/>
            <p:cNvSpPr/>
            <p:nvPr/>
          </p:nvSpPr>
          <p:spPr>
            <a:xfrm>
              <a:off x="11025609" y="0"/>
              <a:ext cx="1145207" cy="1143000"/>
            </a:xfrm>
            <a:prstGeom prst="star5">
              <a:avLst>
                <a:gd name="adj" fmla="val 29898"/>
                <a:gd name="hf" fmla="val 105146"/>
                <a:gd name="vf" fmla="val 110557"/>
              </a:avLst>
            </a:prstGeom>
            <a:solidFill>
              <a:srgbClr val="FFFF00"/>
            </a:solidFill>
            <a:ln>
              <a:solidFill>
                <a:srgbClr val="C00000">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wrap="none" tIns="182880" bIns="365760" anchor="ctr" anchorCtr="0"/>
            <a:lstStyle/>
            <a:p>
              <a:pPr algn="ctr" eaLnBrk="1" hangingPunct="1">
                <a:defRPr/>
              </a:pPr>
              <a:endParaRPr lang="en-US" sz="2400" dirty="0">
                <a:solidFill>
                  <a:schemeClr val="tx1"/>
                </a:solidFill>
              </a:endParaRPr>
            </a:p>
          </p:txBody>
        </p:sp>
        <p:sp>
          <p:nvSpPr>
            <p:cNvPr id="8" name="TextBox 7"/>
            <p:cNvSpPr txBox="1"/>
            <p:nvPr/>
          </p:nvSpPr>
          <p:spPr>
            <a:xfrm>
              <a:off x="11025609" y="340668"/>
              <a:ext cx="1145207" cy="473613"/>
            </a:xfrm>
            <a:prstGeom prst="rect">
              <a:avLst/>
            </a:prstGeom>
            <a:noFill/>
          </p:spPr>
          <p:txBody>
            <a:bodyPr wrap="square" rtlCol="0">
              <a:spAutoFit/>
            </a:bodyPr>
            <a:lstStyle/>
            <a:p>
              <a:pPr algn="ctr"/>
              <a:r>
                <a:rPr lang="en-US" sz="2400" dirty="0"/>
                <a:t>New</a:t>
              </a:r>
            </a:p>
          </p:txBody>
        </p:sp>
      </p:grpSp>
      <p:sp>
        <p:nvSpPr>
          <p:cNvPr id="9" name="Cloud 8"/>
          <p:cNvSpPr/>
          <p:nvPr/>
        </p:nvSpPr>
        <p:spPr>
          <a:xfrm>
            <a:off x="9269939" y="1052758"/>
            <a:ext cx="1981200" cy="1405533"/>
          </a:xfrm>
          <a:prstGeom prst="cloud">
            <a:avLst/>
          </a:prstGeom>
          <a:ln/>
        </p:spPr>
        <p:style>
          <a:lnRef idx="0">
            <a:schemeClr val="accent1"/>
          </a:lnRef>
          <a:fillRef idx="3">
            <a:schemeClr val="accent1"/>
          </a:fillRef>
          <a:effectRef idx="3">
            <a:schemeClr val="accent1"/>
          </a:effectRef>
          <a:fontRef idx="minor">
            <a:schemeClr val="lt1"/>
          </a:fontRef>
        </p:style>
        <p:txBody>
          <a:bodyPr lIns="0" tIns="0" rIns="0" bIns="0" rtlCol="0" anchor="ctr">
            <a:spAutoFit/>
          </a:bodyPr>
          <a:lstStyle/>
          <a:p>
            <a:pPr algn="ctr"/>
            <a:r>
              <a:rPr lang="en-US" sz="2000" dirty="0">
                <a:solidFill>
                  <a:schemeClr val="tx1"/>
                </a:solidFill>
              </a:rPr>
              <a:t>Applies to 2021 returns only</a:t>
            </a:r>
          </a:p>
        </p:txBody>
      </p:sp>
    </p:spTree>
    <p:extLst>
      <p:ext uri="{BB962C8B-B14F-4D97-AF65-F5344CB8AC3E}">
        <p14:creationId xmlns:p14="http://schemas.microsoft.com/office/powerpoint/2010/main" val="188003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 calcmode="lin" valueType="num">
                                      <p:cBhvr>
                                        <p:cTn id="9" dur="2000" fill="hold"/>
                                        <p:tgtEl>
                                          <p:spTgt spid="6"/>
                                        </p:tgtEl>
                                        <p:attrNameLst>
                                          <p:attrName>style.rotation</p:attrName>
                                        </p:attrNameLst>
                                      </p:cBhvr>
                                      <p:tavLst>
                                        <p:tav tm="0">
                                          <p:val>
                                            <p:fltVal val="90"/>
                                          </p:val>
                                        </p:tav>
                                        <p:tav tm="100000">
                                          <p:val>
                                            <p:fltVal val="0"/>
                                          </p:val>
                                        </p:tav>
                                      </p:tavLst>
                                    </p:anim>
                                    <p:animEffect transition="in" filter="fade">
                                      <p:cBhvr>
                                        <p:cTn id="10" dur="2000"/>
                                        <p:tgtEl>
                                          <p:spTgt spid="6"/>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childTnLst>
                                </p:cTn>
                              </p:par>
                            </p:childTnLst>
                          </p:cTn>
                        </p:par>
                        <p:par>
                          <p:cTn id="15" fill="hold">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20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fade">
                                      <p:cBhvr>
                                        <p:cTn id="23" dur="20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20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fade">
                                      <p:cBhvr>
                                        <p:cTn id="33" dur="2000"/>
                                        <p:tgtEl>
                                          <p:spTgt spid="4">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fade">
                                      <p:cBhvr>
                                        <p:cTn id="38"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2"/>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NTTC Training – TY2021</a:t>
            </a:r>
            <a:endParaRPr lang="en-US" dirty="0"/>
          </a:p>
        </p:txBody>
      </p:sp>
      <p:sp>
        <p:nvSpPr>
          <p:cNvPr id="6" name="Slide Number Placeholder 5"/>
          <p:cNvSpPr>
            <a:spLocks noGrp="1"/>
          </p:cNvSpPr>
          <p:nvPr>
            <p:ph type="sldNum" sz="quarter" idx="11"/>
          </p:nvPr>
        </p:nvSpPr>
        <p:spPr/>
        <p:txBody>
          <a:bodyPr/>
          <a:lstStyle/>
          <a:p>
            <a:fld id="{186B31FC-C73A-4A39-A60D-76CC848ACD81}" type="slidenum">
              <a:rPr lang="en-US" altLang="en-US" smtClean="0"/>
              <a:pPr/>
              <a:t>55</a:t>
            </a:fld>
            <a:endParaRPr lang="en-US" altLang="en-US" dirty="0"/>
          </a:p>
        </p:txBody>
      </p:sp>
      <p:sp>
        <p:nvSpPr>
          <p:cNvPr id="3" name="Content Placeholder 2"/>
          <p:cNvSpPr>
            <a:spLocks noGrp="1"/>
          </p:cNvSpPr>
          <p:nvPr>
            <p:ph sz="quarter" idx="12"/>
          </p:nvPr>
        </p:nvSpPr>
        <p:spPr>
          <a:xfrm>
            <a:off x="1295400" y="1447800"/>
            <a:ext cx="9753600" cy="4876800"/>
          </a:xfrm>
        </p:spPr>
        <p:txBody>
          <a:bodyPr>
            <a:normAutofit fontScale="85000" lnSpcReduction="10000"/>
          </a:bodyPr>
          <a:lstStyle/>
          <a:p>
            <a:r>
              <a:rPr lang="en-US" altLang="en-US" dirty="0"/>
              <a:t>Expenses paid for taxpayer and spouse to work or look for work – Expenses must be paid for care – not education</a:t>
            </a:r>
          </a:p>
          <a:p>
            <a:r>
              <a:rPr lang="en-US" altLang="en-US" dirty="0"/>
              <a:t>Both taxpayer and spouse (if MFJ) must have earned income</a:t>
            </a:r>
          </a:p>
          <a:p>
            <a:pPr lvl="1"/>
            <a:r>
              <a:rPr lang="en-US" altLang="en-US" dirty="0"/>
              <a:t>Expenses eligible are limited to the lower of the two earned incomes</a:t>
            </a:r>
          </a:p>
          <a:p>
            <a:pPr lvl="1"/>
            <a:r>
              <a:rPr lang="en-US" altLang="en-US" dirty="0"/>
              <a:t>Unless one spouse is incapable of self-care or full-time student</a:t>
            </a:r>
          </a:p>
          <a:p>
            <a:pPr lvl="1"/>
            <a:r>
              <a:rPr lang="en-US" altLang="en-US" dirty="0"/>
              <a:t>Special rule for deceased </a:t>
            </a:r>
            <a:r>
              <a:rPr lang="en-US" altLang="en-US" dirty="0" smtClean="0"/>
              <a:t>spouse (deemed income not necessary)</a:t>
            </a:r>
            <a:endParaRPr lang="en-US" altLang="en-US" dirty="0"/>
          </a:p>
          <a:p>
            <a:r>
              <a:rPr lang="en-US" altLang="en-US" dirty="0"/>
              <a:t>Cannot file MFS (exceptions – comprehensive topic - Rare</a:t>
            </a:r>
            <a:r>
              <a:rPr lang="en-US" altLang="en-US" dirty="0" smtClean="0"/>
              <a:t>)</a:t>
            </a:r>
          </a:p>
          <a:p>
            <a:pPr lvl="1"/>
            <a:r>
              <a:rPr lang="en-US" altLang="en-US" dirty="0" smtClean="0"/>
              <a:t>A new box to check on page 2 of TaxSlayer 2441 menu for TP who is filing MFS but, a) can’t file </a:t>
            </a:r>
            <a:r>
              <a:rPr lang="en-US" altLang="en-US" dirty="0" err="1" smtClean="0"/>
              <a:t>HoH</a:t>
            </a:r>
            <a:r>
              <a:rPr lang="en-US" altLang="en-US" dirty="0" smtClean="0"/>
              <a:t> due to not providing &gt; ½ maintaining the upkeep of the home but  spouse gone last half of the year.</a:t>
            </a:r>
            <a:endParaRPr lang="en-US" altLang="en-US" dirty="0"/>
          </a:p>
        </p:txBody>
      </p:sp>
      <p:sp>
        <p:nvSpPr>
          <p:cNvPr id="2" name="Title 1"/>
          <p:cNvSpPr>
            <a:spLocks noGrp="1"/>
          </p:cNvSpPr>
          <p:nvPr>
            <p:ph type="title"/>
          </p:nvPr>
        </p:nvSpPr>
        <p:spPr/>
        <p:txBody>
          <a:bodyPr/>
          <a:lstStyle/>
          <a:p>
            <a:r>
              <a:rPr lang="en-US"/>
              <a:t>General Rules</a:t>
            </a:r>
            <a:endParaRPr lang="en-US" dirty="0"/>
          </a:p>
        </p:txBody>
      </p:sp>
      <p:sp>
        <p:nvSpPr>
          <p:cNvPr id="7" name="Rectangle 6"/>
          <p:cNvSpPr/>
          <p:nvPr/>
        </p:nvSpPr>
        <p:spPr>
          <a:xfrm>
            <a:off x="9296400" y="348052"/>
            <a:ext cx="1981200" cy="93286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chemeClr val="bg1"/>
                </a:solidFill>
                <a:hlinkClick r:id="rId3"/>
              </a:rPr>
              <a:t>Pub 503</a:t>
            </a:r>
            <a:endParaRPr lang="en-US" sz="3600" b="1" dirty="0">
              <a:solidFill>
                <a:schemeClr val="bg1"/>
              </a:solidFill>
            </a:endParaRPr>
          </a:p>
        </p:txBody>
      </p:sp>
    </p:spTree>
    <p:extLst>
      <p:ext uri="{BB962C8B-B14F-4D97-AF65-F5344CB8AC3E}">
        <p14:creationId xmlns:p14="http://schemas.microsoft.com/office/powerpoint/2010/main" val="226984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NTTC Training – TY2021</a:t>
            </a:r>
            <a:endParaRPr lang="en-US" dirty="0"/>
          </a:p>
        </p:txBody>
      </p:sp>
      <p:sp>
        <p:nvSpPr>
          <p:cNvPr id="5" name="Slide Number Placeholder 4"/>
          <p:cNvSpPr>
            <a:spLocks noGrp="1"/>
          </p:cNvSpPr>
          <p:nvPr>
            <p:ph type="sldNum" sz="quarter" idx="11"/>
          </p:nvPr>
        </p:nvSpPr>
        <p:spPr/>
        <p:txBody>
          <a:bodyPr/>
          <a:lstStyle/>
          <a:p>
            <a:fld id="{186B31FC-C73A-4A39-A60D-76CC848ACD81}" type="slidenum">
              <a:rPr lang="en-US" altLang="en-US" smtClean="0"/>
              <a:pPr/>
              <a:t>56</a:t>
            </a:fld>
            <a:endParaRPr lang="en-US" altLang="en-US" dirty="0"/>
          </a:p>
        </p:txBody>
      </p:sp>
      <p:sp>
        <p:nvSpPr>
          <p:cNvPr id="24579" name="Content Placeholder 2"/>
          <p:cNvSpPr>
            <a:spLocks noGrp="1"/>
          </p:cNvSpPr>
          <p:nvPr>
            <p:ph sz="quarter" idx="12"/>
          </p:nvPr>
        </p:nvSpPr>
        <p:spPr/>
        <p:txBody>
          <a:bodyPr>
            <a:normAutofit fontScale="85000" lnSpcReduction="10000"/>
          </a:bodyPr>
          <a:lstStyle/>
          <a:p>
            <a:r>
              <a:rPr lang="en-US" altLang="en-US" dirty="0"/>
              <a:t>Taxpayer or spouse can have deemed earned income if a full-time student (at least 5 months during the year) or incapable of self-care</a:t>
            </a:r>
          </a:p>
          <a:p>
            <a:pPr lvl="1"/>
            <a:r>
              <a:rPr lang="en-US" altLang="en-US" dirty="0"/>
              <a:t>$250 per month ($500 if care is for more than one qualifying person)</a:t>
            </a:r>
          </a:p>
          <a:p>
            <a:pPr lvl="2"/>
            <a:r>
              <a:rPr lang="en-US" altLang="en-US" dirty="0"/>
              <a:t>Use actual earned income for the month if higher</a:t>
            </a:r>
          </a:p>
          <a:p>
            <a:pPr lvl="1"/>
            <a:r>
              <a:rPr lang="en-US" altLang="en-US" dirty="0"/>
              <a:t>Taxpayer or spouse can have deemed income in a given month but not both</a:t>
            </a:r>
          </a:p>
          <a:p>
            <a:r>
              <a:rPr lang="en-US" dirty="0"/>
              <a:t>Surviving taxpayer filing MFJ in year of spouse’s death</a:t>
            </a:r>
          </a:p>
          <a:p>
            <a:pPr lvl="1"/>
            <a:r>
              <a:rPr lang="en-US" dirty="0"/>
              <a:t>May ignore deceased spouse’s earned income</a:t>
            </a:r>
          </a:p>
          <a:p>
            <a:pPr lvl="1"/>
            <a:endParaRPr lang="en-US" altLang="en-US" dirty="0"/>
          </a:p>
          <a:p>
            <a:endParaRPr lang="en-US" altLang="en-US" dirty="0"/>
          </a:p>
          <a:p>
            <a:endParaRPr lang="en-US" altLang="en-US" dirty="0"/>
          </a:p>
        </p:txBody>
      </p:sp>
      <p:sp>
        <p:nvSpPr>
          <p:cNvPr id="2" name="Title 1"/>
          <p:cNvSpPr>
            <a:spLocks noGrp="1"/>
          </p:cNvSpPr>
          <p:nvPr>
            <p:ph type="title"/>
          </p:nvPr>
        </p:nvSpPr>
        <p:spPr/>
        <p:txBody>
          <a:bodyPr/>
          <a:lstStyle/>
          <a:p>
            <a:r>
              <a:rPr lang="en-US"/>
              <a:t>Earned Income Requirement</a:t>
            </a:r>
            <a:endParaRPr lang="en-US" dirty="0"/>
          </a:p>
        </p:txBody>
      </p:sp>
    </p:spTree>
    <p:extLst>
      <p:ext uri="{BB962C8B-B14F-4D97-AF65-F5344CB8AC3E}">
        <p14:creationId xmlns:p14="http://schemas.microsoft.com/office/powerpoint/2010/main" val="215024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57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57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579">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5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bldLvl="2"/>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429000" y="6675437"/>
            <a:ext cx="3860800" cy="365125"/>
          </a:xfrm>
        </p:spPr>
        <p:txBody>
          <a:bodyPr/>
          <a:lstStyle/>
          <a:p>
            <a:r>
              <a:rPr lang="en-US"/>
              <a:t>NTTC Training – TY2021</a:t>
            </a:r>
            <a:endParaRPr lang="en-US" dirty="0"/>
          </a:p>
        </p:txBody>
      </p:sp>
      <p:sp>
        <p:nvSpPr>
          <p:cNvPr id="3" name="Slide Number Placeholder 2"/>
          <p:cNvSpPr>
            <a:spLocks noGrp="1"/>
          </p:cNvSpPr>
          <p:nvPr>
            <p:ph type="sldNum" sz="quarter" idx="11"/>
          </p:nvPr>
        </p:nvSpPr>
        <p:spPr/>
        <p:txBody>
          <a:bodyPr/>
          <a:lstStyle/>
          <a:p>
            <a:fld id="{186B31FC-C73A-4A39-A60D-76CC848ACD81}" type="slidenum">
              <a:rPr lang="en-US" altLang="en-US" smtClean="0"/>
              <a:pPr/>
              <a:t>57</a:t>
            </a:fld>
            <a:endParaRPr lang="en-US" altLang="en-US" dirty="0"/>
          </a:p>
        </p:txBody>
      </p:sp>
      <p:sp>
        <p:nvSpPr>
          <p:cNvPr id="4" name="Content Placeholder 3"/>
          <p:cNvSpPr>
            <a:spLocks noGrp="1"/>
          </p:cNvSpPr>
          <p:nvPr>
            <p:ph sz="quarter" idx="12"/>
          </p:nvPr>
        </p:nvSpPr>
        <p:spPr>
          <a:xfrm>
            <a:off x="1278833" y="1761432"/>
            <a:ext cx="9753600" cy="4791767"/>
          </a:xfrm>
        </p:spPr>
        <p:txBody>
          <a:bodyPr>
            <a:normAutofit/>
          </a:bodyPr>
          <a:lstStyle/>
          <a:p>
            <a:r>
              <a:rPr lang="en-US" dirty="0" smtClean="0"/>
              <a:t> Who </a:t>
            </a:r>
            <a:r>
              <a:rPr lang="en-US" dirty="0"/>
              <a:t>is a qualifying person</a:t>
            </a:r>
            <a:r>
              <a:rPr lang="en-US" dirty="0" smtClean="0"/>
              <a:t>?”</a:t>
            </a:r>
          </a:p>
          <a:p>
            <a:pPr lvl="1"/>
            <a:r>
              <a:rPr lang="en-US" dirty="0" smtClean="0"/>
              <a:t>“</a:t>
            </a:r>
            <a:r>
              <a:rPr lang="en-US" dirty="0" err="1" smtClean="0"/>
              <a:t>Qual</a:t>
            </a:r>
            <a:r>
              <a:rPr lang="en-US" dirty="0" smtClean="0"/>
              <a:t> Child” under age 13</a:t>
            </a:r>
          </a:p>
          <a:p>
            <a:pPr lvl="1"/>
            <a:r>
              <a:rPr lang="en-US" dirty="0" smtClean="0"/>
              <a:t>Dependent who is incapable of self care who lives in the home  (or could have been a dependent except &gt;$4300 income) </a:t>
            </a:r>
          </a:p>
          <a:p>
            <a:pPr lvl="1"/>
            <a:r>
              <a:rPr lang="en-US" dirty="0" smtClean="0"/>
              <a:t>Spouse who is incapable of self care</a:t>
            </a:r>
          </a:p>
          <a:p>
            <a:r>
              <a:rPr lang="en-US" dirty="0" smtClean="0"/>
              <a:t>“What </a:t>
            </a:r>
            <a:r>
              <a:rPr lang="en-US" dirty="0"/>
              <a:t>are qualified work-related expenses</a:t>
            </a:r>
            <a:r>
              <a:rPr lang="en-US" dirty="0" smtClean="0"/>
              <a:t>?”</a:t>
            </a:r>
          </a:p>
          <a:p>
            <a:pPr lvl="1"/>
            <a:r>
              <a:rPr lang="en-US" dirty="0" smtClean="0"/>
              <a:t>No change from 2021</a:t>
            </a:r>
            <a:endParaRPr lang="en-US" dirty="0"/>
          </a:p>
          <a:p>
            <a:pPr lvl="1"/>
            <a:endParaRPr lang="en-US" dirty="0"/>
          </a:p>
        </p:txBody>
      </p:sp>
      <p:sp>
        <p:nvSpPr>
          <p:cNvPr id="5" name="Title 4"/>
          <p:cNvSpPr>
            <a:spLocks noGrp="1"/>
          </p:cNvSpPr>
          <p:nvPr>
            <p:ph type="title"/>
          </p:nvPr>
        </p:nvSpPr>
        <p:spPr/>
        <p:txBody>
          <a:bodyPr/>
          <a:lstStyle/>
          <a:p>
            <a:r>
              <a:rPr lang="en-US" dirty="0"/>
              <a:t>Qualification </a:t>
            </a:r>
            <a:r>
              <a:rPr lang="en-US" dirty="0" smtClean="0"/>
              <a:t>Requirements – Pub 4012 Tab G</a:t>
            </a:r>
            <a:endParaRPr lang="en-US" dirty="0"/>
          </a:p>
        </p:txBody>
      </p:sp>
    </p:spTree>
    <p:extLst>
      <p:ext uri="{BB962C8B-B14F-4D97-AF65-F5344CB8AC3E}">
        <p14:creationId xmlns:p14="http://schemas.microsoft.com/office/powerpoint/2010/main" val="423996944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NTTC Training – TY2021</a:t>
            </a:r>
            <a:endParaRPr lang="en-US" dirty="0"/>
          </a:p>
        </p:txBody>
      </p:sp>
      <p:sp>
        <p:nvSpPr>
          <p:cNvPr id="3" name="Slide Number Placeholder 2"/>
          <p:cNvSpPr>
            <a:spLocks noGrp="1"/>
          </p:cNvSpPr>
          <p:nvPr>
            <p:ph type="sldNum" sz="quarter" idx="11"/>
          </p:nvPr>
        </p:nvSpPr>
        <p:spPr/>
        <p:txBody>
          <a:bodyPr/>
          <a:lstStyle/>
          <a:p>
            <a:fld id="{71B042FB-C5A0-4140-9EC3-E8F3BDEE7242}" type="slidenum">
              <a:rPr lang="en-US" smtClean="0"/>
              <a:pPr/>
              <a:t>58</a:t>
            </a:fld>
            <a:endParaRPr lang="en-US" dirty="0"/>
          </a:p>
        </p:txBody>
      </p:sp>
      <p:sp>
        <p:nvSpPr>
          <p:cNvPr id="4" name="Content Placeholder 3"/>
          <p:cNvSpPr>
            <a:spLocks noGrp="1"/>
          </p:cNvSpPr>
          <p:nvPr>
            <p:ph sz="quarter" idx="12"/>
          </p:nvPr>
        </p:nvSpPr>
        <p:spPr/>
        <p:txBody>
          <a:bodyPr>
            <a:normAutofit fontScale="77500" lnSpcReduction="20000"/>
          </a:bodyPr>
          <a:lstStyle/>
          <a:p>
            <a:r>
              <a:rPr lang="en-US" dirty="0"/>
              <a:t>Maximum expenses eligible increased to $8,000  </a:t>
            </a:r>
            <a:br>
              <a:rPr lang="en-US" dirty="0"/>
            </a:br>
            <a:r>
              <a:rPr lang="en-US" dirty="0"/>
              <a:t>($16,000 for more than one qualifying person)</a:t>
            </a:r>
          </a:p>
          <a:p>
            <a:pPr lvl="1"/>
            <a:r>
              <a:rPr lang="en-US" dirty="0"/>
              <a:t>Was $3,000 ($6,000 for more than one)</a:t>
            </a:r>
          </a:p>
          <a:p>
            <a:pPr lvl="1"/>
            <a:r>
              <a:rPr lang="en-US" dirty="0"/>
              <a:t>2020 expenses paid in 2021 are subject to 2020 </a:t>
            </a:r>
            <a:r>
              <a:rPr lang="en-US" dirty="0" smtClean="0"/>
              <a:t>limits</a:t>
            </a:r>
          </a:p>
          <a:p>
            <a:pPr lvl="1"/>
            <a:r>
              <a:rPr lang="en-US" dirty="0" smtClean="0"/>
              <a:t>Employer carryover of dependent care benefits not taxable in 2021 or 2022</a:t>
            </a:r>
            <a:endParaRPr lang="en-US" dirty="0"/>
          </a:p>
          <a:p>
            <a:r>
              <a:rPr lang="en-US" dirty="0"/>
              <a:t>Maximum credit is now 50% of expenses (was 35%)</a:t>
            </a:r>
          </a:p>
          <a:p>
            <a:pPr lvl="1"/>
            <a:r>
              <a:rPr lang="en-US" dirty="0"/>
              <a:t>Income phase-down of percentage begins at AGI of  $125,000 (was $15,000)</a:t>
            </a:r>
          </a:p>
          <a:p>
            <a:r>
              <a:rPr lang="en-US" dirty="0"/>
              <a:t>New high-income phase out begins at $400,000</a:t>
            </a:r>
          </a:p>
        </p:txBody>
      </p:sp>
      <p:sp>
        <p:nvSpPr>
          <p:cNvPr id="5" name="Title 4"/>
          <p:cNvSpPr>
            <a:spLocks noGrp="1"/>
          </p:cNvSpPr>
          <p:nvPr>
            <p:ph type="title"/>
          </p:nvPr>
        </p:nvSpPr>
        <p:spPr/>
        <p:txBody>
          <a:bodyPr/>
          <a:lstStyle/>
          <a:p>
            <a:r>
              <a:rPr lang="en-US" dirty="0"/>
              <a:t>Child and Dependent Care Credit for 2021</a:t>
            </a:r>
          </a:p>
        </p:txBody>
      </p:sp>
      <p:grpSp>
        <p:nvGrpSpPr>
          <p:cNvPr id="6" name="Group 5"/>
          <p:cNvGrpSpPr/>
          <p:nvPr/>
        </p:nvGrpSpPr>
        <p:grpSpPr>
          <a:xfrm>
            <a:off x="11006420" y="51762"/>
            <a:ext cx="1145207" cy="1114165"/>
            <a:chOff x="11025609" y="0"/>
            <a:chExt cx="1145207" cy="1143000"/>
          </a:xfrm>
        </p:grpSpPr>
        <p:sp>
          <p:nvSpPr>
            <p:cNvPr id="7" name="5-Point Star 6"/>
            <p:cNvSpPr/>
            <p:nvPr/>
          </p:nvSpPr>
          <p:spPr>
            <a:xfrm>
              <a:off x="11025609" y="0"/>
              <a:ext cx="1145207" cy="1143000"/>
            </a:xfrm>
            <a:prstGeom prst="star5">
              <a:avLst>
                <a:gd name="adj" fmla="val 29898"/>
                <a:gd name="hf" fmla="val 105146"/>
                <a:gd name="vf" fmla="val 110557"/>
              </a:avLst>
            </a:prstGeom>
            <a:solidFill>
              <a:schemeClr val="bg1"/>
            </a:solidFill>
            <a:ln>
              <a:solidFill>
                <a:srgbClr val="C00000">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wrap="none" tIns="182880" bIns="365760" anchor="ctr" anchorCtr="0"/>
            <a:lstStyle/>
            <a:p>
              <a:pPr algn="ctr" eaLnBrk="1" hangingPunct="1">
                <a:defRPr/>
              </a:pPr>
              <a:endParaRPr lang="en-US" sz="2400" dirty="0">
                <a:solidFill>
                  <a:schemeClr val="tx1"/>
                </a:solidFill>
              </a:endParaRPr>
            </a:p>
          </p:txBody>
        </p:sp>
        <p:sp>
          <p:nvSpPr>
            <p:cNvPr id="8" name="TextBox 7"/>
            <p:cNvSpPr txBox="1"/>
            <p:nvPr/>
          </p:nvSpPr>
          <p:spPr>
            <a:xfrm>
              <a:off x="11025609" y="340668"/>
              <a:ext cx="1145207" cy="473613"/>
            </a:xfrm>
            <a:prstGeom prst="rect">
              <a:avLst/>
            </a:prstGeom>
            <a:noFill/>
          </p:spPr>
          <p:txBody>
            <a:bodyPr wrap="square" rtlCol="0">
              <a:spAutoFit/>
            </a:bodyPr>
            <a:lstStyle/>
            <a:p>
              <a:pPr algn="ctr"/>
              <a:r>
                <a:rPr lang="en-US" sz="2400" dirty="0"/>
                <a:t>New</a:t>
              </a:r>
            </a:p>
          </p:txBody>
        </p:sp>
      </p:grpSp>
      <p:sp>
        <p:nvSpPr>
          <p:cNvPr id="9" name="Cloud 8"/>
          <p:cNvSpPr/>
          <p:nvPr/>
        </p:nvSpPr>
        <p:spPr>
          <a:xfrm>
            <a:off x="10015820" y="1280921"/>
            <a:ext cx="1981200" cy="1405533"/>
          </a:xfrm>
          <a:prstGeom prst="cloud">
            <a:avLst/>
          </a:prstGeom>
          <a:ln/>
        </p:spPr>
        <p:style>
          <a:lnRef idx="0">
            <a:schemeClr val="accent1"/>
          </a:lnRef>
          <a:fillRef idx="3">
            <a:schemeClr val="accent1"/>
          </a:fillRef>
          <a:effectRef idx="3">
            <a:schemeClr val="accent1"/>
          </a:effectRef>
          <a:fontRef idx="minor">
            <a:schemeClr val="lt1"/>
          </a:fontRef>
        </p:style>
        <p:txBody>
          <a:bodyPr lIns="0" tIns="0" rIns="0" bIns="0" rtlCol="0" anchor="ctr">
            <a:spAutoFit/>
          </a:bodyPr>
          <a:lstStyle/>
          <a:p>
            <a:pPr algn="ctr"/>
            <a:r>
              <a:rPr lang="en-US" sz="2000" dirty="0">
                <a:solidFill>
                  <a:schemeClr val="tx1"/>
                </a:solidFill>
              </a:rPr>
              <a:t>Applies to 2021 returns only</a:t>
            </a:r>
          </a:p>
        </p:txBody>
      </p:sp>
    </p:spTree>
    <p:extLst>
      <p:ext uri="{BB962C8B-B14F-4D97-AF65-F5344CB8AC3E}">
        <p14:creationId xmlns:p14="http://schemas.microsoft.com/office/powerpoint/2010/main" val="158868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anim calcmode="lin" valueType="num">
                                      <p:cBhvr>
                                        <p:cTn id="8"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2000"/>
                                        <p:tgtEl>
                                          <p:spTgt spid="4">
                                            <p:txEl>
                                              <p:pRg st="1" end="1"/>
                                            </p:txEl>
                                          </p:spTgt>
                                        </p:tgtEl>
                                      </p:cBhvr>
                                    </p:animEffect>
                                    <p:anim calcmode="lin" valueType="num">
                                      <p:cBhvr>
                                        <p:cTn id="15"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2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2000"/>
                                        <p:tgtEl>
                                          <p:spTgt spid="4">
                                            <p:txEl>
                                              <p:pRg st="2" end="2"/>
                                            </p:txEl>
                                          </p:spTgt>
                                        </p:tgtEl>
                                      </p:cBhvr>
                                    </p:animEffect>
                                    <p:anim calcmode="lin" valueType="num">
                                      <p:cBhvr>
                                        <p:cTn id="22"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2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2000"/>
                                        <p:tgtEl>
                                          <p:spTgt spid="4">
                                            <p:txEl>
                                              <p:pRg st="3" end="3"/>
                                            </p:txEl>
                                          </p:spTgt>
                                        </p:tgtEl>
                                      </p:cBhvr>
                                    </p:animEffect>
                                    <p:anim calcmode="lin" valueType="num">
                                      <p:cBhvr>
                                        <p:cTn id="29" dur="2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2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2000"/>
                                        <p:tgtEl>
                                          <p:spTgt spid="4">
                                            <p:txEl>
                                              <p:pRg st="4" end="4"/>
                                            </p:txEl>
                                          </p:spTgt>
                                        </p:tgtEl>
                                      </p:cBhvr>
                                    </p:animEffect>
                                    <p:anim calcmode="lin" valueType="num">
                                      <p:cBhvr>
                                        <p:cTn id="36" dur="2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2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2000"/>
                                        <p:tgtEl>
                                          <p:spTgt spid="4">
                                            <p:txEl>
                                              <p:pRg st="5" end="5"/>
                                            </p:txEl>
                                          </p:spTgt>
                                        </p:tgtEl>
                                      </p:cBhvr>
                                    </p:animEffect>
                                    <p:anim calcmode="lin" valueType="num">
                                      <p:cBhvr>
                                        <p:cTn id="43" dur="2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2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2000"/>
                                        <p:tgtEl>
                                          <p:spTgt spid="4">
                                            <p:txEl>
                                              <p:pRg st="6" end="6"/>
                                            </p:txEl>
                                          </p:spTgt>
                                        </p:tgtEl>
                                      </p:cBhvr>
                                    </p:animEffect>
                                    <p:anim calcmode="lin" valueType="num">
                                      <p:cBhvr>
                                        <p:cTn id="50" dur="2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2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NTTC Training – TY2021</a:t>
            </a:r>
            <a:endParaRPr lang="en-US" dirty="0"/>
          </a:p>
        </p:txBody>
      </p:sp>
      <p:sp>
        <p:nvSpPr>
          <p:cNvPr id="3" name="Slide Number Placeholder 2"/>
          <p:cNvSpPr>
            <a:spLocks noGrp="1"/>
          </p:cNvSpPr>
          <p:nvPr>
            <p:ph type="sldNum" sz="quarter" idx="12"/>
          </p:nvPr>
        </p:nvSpPr>
        <p:spPr/>
        <p:txBody>
          <a:bodyPr/>
          <a:lstStyle/>
          <a:p>
            <a:fld id="{4068E72E-92A6-4C92-A402-B93077899A5C}" type="slidenum">
              <a:rPr lang="en-US" altLang="en-US" smtClean="0"/>
              <a:pPr/>
              <a:t>59</a:t>
            </a:fld>
            <a:endParaRPr lang="en-US" altLang="en-US" dirty="0"/>
          </a:p>
        </p:txBody>
      </p:sp>
      <p:sp>
        <p:nvSpPr>
          <p:cNvPr id="4" name="Title 3"/>
          <p:cNvSpPr>
            <a:spLocks noGrp="1"/>
          </p:cNvSpPr>
          <p:nvPr>
            <p:ph type="title"/>
          </p:nvPr>
        </p:nvSpPr>
        <p:spPr/>
        <p:txBody>
          <a:bodyPr/>
          <a:lstStyle/>
          <a:p>
            <a:r>
              <a:rPr lang="en-US"/>
              <a:t>Intake Booklet</a:t>
            </a:r>
            <a:endParaRPr lang="en-US"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24926" y="1381414"/>
            <a:ext cx="6209674" cy="4790786"/>
          </a:xfrm>
          <a:prstGeom prst="rect">
            <a:avLst/>
          </a:prstGeom>
        </p:spPr>
      </p:pic>
      <p:sp>
        <p:nvSpPr>
          <p:cNvPr id="6" name="TextBox 5"/>
          <p:cNvSpPr txBox="1"/>
          <p:nvPr/>
        </p:nvSpPr>
        <p:spPr>
          <a:xfrm>
            <a:off x="1219200" y="1371600"/>
            <a:ext cx="4171950" cy="1384995"/>
          </a:xfrm>
          <a:prstGeom prst="rect">
            <a:avLst/>
          </a:prstGeom>
          <a:solidFill>
            <a:schemeClr val="accent2">
              <a:lumMod val="20000"/>
              <a:lumOff val="80000"/>
            </a:schemeClr>
          </a:solidFill>
          <a:ln w="38100">
            <a:solidFill>
              <a:schemeClr val="accent2">
                <a:lumMod val="75000"/>
              </a:schemeClr>
            </a:solidFill>
          </a:ln>
        </p:spPr>
        <p:txBody>
          <a:bodyPr wrap="square" rtlCol="0">
            <a:spAutoFit/>
          </a:bodyPr>
          <a:lstStyle/>
          <a:p>
            <a:pPr algn="ctr"/>
            <a:r>
              <a:rPr lang="en-US" sz="2800" b="1" dirty="0"/>
              <a:t>Being disabled may be an indicator of needing care and useful if filing MFJ</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2999" y="4096677"/>
            <a:ext cx="9893301" cy="1331645"/>
          </a:xfrm>
          <a:prstGeom prst="rect">
            <a:avLst/>
          </a:prstGeom>
        </p:spPr>
      </p:pic>
      <p:sp>
        <p:nvSpPr>
          <p:cNvPr id="9" name="Rectangle 8"/>
          <p:cNvSpPr/>
          <p:nvPr/>
        </p:nvSpPr>
        <p:spPr>
          <a:xfrm>
            <a:off x="1142999" y="4038600"/>
            <a:ext cx="9893301" cy="1447800"/>
          </a:xfrm>
          <a:prstGeom prst="rect">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477000" y="3048000"/>
            <a:ext cx="3657600" cy="533400"/>
          </a:xfrm>
          <a:prstGeom prst="rect">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a:stCxn id="10" idx="2"/>
          </p:cNvCxnSpPr>
          <p:nvPr/>
        </p:nvCxnSpPr>
        <p:spPr>
          <a:xfrm flipH="1">
            <a:off x="5943600" y="3581400"/>
            <a:ext cx="2362200" cy="45720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114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childTnLst>
                          </p:cTn>
                        </p:par>
                        <p:par>
                          <p:cTn id="14" fill="hold">
                            <p:stCondLst>
                              <p:cond delay="4000"/>
                            </p:stCondLst>
                            <p:childTnLst>
                              <p:par>
                                <p:cTn id="15" presetID="22" presetClass="entr" presetSubtype="1"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2000"/>
                                        <p:tgtEl>
                                          <p:spTgt spid="12"/>
                                        </p:tgtEl>
                                      </p:cBhvr>
                                    </p:animEffect>
                                  </p:childTnLst>
                                </p:cTn>
                              </p:par>
                            </p:childTnLst>
                          </p:cTn>
                        </p:par>
                        <p:par>
                          <p:cTn id="18" fill="hold">
                            <p:stCondLst>
                              <p:cond delay="60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0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NTTC Training – TY2021</a:t>
            </a:r>
            <a:endParaRPr lang="en-US" dirty="0"/>
          </a:p>
        </p:txBody>
      </p:sp>
      <p:sp>
        <p:nvSpPr>
          <p:cNvPr id="3" name="Slide Number Placeholder 2"/>
          <p:cNvSpPr>
            <a:spLocks noGrp="1"/>
          </p:cNvSpPr>
          <p:nvPr>
            <p:ph type="sldNum" sz="quarter" idx="11"/>
          </p:nvPr>
        </p:nvSpPr>
        <p:spPr/>
        <p:txBody>
          <a:bodyPr/>
          <a:lstStyle/>
          <a:p>
            <a:fld id="{EC55888C-33B3-4ECD-8A58-3D8633031EC8}" type="slidenum">
              <a:rPr lang="en-US" altLang="en-US" smtClean="0"/>
              <a:pPr/>
              <a:t>6</a:t>
            </a:fld>
            <a:endParaRPr lang="en-US" altLang="en-US"/>
          </a:p>
        </p:txBody>
      </p:sp>
      <p:pic>
        <p:nvPicPr>
          <p:cNvPr id="6" name="Content Placeholder 5"/>
          <p:cNvPicPr>
            <a:picLocks noGrp="1" noChangeAspect="1"/>
          </p:cNvPicPr>
          <p:nvPr>
            <p:ph sz="quarter" idx="12"/>
          </p:nvPr>
        </p:nvPicPr>
        <p:blipFill>
          <a:blip r:embed="rId3"/>
          <a:stretch>
            <a:fillRect/>
          </a:stretch>
        </p:blipFill>
        <p:spPr>
          <a:xfrm>
            <a:off x="0" y="1295401"/>
            <a:ext cx="12192000" cy="5562599"/>
          </a:xfrm>
          <a:prstGeom prst="rect">
            <a:avLst/>
          </a:prstGeom>
        </p:spPr>
      </p:pic>
      <p:sp>
        <p:nvSpPr>
          <p:cNvPr id="5" name="Title 4"/>
          <p:cNvSpPr>
            <a:spLocks noGrp="1"/>
          </p:cNvSpPr>
          <p:nvPr>
            <p:ph type="title"/>
          </p:nvPr>
        </p:nvSpPr>
        <p:spPr>
          <a:xfrm>
            <a:off x="1066803" y="28835"/>
            <a:ext cx="11134296" cy="1143000"/>
          </a:xfrm>
        </p:spPr>
        <p:txBody>
          <a:bodyPr>
            <a:normAutofit fontScale="90000"/>
          </a:bodyPr>
          <a:lstStyle/>
          <a:p>
            <a:r>
              <a:rPr lang="en-US" dirty="0" smtClean="0"/>
              <a:t>There is now a more efficient way to distribute tax dollars</a:t>
            </a:r>
            <a:endParaRPr lang="en-US" dirty="0"/>
          </a:p>
        </p:txBody>
      </p:sp>
      <p:sp>
        <p:nvSpPr>
          <p:cNvPr id="9" name="Rectangle 8"/>
          <p:cNvSpPr/>
          <p:nvPr/>
        </p:nvSpPr>
        <p:spPr>
          <a:xfrm>
            <a:off x="228600" y="3800901"/>
            <a:ext cx="11811000" cy="923330"/>
          </a:xfrm>
          <a:prstGeom prst="rect">
            <a:avLst/>
          </a:prstGeom>
        </p:spPr>
        <p:txBody>
          <a:bodyPr wrap="square">
            <a:spAutoFit/>
          </a:bodyPr>
          <a:lstStyle/>
          <a:p>
            <a:pPr algn="ctr"/>
            <a:r>
              <a:rPr lang="en-US" sz="5400" dirty="0"/>
              <a:t>New Rules for EIC, RCTC &amp; CDCC - 2021</a:t>
            </a:r>
          </a:p>
        </p:txBody>
      </p:sp>
    </p:spTree>
    <p:extLst>
      <p:ext uri="{BB962C8B-B14F-4D97-AF65-F5344CB8AC3E}">
        <p14:creationId xmlns:p14="http://schemas.microsoft.com/office/powerpoint/2010/main" val="212728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600200" y="1447800"/>
            <a:ext cx="10394126" cy="3835929"/>
          </a:xfrm>
          <a:prstGeom prst="rect">
            <a:avLst/>
          </a:prstGeom>
        </p:spPr>
      </p:pic>
      <p:sp>
        <p:nvSpPr>
          <p:cNvPr id="3" name="Footer Placeholder 2"/>
          <p:cNvSpPr>
            <a:spLocks noGrp="1"/>
          </p:cNvSpPr>
          <p:nvPr>
            <p:ph type="ftr" sz="quarter" idx="11"/>
          </p:nvPr>
        </p:nvSpPr>
        <p:spPr/>
        <p:txBody>
          <a:bodyPr/>
          <a:lstStyle/>
          <a:p>
            <a:r>
              <a:rPr lang="en-US"/>
              <a:t>NTTC Training – TY2021</a:t>
            </a:r>
            <a:endParaRPr lang="en-US" dirty="0"/>
          </a:p>
        </p:txBody>
      </p:sp>
      <p:sp>
        <p:nvSpPr>
          <p:cNvPr id="4" name="Slide Number Placeholder 3"/>
          <p:cNvSpPr>
            <a:spLocks noGrp="1"/>
          </p:cNvSpPr>
          <p:nvPr>
            <p:ph type="sldNum" sz="quarter" idx="12"/>
          </p:nvPr>
        </p:nvSpPr>
        <p:spPr/>
        <p:txBody>
          <a:bodyPr/>
          <a:lstStyle/>
          <a:p>
            <a:fld id="{186B31FC-C73A-4A39-A60D-76CC848ACD81}" type="slidenum">
              <a:rPr lang="en-US" altLang="en-US" smtClean="0"/>
              <a:pPr/>
              <a:t>60</a:t>
            </a:fld>
            <a:endParaRPr lang="en-US" altLang="en-US" dirty="0"/>
          </a:p>
        </p:txBody>
      </p:sp>
      <p:sp>
        <p:nvSpPr>
          <p:cNvPr id="2" name="Title 1"/>
          <p:cNvSpPr>
            <a:spLocks noGrp="1"/>
          </p:cNvSpPr>
          <p:nvPr>
            <p:ph type="title"/>
          </p:nvPr>
        </p:nvSpPr>
        <p:spPr/>
        <p:txBody>
          <a:bodyPr/>
          <a:lstStyle/>
          <a:p>
            <a:r>
              <a:rPr lang="en-US"/>
              <a:t>Intake/Interview</a:t>
            </a:r>
            <a:endParaRPr lang="en-US" dirty="0"/>
          </a:p>
        </p:txBody>
      </p:sp>
      <p:sp>
        <p:nvSpPr>
          <p:cNvPr id="11" name="Content Placeholder 10"/>
          <p:cNvSpPr>
            <a:spLocks noGrp="1"/>
          </p:cNvSpPr>
          <p:nvPr>
            <p:ph sz="quarter" idx="4294967295"/>
          </p:nvPr>
        </p:nvSpPr>
        <p:spPr>
          <a:xfrm>
            <a:off x="1676400" y="457200"/>
            <a:ext cx="11582400" cy="5327651"/>
          </a:xfrm>
        </p:spPr>
        <p:txBody>
          <a:bodyPr/>
          <a:lstStyle/>
          <a:p>
            <a:r>
              <a:rPr lang="en-US" dirty="0"/>
              <a:t>Intake Booklet</a:t>
            </a:r>
          </a:p>
        </p:txBody>
      </p:sp>
      <p:sp>
        <p:nvSpPr>
          <p:cNvPr id="8" name="TextBox 7"/>
          <p:cNvSpPr txBox="1"/>
          <p:nvPr/>
        </p:nvSpPr>
        <p:spPr>
          <a:xfrm>
            <a:off x="9477713" y="3962398"/>
            <a:ext cx="2266950" cy="2015936"/>
          </a:xfrm>
          <a:prstGeom prst="rect">
            <a:avLst/>
          </a:prstGeom>
          <a:solidFill>
            <a:schemeClr val="accent2">
              <a:lumMod val="20000"/>
              <a:lumOff val="80000"/>
            </a:schemeClr>
          </a:solidFill>
          <a:ln w="38100">
            <a:solidFill>
              <a:schemeClr val="accent2">
                <a:lumMod val="75000"/>
              </a:schemeClr>
            </a:solidFill>
          </a:ln>
        </p:spPr>
        <p:txBody>
          <a:bodyPr wrap="square" rtlCol="0">
            <a:spAutoFit/>
          </a:bodyPr>
          <a:lstStyle/>
          <a:p>
            <a:pPr algn="ctr"/>
            <a:r>
              <a:rPr lang="en-US" sz="2500" b="1" dirty="0"/>
              <a:t>Being disabled may be an indicator of needing care if age 13 or older</a:t>
            </a:r>
          </a:p>
        </p:txBody>
      </p:sp>
      <p:sp>
        <p:nvSpPr>
          <p:cNvPr id="13" name="Rounded Rectangle 12"/>
          <p:cNvSpPr/>
          <p:nvPr/>
        </p:nvSpPr>
        <p:spPr>
          <a:xfrm>
            <a:off x="4419600" y="2209800"/>
            <a:ext cx="1066800" cy="685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ounded Rectangle 14"/>
          <p:cNvSpPr/>
          <p:nvPr/>
        </p:nvSpPr>
        <p:spPr>
          <a:xfrm>
            <a:off x="6705600" y="2209800"/>
            <a:ext cx="914400" cy="12192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Rounded Rectangle 15"/>
          <p:cNvSpPr/>
          <p:nvPr/>
        </p:nvSpPr>
        <p:spPr>
          <a:xfrm>
            <a:off x="10896600" y="2286000"/>
            <a:ext cx="1066800" cy="9144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TextBox 13"/>
          <p:cNvSpPr txBox="1"/>
          <p:nvPr/>
        </p:nvSpPr>
        <p:spPr>
          <a:xfrm>
            <a:off x="4800600" y="1066800"/>
            <a:ext cx="2100129" cy="477054"/>
          </a:xfrm>
          <a:prstGeom prst="rect">
            <a:avLst/>
          </a:prstGeom>
          <a:solidFill>
            <a:schemeClr val="bg1"/>
          </a:solidFill>
          <a:ln w="38100">
            <a:solidFill>
              <a:srgbClr val="FF0000"/>
            </a:solidFill>
          </a:ln>
        </p:spPr>
        <p:txBody>
          <a:bodyPr wrap="none" rtlCol="0">
            <a:spAutoFit/>
          </a:bodyPr>
          <a:lstStyle/>
          <a:p>
            <a:r>
              <a:rPr lang="en-US" sz="2500" b="1" dirty="0"/>
              <a:t>Under age 13?</a:t>
            </a:r>
          </a:p>
        </p:txBody>
      </p:sp>
      <p:sp>
        <p:nvSpPr>
          <p:cNvPr id="18" name="TextBox 17"/>
          <p:cNvSpPr txBox="1"/>
          <p:nvPr/>
        </p:nvSpPr>
        <p:spPr>
          <a:xfrm>
            <a:off x="5410200" y="4191000"/>
            <a:ext cx="3064279" cy="477054"/>
          </a:xfrm>
          <a:prstGeom prst="rect">
            <a:avLst/>
          </a:prstGeom>
          <a:solidFill>
            <a:schemeClr val="bg1"/>
          </a:solidFill>
          <a:ln w="38100">
            <a:solidFill>
              <a:srgbClr val="FF0000"/>
            </a:solidFill>
          </a:ln>
        </p:spPr>
        <p:txBody>
          <a:bodyPr wrap="none" rtlCol="0">
            <a:spAutoFit/>
          </a:bodyPr>
          <a:lstStyle/>
          <a:p>
            <a:r>
              <a:rPr lang="en-US" sz="2500" b="1" dirty="0"/>
              <a:t>More than 6 months?</a:t>
            </a:r>
          </a:p>
        </p:txBody>
      </p:sp>
      <p:cxnSp>
        <p:nvCxnSpPr>
          <p:cNvPr id="19" name="Straight Arrow Connector 18"/>
          <p:cNvCxnSpPr>
            <a:cxnSpLocks/>
          </p:cNvCxnSpPr>
          <p:nvPr/>
        </p:nvCxnSpPr>
        <p:spPr>
          <a:xfrm flipH="1" flipV="1">
            <a:off x="4953000" y="1543854"/>
            <a:ext cx="193" cy="66594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cxnSpLocks/>
          </p:cNvCxnSpPr>
          <p:nvPr/>
        </p:nvCxnSpPr>
        <p:spPr>
          <a:xfrm>
            <a:off x="7086600" y="3429002"/>
            <a:ext cx="0" cy="7619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 xmlns:a16="http://schemas.microsoft.com/office/drawing/2014/main" id="{77EA8359-6B7C-4BED-8D71-9B22AAFA99E9}"/>
              </a:ext>
            </a:extLst>
          </p:cNvPr>
          <p:cNvCxnSpPr>
            <a:cxnSpLocks/>
          </p:cNvCxnSpPr>
          <p:nvPr/>
        </p:nvCxnSpPr>
        <p:spPr>
          <a:xfrm>
            <a:off x="11353800" y="3200400"/>
            <a:ext cx="0" cy="7619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26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2000"/>
                                        <p:tgtEl>
                                          <p:spTgt spid="19"/>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2000"/>
                                        <p:tgtEl>
                                          <p:spTgt spid="15"/>
                                        </p:tgtEl>
                                      </p:cBhvr>
                                    </p:animEffect>
                                  </p:childTnLst>
                                </p:cTn>
                              </p:par>
                            </p:childTnLst>
                          </p:cTn>
                        </p:par>
                        <p:par>
                          <p:cTn id="21" fill="hold">
                            <p:stCondLst>
                              <p:cond delay="2000"/>
                            </p:stCondLst>
                            <p:childTnLst>
                              <p:par>
                                <p:cTn id="22" presetID="22" presetClass="entr" presetSubtype="1"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up)">
                                      <p:cBhvr>
                                        <p:cTn id="24" dur="2000"/>
                                        <p:tgtEl>
                                          <p:spTgt spid="21"/>
                                        </p:tgtEl>
                                      </p:cBhvr>
                                    </p:animEffect>
                                  </p:childTnLst>
                                </p:cTn>
                              </p:par>
                            </p:childTnLst>
                          </p:cTn>
                        </p:par>
                        <p:par>
                          <p:cTn id="25" fill="hold">
                            <p:stCondLst>
                              <p:cond delay="4000"/>
                            </p:stCondLst>
                            <p:childTnLst>
                              <p:par>
                                <p:cTn id="26" presetID="10" presetClass="entr" presetSubtype="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20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2000"/>
                                        <p:tgtEl>
                                          <p:spTgt spid="16"/>
                                        </p:tgtEl>
                                      </p:cBhvr>
                                    </p:animEffect>
                                  </p:childTnLst>
                                </p:cTn>
                              </p:par>
                            </p:childTnLst>
                          </p:cTn>
                        </p:par>
                        <p:par>
                          <p:cTn id="34" fill="hold">
                            <p:stCondLst>
                              <p:cond delay="2000"/>
                            </p:stCondLst>
                            <p:childTnLst>
                              <p:par>
                                <p:cTn id="35" presetID="22" presetClass="entr" presetSubtype="1"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up)">
                                      <p:cBhvr>
                                        <p:cTn id="37" dur="2000"/>
                                        <p:tgtEl>
                                          <p:spTgt spid="17"/>
                                        </p:tgtEl>
                                      </p:cBhvr>
                                    </p:animEffect>
                                  </p:childTnLst>
                                </p:cTn>
                              </p:par>
                            </p:childTnLst>
                          </p:cTn>
                        </p:par>
                        <p:par>
                          <p:cTn id="38" fill="hold">
                            <p:stCondLst>
                              <p:cond delay="4000"/>
                            </p:stCondLst>
                            <p:childTnLst>
                              <p:par>
                                <p:cTn id="39" presetID="10" presetClass="entr" presetSubtype="0"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5" grpId="0" animBg="1"/>
      <p:bldP spid="16" grpId="0" animBg="1"/>
      <p:bldP spid="14" grpId="0" animBg="1"/>
      <p:bldP spid="1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light&#10;&#10;Description automatically generated">
            <a:extLst>
              <a:ext uri="{FF2B5EF4-FFF2-40B4-BE49-F238E27FC236}">
                <a16:creationId xmlns="" xmlns:a16="http://schemas.microsoft.com/office/drawing/2014/main" id="{0A5F2789-A198-49A9-B1A4-A653286B86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4011" y="1246292"/>
            <a:ext cx="4271510" cy="5695347"/>
          </a:xfrm>
          <a:prstGeom prst="rect">
            <a:avLst/>
          </a:prstGeom>
        </p:spPr>
      </p:pic>
      <p:sp>
        <p:nvSpPr>
          <p:cNvPr id="3" name="Footer Placeholder 2"/>
          <p:cNvSpPr>
            <a:spLocks noGrp="1"/>
          </p:cNvSpPr>
          <p:nvPr>
            <p:ph type="ftr" sz="quarter" idx="10"/>
          </p:nvPr>
        </p:nvSpPr>
        <p:spPr/>
        <p:txBody>
          <a:bodyPr/>
          <a:lstStyle/>
          <a:p>
            <a:r>
              <a:rPr lang="en-US"/>
              <a:t>NTTC Training – TY2021</a:t>
            </a:r>
            <a:endParaRPr lang="en-US" dirty="0"/>
          </a:p>
        </p:txBody>
      </p:sp>
      <p:sp>
        <p:nvSpPr>
          <p:cNvPr id="5" name="Slide Number Placeholder 4"/>
          <p:cNvSpPr>
            <a:spLocks noGrp="1"/>
          </p:cNvSpPr>
          <p:nvPr>
            <p:ph type="sldNum" sz="quarter" idx="11"/>
          </p:nvPr>
        </p:nvSpPr>
        <p:spPr/>
        <p:txBody>
          <a:bodyPr/>
          <a:lstStyle/>
          <a:p>
            <a:fld id="{186B31FC-C73A-4A39-A60D-76CC848ACD81}" type="slidenum">
              <a:rPr lang="en-US" altLang="en-US" smtClean="0"/>
              <a:pPr/>
              <a:t>61</a:t>
            </a:fld>
            <a:endParaRPr lang="en-US" altLang="en-US" dirty="0"/>
          </a:p>
        </p:txBody>
      </p:sp>
      <p:sp>
        <p:nvSpPr>
          <p:cNvPr id="22531" name="Content Placeholder 2"/>
          <p:cNvSpPr>
            <a:spLocks noGrp="1"/>
          </p:cNvSpPr>
          <p:nvPr>
            <p:ph sz="quarter" idx="12"/>
          </p:nvPr>
        </p:nvSpPr>
        <p:spPr/>
        <p:txBody>
          <a:bodyPr/>
          <a:lstStyle/>
          <a:p>
            <a:r>
              <a:rPr lang="en-US" altLang="en-US" dirty="0"/>
              <a:t>Cannot be spouse or dependent</a:t>
            </a:r>
          </a:p>
          <a:p>
            <a:r>
              <a:rPr lang="en-US" altLang="en-US" dirty="0"/>
              <a:t>Cannot be taxpayer’s child under age 19</a:t>
            </a:r>
          </a:p>
          <a:p>
            <a:r>
              <a:rPr lang="en-US" altLang="en-US" dirty="0"/>
              <a:t>Cannot be child’s parent (with some exceptions for adults needing care)</a:t>
            </a:r>
          </a:p>
          <a:p>
            <a:r>
              <a:rPr lang="en-US" altLang="en-US" dirty="0"/>
              <a:t>Provide name, address and identifying number</a:t>
            </a:r>
          </a:p>
          <a:p>
            <a:pPr lvl="1"/>
            <a:r>
              <a:rPr lang="en-US" altLang="en-US" dirty="0"/>
              <a:t>Taxpayer must use due diligence to get information </a:t>
            </a:r>
          </a:p>
          <a:p>
            <a:endParaRPr lang="en-US" altLang="en-US" dirty="0"/>
          </a:p>
        </p:txBody>
      </p:sp>
      <p:sp>
        <p:nvSpPr>
          <p:cNvPr id="2" name="Title 1"/>
          <p:cNvSpPr>
            <a:spLocks noGrp="1"/>
          </p:cNvSpPr>
          <p:nvPr>
            <p:ph type="title"/>
          </p:nvPr>
        </p:nvSpPr>
        <p:spPr/>
        <p:txBody>
          <a:bodyPr/>
          <a:lstStyle/>
          <a:p>
            <a:r>
              <a:rPr lang="en-US"/>
              <a:t>Caregiver Rules</a:t>
            </a:r>
            <a:endParaRPr lang="en-US" dirty="0"/>
          </a:p>
        </p:txBody>
      </p:sp>
    </p:spTree>
    <p:extLst>
      <p:ext uri="{BB962C8B-B14F-4D97-AF65-F5344CB8AC3E}">
        <p14:creationId xmlns:p14="http://schemas.microsoft.com/office/powerpoint/2010/main" val="175382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fade">
                                      <p:cBhvr>
                                        <p:cTn id="7" dur="2000"/>
                                        <p:tgtEl>
                                          <p:spTgt spid="225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531">
                                            <p:txEl>
                                              <p:pRg st="1" end="1"/>
                                            </p:txEl>
                                          </p:spTgt>
                                        </p:tgtEl>
                                        <p:attrNameLst>
                                          <p:attrName>style.visibility</p:attrName>
                                        </p:attrNameLst>
                                      </p:cBhvr>
                                      <p:to>
                                        <p:strVal val="visible"/>
                                      </p:to>
                                    </p:set>
                                    <p:animEffect transition="in" filter="fade">
                                      <p:cBhvr>
                                        <p:cTn id="12" dur="2000"/>
                                        <p:tgtEl>
                                          <p:spTgt spid="225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531">
                                            <p:txEl>
                                              <p:pRg st="2" end="2"/>
                                            </p:txEl>
                                          </p:spTgt>
                                        </p:tgtEl>
                                        <p:attrNameLst>
                                          <p:attrName>style.visibility</p:attrName>
                                        </p:attrNameLst>
                                      </p:cBhvr>
                                      <p:to>
                                        <p:strVal val="visible"/>
                                      </p:to>
                                    </p:set>
                                    <p:animEffect transition="in" filter="fade">
                                      <p:cBhvr>
                                        <p:cTn id="17" dur="2000"/>
                                        <p:tgtEl>
                                          <p:spTgt spid="225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531">
                                            <p:txEl>
                                              <p:pRg st="3" end="3"/>
                                            </p:txEl>
                                          </p:spTgt>
                                        </p:tgtEl>
                                        <p:attrNameLst>
                                          <p:attrName>style.visibility</p:attrName>
                                        </p:attrNameLst>
                                      </p:cBhvr>
                                      <p:to>
                                        <p:strVal val="visible"/>
                                      </p:to>
                                    </p:set>
                                    <p:animEffect transition="in" filter="fade">
                                      <p:cBhvr>
                                        <p:cTn id="22" dur="2000"/>
                                        <p:tgtEl>
                                          <p:spTgt spid="22531">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531">
                                            <p:txEl>
                                              <p:pRg st="4" end="4"/>
                                            </p:txEl>
                                          </p:spTgt>
                                        </p:tgtEl>
                                        <p:attrNameLst>
                                          <p:attrName>style.visibility</p:attrName>
                                        </p:attrNameLst>
                                      </p:cBhvr>
                                      <p:to>
                                        <p:strVal val="visible"/>
                                      </p:to>
                                    </p:set>
                                    <p:animEffect transition="in" filter="fade">
                                      <p:cBhvr>
                                        <p:cTn id="25" dur="2000"/>
                                        <p:tgtEl>
                                          <p:spTgt spid="225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NTTC Training – TY2021</a:t>
            </a:r>
            <a:endParaRPr lang="en-US" dirty="0"/>
          </a:p>
        </p:txBody>
      </p:sp>
      <p:sp>
        <p:nvSpPr>
          <p:cNvPr id="5" name="Slide Number Placeholder 4"/>
          <p:cNvSpPr>
            <a:spLocks noGrp="1"/>
          </p:cNvSpPr>
          <p:nvPr>
            <p:ph type="sldNum" sz="quarter" idx="11"/>
          </p:nvPr>
        </p:nvSpPr>
        <p:spPr/>
        <p:txBody>
          <a:bodyPr/>
          <a:lstStyle/>
          <a:p>
            <a:fld id="{186B31FC-C73A-4A39-A60D-76CC848ACD81}" type="slidenum">
              <a:rPr lang="en-US" altLang="en-US" smtClean="0"/>
              <a:pPr/>
              <a:t>62</a:t>
            </a:fld>
            <a:endParaRPr lang="en-US" altLang="en-US" dirty="0"/>
          </a:p>
        </p:txBody>
      </p:sp>
      <p:sp>
        <p:nvSpPr>
          <p:cNvPr id="21507" name="Content Placeholder 2"/>
          <p:cNvSpPr>
            <a:spLocks noGrp="1"/>
          </p:cNvSpPr>
          <p:nvPr>
            <p:ph sz="quarter" idx="12"/>
          </p:nvPr>
        </p:nvSpPr>
        <p:spPr/>
        <p:txBody>
          <a:bodyPr/>
          <a:lstStyle/>
          <a:p>
            <a:r>
              <a:rPr lang="en-US" altLang="en-US" dirty="0"/>
              <a:t>Credit is based on taxpayer’s out of pocket expenses</a:t>
            </a:r>
          </a:p>
          <a:p>
            <a:pPr lvl="1"/>
            <a:r>
              <a:rPr lang="en-US" altLang="en-US" dirty="0"/>
              <a:t>Employer childcare benefits are not included</a:t>
            </a:r>
          </a:p>
          <a:p>
            <a:r>
              <a:rPr lang="en-US" altLang="en-US" dirty="0"/>
              <a:t>TaxSlayer automatically deducts Form W-2 box 10 amount</a:t>
            </a:r>
          </a:p>
          <a:p>
            <a:r>
              <a:rPr lang="en-US" altLang="en-US" dirty="0"/>
              <a:t>Enter total paid by taxpayer (before employer reimbursement) on Form 2441 Page 1 input form</a:t>
            </a:r>
          </a:p>
        </p:txBody>
      </p:sp>
      <p:sp>
        <p:nvSpPr>
          <p:cNvPr id="2" name="Title 1"/>
          <p:cNvSpPr>
            <a:spLocks noGrp="1"/>
          </p:cNvSpPr>
          <p:nvPr>
            <p:ph type="title"/>
          </p:nvPr>
        </p:nvSpPr>
        <p:spPr/>
        <p:txBody>
          <a:bodyPr/>
          <a:lstStyle/>
          <a:p>
            <a:r>
              <a:rPr lang="en-US"/>
              <a:t>Employer-provided Benefit</a:t>
            </a:r>
            <a:endParaRPr lang="en-US" dirty="0"/>
          </a:p>
        </p:txBody>
      </p:sp>
    </p:spTree>
    <p:extLst>
      <p:ext uri="{BB962C8B-B14F-4D97-AF65-F5344CB8AC3E}">
        <p14:creationId xmlns:p14="http://schemas.microsoft.com/office/powerpoint/2010/main" val="181143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fade">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fade">
                                      <p:cBhvr>
                                        <p:cTn id="12" dur="500"/>
                                        <p:tgtEl>
                                          <p:spTgt spid="215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507">
                                            <p:txEl>
                                              <p:pRg st="2" end="2"/>
                                            </p:txEl>
                                          </p:spTgt>
                                        </p:tgtEl>
                                        <p:attrNameLst>
                                          <p:attrName>style.visibility</p:attrName>
                                        </p:attrNameLst>
                                      </p:cBhvr>
                                      <p:to>
                                        <p:strVal val="visible"/>
                                      </p:to>
                                    </p:set>
                                    <p:animEffect transition="in" filter="fade">
                                      <p:cBhvr>
                                        <p:cTn id="17" dur="500"/>
                                        <p:tgtEl>
                                          <p:spTgt spid="215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507">
                                            <p:txEl>
                                              <p:pRg st="3" end="3"/>
                                            </p:txEl>
                                          </p:spTgt>
                                        </p:tgtEl>
                                        <p:attrNameLst>
                                          <p:attrName>style.visibility</p:attrName>
                                        </p:attrNameLst>
                                      </p:cBhvr>
                                      <p:to>
                                        <p:strVal val="visible"/>
                                      </p:to>
                                    </p:set>
                                    <p:animEffect transition="in" filter="fade">
                                      <p:cBhvr>
                                        <p:cTn id="22" dur="500"/>
                                        <p:tgtEl>
                                          <p:spTgt spid="215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bldLvl="2"/>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NTTC Training – TY2021</a:t>
            </a:r>
            <a:endParaRPr lang="en-US" dirty="0"/>
          </a:p>
        </p:txBody>
      </p:sp>
      <p:sp>
        <p:nvSpPr>
          <p:cNvPr id="3" name="Slide Number Placeholder 2"/>
          <p:cNvSpPr>
            <a:spLocks noGrp="1"/>
          </p:cNvSpPr>
          <p:nvPr>
            <p:ph type="sldNum" sz="quarter" idx="11"/>
          </p:nvPr>
        </p:nvSpPr>
        <p:spPr/>
        <p:txBody>
          <a:bodyPr/>
          <a:lstStyle/>
          <a:p>
            <a:fld id="{71B042FB-C5A0-4140-9EC3-E8F3BDEE7242}" type="slidenum">
              <a:rPr lang="en-US" smtClean="0"/>
              <a:pPr/>
              <a:t>63</a:t>
            </a:fld>
            <a:endParaRPr lang="en-US" dirty="0"/>
          </a:p>
        </p:txBody>
      </p:sp>
      <p:sp>
        <p:nvSpPr>
          <p:cNvPr id="4" name="Content Placeholder 3"/>
          <p:cNvSpPr>
            <a:spLocks noGrp="1"/>
          </p:cNvSpPr>
          <p:nvPr>
            <p:ph sz="quarter" idx="12"/>
          </p:nvPr>
        </p:nvSpPr>
        <p:spPr/>
        <p:txBody>
          <a:bodyPr/>
          <a:lstStyle/>
          <a:p>
            <a:r>
              <a:rPr lang="en-US" dirty="0"/>
              <a:t>Exclusion for employer-provided dependent care benefits increased to $10,500 ($5,250 if MFS)</a:t>
            </a:r>
          </a:p>
          <a:p>
            <a:pPr lvl="1"/>
            <a:r>
              <a:rPr lang="en-US" dirty="0"/>
              <a:t>Was $5,000</a:t>
            </a:r>
          </a:p>
          <a:p>
            <a:pPr lvl="1"/>
            <a:r>
              <a:rPr lang="en-US" dirty="0"/>
              <a:t>Shown</a:t>
            </a:r>
            <a:br>
              <a:rPr lang="en-US" dirty="0"/>
            </a:br>
            <a:r>
              <a:rPr lang="en-US" dirty="0"/>
              <a:t>on W-2</a:t>
            </a:r>
            <a:br>
              <a:rPr lang="en-US" dirty="0"/>
            </a:br>
            <a:r>
              <a:rPr lang="en-US" dirty="0"/>
              <a:t>in box 10</a:t>
            </a:r>
          </a:p>
        </p:txBody>
      </p:sp>
      <p:sp>
        <p:nvSpPr>
          <p:cNvPr id="5" name="Title 4"/>
          <p:cNvSpPr>
            <a:spLocks noGrp="1"/>
          </p:cNvSpPr>
          <p:nvPr>
            <p:ph type="title"/>
          </p:nvPr>
        </p:nvSpPr>
        <p:spPr/>
        <p:txBody>
          <a:bodyPr>
            <a:normAutofit fontScale="90000"/>
          </a:bodyPr>
          <a:lstStyle/>
          <a:p>
            <a:r>
              <a:rPr lang="en-US"/>
              <a:t>Child and Dependent Care Assistance for 2021</a:t>
            </a:r>
            <a:endParaRPr lang="en-US"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98100" y="2944936"/>
            <a:ext cx="7798920" cy="2453221"/>
          </a:xfrm>
          <a:prstGeom prst="rect">
            <a:avLst/>
          </a:prstGeom>
          <a:ln>
            <a:solidFill>
              <a:schemeClr val="tx1"/>
            </a:solidFill>
            <a:prstDash val="solid"/>
          </a:ln>
        </p:spPr>
      </p:pic>
      <p:sp>
        <p:nvSpPr>
          <p:cNvPr id="7" name="Rounded Rectangle 6"/>
          <p:cNvSpPr/>
          <p:nvPr/>
        </p:nvSpPr>
        <p:spPr>
          <a:xfrm>
            <a:off x="10015820" y="4724400"/>
            <a:ext cx="1737360" cy="365760"/>
          </a:xfrm>
          <a:prstGeom prst="roundRect">
            <a:avLst/>
          </a:prstGeom>
          <a:solidFill>
            <a:srgbClr val="FF0000"/>
          </a:solidFill>
          <a:ln w="28575">
            <a:noFill/>
          </a:ln>
          <a:effectLst/>
          <a:scene3d>
            <a:camera prst="orthographicFront">
              <a:rot lat="0" lon="0" rev="0"/>
            </a:camera>
            <a:lightRig rig="chilly" dir="t">
              <a:rot lat="0" lon="0" rev="18480000"/>
            </a:lightRig>
          </a:scene3d>
          <a:sp3d prstMaterial="clear">
            <a:bevelT h="635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8" name="Group 7"/>
          <p:cNvGrpSpPr/>
          <p:nvPr/>
        </p:nvGrpSpPr>
        <p:grpSpPr>
          <a:xfrm>
            <a:off x="11006420" y="51762"/>
            <a:ext cx="1145207" cy="1114165"/>
            <a:chOff x="11025609" y="0"/>
            <a:chExt cx="1145207" cy="1143000"/>
          </a:xfrm>
        </p:grpSpPr>
        <p:sp>
          <p:nvSpPr>
            <p:cNvPr id="9" name="5-Point Star 8"/>
            <p:cNvSpPr/>
            <p:nvPr/>
          </p:nvSpPr>
          <p:spPr>
            <a:xfrm>
              <a:off x="11025609" y="0"/>
              <a:ext cx="1145207" cy="1143000"/>
            </a:xfrm>
            <a:prstGeom prst="star5">
              <a:avLst>
                <a:gd name="adj" fmla="val 29898"/>
                <a:gd name="hf" fmla="val 105146"/>
                <a:gd name="vf" fmla="val 110557"/>
              </a:avLst>
            </a:prstGeom>
            <a:solidFill>
              <a:srgbClr val="FFFF00"/>
            </a:solidFill>
            <a:ln>
              <a:solidFill>
                <a:srgbClr val="C00000">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wrap="none" tIns="182880" bIns="365760" anchor="ctr" anchorCtr="0"/>
            <a:lstStyle/>
            <a:p>
              <a:pPr algn="ctr" eaLnBrk="1" hangingPunct="1">
                <a:defRPr/>
              </a:pPr>
              <a:endParaRPr lang="en-US" sz="2400" dirty="0">
                <a:solidFill>
                  <a:schemeClr val="tx1"/>
                </a:solidFill>
              </a:endParaRPr>
            </a:p>
          </p:txBody>
        </p:sp>
        <p:sp>
          <p:nvSpPr>
            <p:cNvPr id="10" name="TextBox 9"/>
            <p:cNvSpPr txBox="1"/>
            <p:nvPr/>
          </p:nvSpPr>
          <p:spPr>
            <a:xfrm>
              <a:off x="11025609" y="340668"/>
              <a:ext cx="1145207" cy="473613"/>
            </a:xfrm>
            <a:prstGeom prst="rect">
              <a:avLst/>
            </a:prstGeom>
            <a:noFill/>
          </p:spPr>
          <p:txBody>
            <a:bodyPr wrap="square" rtlCol="0">
              <a:spAutoFit/>
            </a:bodyPr>
            <a:lstStyle/>
            <a:p>
              <a:pPr algn="ctr"/>
              <a:r>
                <a:rPr lang="en-US" sz="2400" dirty="0"/>
                <a:t>New</a:t>
              </a:r>
            </a:p>
          </p:txBody>
        </p:sp>
      </p:grpSp>
      <p:sp>
        <p:nvSpPr>
          <p:cNvPr id="11" name="Cloud 10"/>
          <p:cNvSpPr/>
          <p:nvPr/>
        </p:nvSpPr>
        <p:spPr>
          <a:xfrm>
            <a:off x="10015820" y="1280921"/>
            <a:ext cx="1981200" cy="1405533"/>
          </a:xfrm>
          <a:prstGeom prst="cloud">
            <a:avLst/>
          </a:prstGeom>
          <a:ln/>
        </p:spPr>
        <p:style>
          <a:lnRef idx="0">
            <a:schemeClr val="accent1"/>
          </a:lnRef>
          <a:fillRef idx="3">
            <a:schemeClr val="accent1"/>
          </a:fillRef>
          <a:effectRef idx="3">
            <a:schemeClr val="accent1"/>
          </a:effectRef>
          <a:fontRef idx="minor">
            <a:schemeClr val="lt1"/>
          </a:fontRef>
        </p:style>
        <p:txBody>
          <a:bodyPr lIns="0" tIns="0" rIns="0" bIns="0" rtlCol="0" anchor="ctr">
            <a:spAutoFit/>
          </a:bodyPr>
          <a:lstStyle/>
          <a:p>
            <a:pPr algn="ctr"/>
            <a:r>
              <a:rPr lang="en-US" sz="2000" b="1" dirty="0">
                <a:solidFill>
                  <a:schemeClr val="tx1"/>
                </a:solidFill>
              </a:rPr>
              <a:t>Applies to 2021 returns only</a:t>
            </a:r>
          </a:p>
        </p:txBody>
      </p:sp>
    </p:spTree>
    <p:extLst>
      <p:ext uri="{BB962C8B-B14F-4D97-AF65-F5344CB8AC3E}">
        <p14:creationId xmlns:p14="http://schemas.microsoft.com/office/powerpoint/2010/main" val="214915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 calcmode="lin" valueType="num">
                                      <p:cBhvr>
                                        <p:cTn id="9" dur="2000" fill="hold"/>
                                        <p:tgtEl>
                                          <p:spTgt spid="8"/>
                                        </p:tgtEl>
                                        <p:attrNameLst>
                                          <p:attrName>style.rotation</p:attrName>
                                        </p:attrNameLst>
                                      </p:cBhvr>
                                      <p:tavLst>
                                        <p:tav tm="0">
                                          <p:val>
                                            <p:fltVal val="90"/>
                                          </p:val>
                                        </p:tav>
                                        <p:tav tm="100000">
                                          <p:val>
                                            <p:fltVal val="0"/>
                                          </p:val>
                                        </p:tav>
                                      </p:tavLst>
                                    </p:anim>
                                    <p:animEffect transition="in" filter="fade">
                                      <p:cBhvr>
                                        <p:cTn id="10" dur="2000"/>
                                        <p:tgtEl>
                                          <p:spTgt spid="8"/>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2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20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fade">
                                      <p:cBhvr>
                                        <p:cTn id="29" dur="2000"/>
                                        <p:tgtEl>
                                          <p:spTgt spid="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fade">
                                      <p:cBhvr>
                                        <p:cTn id="34" dur="2000"/>
                                        <p:tgtEl>
                                          <p:spTgt spid="4">
                                            <p:txEl>
                                              <p:pRg st="2" end="2"/>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2"/>
      <p:bldP spid="7" grpId="0" animBg="1"/>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dolls&#10;&#10;Description automatically generated with medium confidence">
            <a:extLst>
              <a:ext uri="{FF2B5EF4-FFF2-40B4-BE49-F238E27FC236}">
                <a16:creationId xmlns="" xmlns:a16="http://schemas.microsoft.com/office/drawing/2014/main" id="{DB7A929A-DD2C-4542-89C1-BFC2338473ED}"/>
              </a:ext>
            </a:extLst>
          </p:cNvPr>
          <p:cNvPicPr>
            <a:picLocks noChangeAspect="1"/>
          </p:cNvPicPr>
          <p:nvPr/>
        </p:nvPicPr>
        <p:blipFill>
          <a:blip r:embed="rId3" cstate="print">
            <a:alphaModFix amt="50000"/>
            <a:extLst>
              <a:ext uri="{28A0092B-C50C-407E-A947-70E740481C1C}">
                <a14:useLocalDpi xmlns:a14="http://schemas.microsoft.com/office/drawing/2010/main" val="0"/>
              </a:ext>
            </a:extLst>
          </a:blip>
          <a:stretch>
            <a:fillRect/>
          </a:stretch>
        </p:blipFill>
        <p:spPr>
          <a:xfrm>
            <a:off x="2871590" y="2431862"/>
            <a:ext cx="5896708" cy="4791075"/>
          </a:xfrm>
          <a:prstGeom prst="rect">
            <a:avLst/>
          </a:prstGeom>
        </p:spPr>
      </p:pic>
      <p:sp>
        <p:nvSpPr>
          <p:cNvPr id="2" name="Footer Placeholder 1"/>
          <p:cNvSpPr>
            <a:spLocks noGrp="1"/>
          </p:cNvSpPr>
          <p:nvPr>
            <p:ph type="ftr" sz="quarter" idx="10"/>
          </p:nvPr>
        </p:nvSpPr>
        <p:spPr/>
        <p:txBody>
          <a:bodyPr/>
          <a:lstStyle/>
          <a:p>
            <a:r>
              <a:rPr lang="en-US"/>
              <a:t>NTTC Training – TY2021</a:t>
            </a:r>
            <a:endParaRPr lang="en-US" dirty="0"/>
          </a:p>
        </p:txBody>
      </p:sp>
      <p:sp>
        <p:nvSpPr>
          <p:cNvPr id="3" name="Slide Number Placeholder 2"/>
          <p:cNvSpPr>
            <a:spLocks noGrp="1"/>
          </p:cNvSpPr>
          <p:nvPr>
            <p:ph type="sldNum" sz="quarter" idx="11"/>
          </p:nvPr>
        </p:nvSpPr>
        <p:spPr/>
        <p:txBody>
          <a:bodyPr/>
          <a:lstStyle/>
          <a:p>
            <a:fld id="{186B31FC-C73A-4A39-A60D-76CC848ACD81}" type="slidenum">
              <a:rPr lang="en-US" altLang="en-US" smtClean="0"/>
              <a:pPr/>
              <a:t>64</a:t>
            </a:fld>
            <a:endParaRPr lang="en-US" altLang="en-US" dirty="0"/>
          </a:p>
        </p:txBody>
      </p:sp>
      <p:sp>
        <p:nvSpPr>
          <p:cNvPr id="4" name="Content Placeholder 3"/>
          <p:cNvSpPr>
            <a:spLocks noGrp="1"/>
          </p:cNvSpPr>
          <p:nvPr>
            <p:ph sz="quarter" idx="12"/>
          </p:nvPr>
        </p:nvSpPr>
        <p:spPr/>
        <p:txBody>
          <a:bodyPr>
            <a:normAutofit lnSpcReduction="10000"/>
          </a:bodyPr>
          <a:lstStyle/>
          <a:p>
            <a:r>
              <a:rPr lang="en-US" dirty="0"/>
              <a:t>Married taxpayers earned $30,000 each during the year and have 2 qualifying children </a:t>
            </a:r>
          </a:p>
          <a:p>
            <a:r>
              <a:rPr lang="en-US" dirty="0"/>
              <a:t>One child is cared for at no expense by neighbors </a:t>
            </a:r>
          </a:p>
          <a:p>
            <a:r>
              <a:rPr lang="en-US" dirty="0"/>
              <a:t>The second child had qualifying day care expenses of $10,000 during the year</a:t>
            </a:r>
          </a:p>
          <a:p>
            <a:r>
              <a:rPr lang="en-US" dirty="0"/>
              <a:t>What expense amount is used to calculate the child and dependent care credit? </a:t>
            </a:r>
          </a:p>
        </p:txBody>
      </p:sp>
      <p:sp>
        <p:nvSpPr>
          <p:cNvPr id="5" name="Title 4"/>
          <p:cNvSpPr>
            <a:spLocks noGrp="1"/>
          </p:cNvSpPr>
          <p:nvPr>
            <p:ph type="title"/>
          </p:nvPr>
        </p:nvSpPr>
        <p:spPr/>
        <p:txBody>
          <a:bodyPr/>
          <a:lstStyle/>
          <a:p>
            <a:r>
              <a:rPr lang="en-US" dirty="0"/>
              <a:t>Child and </a:t>
            </a:r>
            <a:r>
              <a:rPr lang="en-US" dirty="0" err="1"/>
              <a:t>Depedent</a:t>
            </a:r>
            <a:r>
              <a:rPr lang="en-US" dirty="0"/>
              <a:t> Care   Quiz 1</a:t>
            </a:r>
          </a:p>
        </p:txBody>
      </p:sp>
    </p:spTree>
    <p:extLst>
      <p:ext uri="{BB962C8B-B14F-4D97-AF65-F5344CB8AC3E}">
        <p14:creationId xmlns:p14="http://schemas.microsoft.com/office/powerpoint/2010/main" val="334534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NTTC Training – TY2021</a:t>
            </a:r>
            <a:endParaRPr lang="en-US" dirty="0"/>
          </a:p>
        </p:txBody>
      </p:sp>
      <p:sp>
        <p:nvSpPr>
          <p:cNvPr id="3" name="Slide Number Placeholder 2"/>
          <p:cNvSpPr>
            <a:spLocks noGrp="1"/>
          </p:cNvSpPr>
          <p:nvPr>
            <p:ph type="sldNum" sz="quarter" idx="12"/>
          </p:nvPr>
        </p:nvSpPr>
        <p:spPr/>
        <p:txBody>
          <a:bodyPr/>
          <a:lstStyle/>
          <a:p>
            <a:pPr>
              <a:defRPr/>
            </a:pPr>
            <a:fld id="{186B31FC-C73A-4A39-A60D-76CC848ACD81}" type="slidenum">
              <a:rPr lang="en-US" altLang="en-US" smtClean="0"/>
              <a:pPr>
                <a:defRPr/>
              </a:pPr>
              <a:t>65</a:t>
            </a:fld>
            <a:endParaRPr lang="en-US" altLang="en-US" dirty="0"/>
          </a:p>
        </p:txBody>
      </p:sp>
      <p:sp>
        <p:nvSpPr>
          <p:cNvPr id="4" name="Content Placeholder 3"/>
          <p:cNvSpPr>
            <a:spLocks noGrp="1"/>
          </p:cNvSpPr>
          <p:nvPr>
            <p:ph type="body" sz="quarter" idx="15"/>
          </p:nvPr>
        </p:nvSpPr>
        <p:spPr/>
        <p:txBody>
          <a:bodyPr>
            <a:normAutofit fontScale="92500" lnSpcReduction="20000"/>
          </a:bodyPr>
          <a:lstStyle/>
          <a:p>
            <a:r>
              <a:rPr lang="en-US" b="1" dirty="0">
                <a:solidFill>
                  <a:srgbClr val="0000FF"/>
                </a:solidFill>
              </a:rPr>
              <a:t>$10,000</a:t>
            </a:r>
          </a:p>
          <a:p>
            <a:r>
              <a:rPr lang="en-US" dirty="0">
                <a:solidFill>
                  <a:srgbClr val="0000FF"/>
                </a:solidFill>
              </a:rPr>
              <a:t>Even though there are no out of pocket expenses for the first child, they have </a:t>
            </a:r>
            <a:r>
              <a:rPr lang="en-US" b="1" dirty="0">
                <a:solidFill>
                  <a:srgbClr val="0000FF"/>
                </a:solidFill>
              </a:rPr>
              <a:t>two</a:t>
            </a:r>
            <a:r>
              <a:rPr lang="en-US" dirty="0">
                <a:solidFill>
                  <a:srgbClr val="0000FF"/>
                </a:solidFill>
              </a:rPr>
              <a:t> children that </a:t>
            </a:r>
            <a:r>
              <a:rPr lang="en-US" b="1" dirty="0">
                <a:solidFill>
                  <a:srgbClr val="0000FF"/>
                </a:solidFill>
              </a:rPr>
              <a:t>qualify</a:t>
            </a:r>
            <a:r>
              <a:rPr lang="en-US" dirty="0">
                <a:solidFill>
                  <a:srgbClr val="0000FF"/>
                </a:solidFill>
              </a:rPr>
              <a:t> for the child and dependent care credit. Check the box for the second child with no expenses</a:t>
            </a:r>
            <a:r>
              <a:rPr lang="en-US" dirty="0"/>
              <a:t>.</a:t>
            </a:r>
          </a:p>
        </p:txBody>
      </p:sp>
      <p:sp>
        <p:nvSpPr>
          <p:cNvPr id="5" name="Title 4"/>
          <p:cNvSpPr>
            <a:spLocks noGrp="1"/>
          </p:cNvSpPr>
          <p:nvPr>
            <p:ph type="title"/>
          </p:nvPr>
        </p:nvSpPr>
        <p:spPr/>
        <p:txBody>
          <a:bodyPr>
            <a:normAutofit/>
          </a:bodyPr>
          <a:lstStyle/>
          <a:p>
            <a:r>
              <a:rPr lang="en-US" dirty="0"/>
              <a:t>Child and Dependent Care Quiz 1 (cont’d)</a:t>
            </a:r>
          </a:p>
        </p:txBody>
      </p:sp>
      <p:pic>
        <p:nvPicPr>
          <p:cNvPr id="6" name="Picture 5" descr="Screen Shot 2018-09-04 at 10.18.24 A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61256" y="1770517"/>
            <a:ext cx="3455432" cy="3600450"/>
          </a:xfrm>
          <a:prstGeom prst="rect">
            <a:avLst/>
          </a:prstGeom>
          <a:ln>
            <a:solidFill>
              <a:schemeClr val="tx1"/>
            </a:solidFill>
          </a:ln>
        </p:spPr>
      </p:pic>
      <p:cxnSp>
        <p:nvCxnSpPr>
          <p:cNvPr id="9" name="Straight Arrow Connector 8"/>
          <p:cNvCxnSpPr/>
          <p:nvPr/>
        </p:nvCxnSpPr>
        <p:spPr>
          <a:xfrm>
            <a:off x="5218598" y="4038600"/>
            <a:ext cx="1447800" cy="1588"/>
          </a:xfrm>
          <a:prstGeom prst="straightConnector1">
            <a:avLst/>
          </a:prstGeom>
          <a:ln w="57150"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432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000"/>
                                        <p:tgtEl>
                                          <p:spTgt spid="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NTTC Training – TY2021</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Slide Number Placeholder 2"/>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55888C-33B3-4ECD-8A58-3D8633031EC8}" type="slidenum">
              <a:rPr kumimoji="0" lang="en-US" alt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Content Placeholder 3"/>
          <p:cNvSpPr>
            <a:spLocks noGrp="1"/>
          </p:cNvSpPr>
          <p:nvPr>
            <p:ph sz="quarter" idx="12"/>
          </p:nvPr>
        </p:nvSpPr>
        <p:spPr>
          <a:xfrm>
            <a:off x="1278832" y="1371600"/>
            <a:ext cx="10836968" cy="4952999"/>
          </a:xfrm>
        </p:spPr>
        <p:txBody>
          <a:bodyPr>
            <a:normAutofit fontScale="92500" lnSpcReduction="10000"/>
          </a:bodyPr>
          <a:lstStyle/>
          <a:p>
            <a:r>
              <a:rPr lang="en-US" dirty="0"/>
              <a:t>IRS Tax Code was revised in March 2021.  Idaho has not yet agreed to conform to those new changes</a:t>
            </a:r>
          </a:p>
          <a:p>
            <a:r>
              <a:rPr lang="en-US" dirty="0"/>
              <a:t>We will not know whether Idaho Legislature will conform to IRS Code until after the legislature reconvenes in </a:t>
            </a:r>
            <a:r>
              <a:rPr lang="en-US" dirty="0" smtClean="0"/>
              <a:t>January 2022</a:t>
            </a:r>
            <a:endParaRPr lang="en-US" dirty="0"/>
          </a:p>
          <a:p>
            <a:r>
              <a:rPr lang="en-US" dirty="0"/>
              <a:t>The amount of CDCC has increased from a maximum of $6K to $16K and is now a refundable credit.</a:t>
            </a:r>
          </a:p>
          <a:p>
            <a:pPr lvl="1"/>
            <a:r>
              <a:rPr lang="en-US" dirty="0"/>
              <a:t>TaxSlayer for state can not be changed until after legislature acts</a:t>
            </a:r>
          </a:p>
          <a:p>
            <a:pPr lvl="1"/>
            <a:r>
              <a:rPr lang="en-US" dirty="0"/>
              <a:t>The </a:t>
            </a:r>
            <a:r>
              <a:rPr lang="en-US" dirty="0" smtClean="0"/>
              <a:t>CDCC </a:t>
            </a:r>
            <a:r>
              <a:rPr lang="en-US" dirty="0"/>
              <a:t>deduction for </a:t>
            </a:r>
            <a:r>
              <a:rPr lang="en-US" dirty="0" smtClean="0"/>
              <a:t>state may </a:t>
            </a:r>
            <a:r>
              <a:rPr lang="en-US" dirty="0"/>
              <a:t>not remain at maximum $6K</a:t>
            </a:r>
          </a:p>
          <a:p>
            <a:pPr lvl="1"/>
            <a:r>
              <a:rPr lang="en-US" dirty="0"/>
              <a:t>The  CDC deduction may have to be reduced by amount of the federal refund, i.e., calculate net cost of dependent care to TP</a:t>
            </a:r>
          </a:p>
        </p:txBody>
      </p:sp>
      <p:sp>
        <p:nvSpPr>
          <p:cNvPr id="5" name="Title 4"/>
          <p:cNvSpPr>
            <a:spLocks noGrp="1"/>
          </p:cNvSpPr>
          <p:nvPr>
            <p:ph type="title"/>
          </p:nvPr>
        </p:nvSpPr>
        <p:spPr/>
        <p:txBody>
          <a:bodyPr>
            <a:normAutofit fontScale="90000"/>
          </a:bodyPr>
          <a:lstStyle/>
          <a:p>
            <a:r>
              <a:rPr lang="en-US" dirty="0"/>
              <a:t>State Deduction for Child and Dependent Care</a:t>
            </a:r>
          </a:p>
        </p:txBody>
      </p:sp>
    </p:spTree>
    <p:extLst>
      <p:ext uri="{BB962C8B-B14F-4D97-AF65-F5344CB8AC3E}">
        <p14:creationId xmlns:p14="http://schemas.microsoft.com/office/powerpoint/2010/main" val="279053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2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20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2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NTTC Training – TY2021</a:t>
            </a:r>
            <a:endParaRPr lang="en-US" dirty="0"/>
          </a:p>
        </p:txBody>
      </p:sp>
      <p:sp>
        <p:nvSpPr>
          <p:cNvPr id="5" name="Slide Number Placeholder 4"/>
          <p:cNvSpPr>
            <a:spLocks noGrp="1"/>
          </p:cNvSpPr>
          <p:nvPr>
            <p:ph type="sldNum" sz="quarter" idx="12"/>
          </p:nvPr>
        </p:nvSpPr>
        <p:spPr/>
        <p:txBody>
          <a:bodyPr/>
          <a:lstStyle/>
          <a:p>
            <a:fld id="{186B31FC-C73A-4A39-A60D-76CC848ACD81}" type="slidenum">
              <a:rPr lang="en-US" altLang="en-US" smtClean="0"/>
              <a:pPr/>
              <a:t>67</a:t>
            </a:fld>
            <a:endParaRPr lang="en-US" altLang="en-US" dirty="0"/>
          </a:p>
        </p:txBody>
      </p:sp>
      <p:sp>
        <p:nvSpPr>
          <p:cNvPr id="2" name="Title 1"/>
          <p:cNvSpPr>
            <a:spLocks noGrp="1"/>
          </p:cNvSpPr>
          <p:nvPr>
            <p:ph type="title"/>
          </p:nvPr>
        </p:nvSpPr>
        <p:spPr/>
        <p:txBody>
          <a:bodyPr/>
          <a:lstStyle/>
          <a:p>
            <a:r>
              <a:rPr lang="en-US"/>
              <a:t>Child and Dependent Care Credit</a:t>
            </a:r>
            <a:endParaRPr lang="en-US" dirty="0"/>
          </a:p>
        </p:txBody>
      </p:sp>
      <p:sp>
        <p:nvSpPr>
          <p:cNvPr id="8" name="Rectangle 7"/>
          <p:cNvSpPr/>
          <p:nvPr/>
        </p:nvSpPr>
        <p:spPr>
          <a:xfrm>
            <a:off x="6123992" y="1647565"/>
            <a:ext cx="2449195" cy="677108"/>
          </a:xfrm>
          <a:prstGeom prst="rect">
            <a:avLst/>
          </a:prstGeom>
        </p:spPr>
        <p:txBody>
          <a:bodyPr wrap="none">
            <a:spAutoFit/>
          </a:bodyPr>
          <a:lstStyle/>
          <a:p>
            <a:pPr marL="40481" lvl="0" defTabSz="457189">
              <a:spcBef>
                <a:spcPts val="1800"/>
              </a:spcBef>
              <a:buClr>
                <a:srgbClr val="CF2124"/>
              </a:buClr>
              <a:buSzPct val="70000"/>
            </a:pPr>
            <a:r>
              <a:rPr lang="en-US" altLang="en-US" sz="3800" b="1" dirty="0">
                <a:solidFill>
                  <a:prstClr val="black"/>
                </a:solidFill>
              </a:rPr>
              <a:t>Questions?</a:t>
            </a:r>
          </a:p>
        </p:txBody>
      </p:sp>
      <p:sp>
        <p:nvSpPr>
          <p:cNvPr id="9" name="Rectangle 8"/>
          <p:cNvSpPr/>
          <p:nvPr/>
        </p:nvSpPr>
        <p:spPr>
          <a:xfrm>
            <a:off x="8229324" y="3468657"/>
            <a:ext cx="2588870" cy="677108"/>
          </a:xfrm>
          <a:prstGeom prst="rect">
            <a:avLst/>
          </a:prstGeom>
        </p:spPr>
        <p:txBody>
          <a:bodyPr wrap="none">
            <a:spAutoFit/>
          </a:bodyPr>
          <a:lstStyle/>
          <a:p>
            <a:r>
              <a:rPr lang="en-US" altLang="en-US" sz="3800" b="1" dirty="0">
                <a:solidFill>
                  <a:prstClr val="black"/>
                </a:solidFill>
              </a:rPr>
              <a:t>Comments?</a:t>
            </a:r>
            <a:endParaRPr lang="en-US" dirty="0"/>
          </a:p>
        </p:txBody>
      </p:sp>
      <p:pic>
        <p:nvPicPr>
          <p:cNvPr id="6" name="Picture 5" descr="A picture containing text&#10;&#10;Description automatically generated">
            <a:extLst>
              <a:ext uri="{FF2B5EF4-FFF2-40B4-BE49-F238E27FC236}">
                <a16:creationId xmlns="" xmlns:a16="http://schemas.microsoft.com/office/drawing/2014/main" id="{8E70F3F1-B1B2-4A49-965C-C330AAE29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1704189"/>
            <a:ext cx="4533900" cy="5181600"/>
          </a:xfrm>
          <a:prstGeom prst="rect">
            <a:avLst/>
          </a:prstGeom>
        </p:spPr>
      </p:pic>
    </p:spTree>
    <p:extLst>
      <p:ext uri="{BB962C8B-B14F-4D97-AF65-F5344CB8AC3E}">
        <p14:creationId xmlns:p14="http://schemas.microsoft.com/office/powerpoint/2010/main" val="888966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
            <a:extLst>
              <a:ext uri="{FF2B5EF4-FFF2-40B4-BE49-F238E27FC236}">
                <a16:creationId xmlns="" xmlns:a16="http://schemas.microsoft.com/office/drawing/2014/main" id="{CC29C27D-73EC-4158-B2D7-174EF6D09365}"/>
              </a:ext>
            </a:extLst>
          </p:cNvPr>
          <p:cNvSpPr>
            <a:spLocks noGrp="1"/>
          </p:cNvSpPr>
          <p:nvPr>
            <p:ph type="ftr" sz="quarter" idx="10"/>
          </p:nvPr>
        </p:nvSpPr>
        <p:spPr>
          <a:xfrm>
            <a:off x="3476488" y="6265305"/>
            <a:ext cx="3860800" cy="365125"/>
          </a:xfrm>
        </p:spPr>
        <p:txBody>
          <a:bodyPr/>
          <a:lstStyle/>
          <a:p>
            <a:pPr>
              <a:spcAft>
                <a:spcPts val="600"/>
              </a:spcAft>
              <a:defRPr/>
            </a:pPr>
            <a:r>
              <a:rPr lang="en-US"/>
              <a:t>NTTC Training – TY2021</a:t>
            </a:r>
          </a:p>
        </p:txBody>
      </p:sp>
      <p:sp>
        <p:nvSpPr>
          <p:cNvPr id="13" name="Slide Number Placeholder 2">
            <a:extLst>
              <a:ext uri="{FF2B5EF4-FFF2-40B4-BE49-F238E27FC236}">
                <a16:creationId xmlns="" xmlns:a16="http://schemas.microsoft.com/office/drawing/2014/main" id="{1F77FEDC-C7D8-4A8F-8AEB-FEABFADCBABB}"/>
              </a:ext>
            </a:extLst>
          </p:cNvPr>
          <p:cNvSpPr>
            <a:spLocks noGrp="1"/>
          </p:cNvSpPr>
          <p:nvPr>
            <p:ph type="sldNum" sz="quarter" idx="11"/>
          </p:nvPr>
        </p:nvSpPr>
        <p:spPr>
          <a:xfrm>
            <a:off x="609603" y="6265305"/>
            <a:ext cx="936487" cy="365125"/>
          </a:xfrm>
        </p:spPr>
        <p:txBody>
          <a:bodyPr/>
          <a:lstStyle/>
          <a:p>
            <a:pPr>
              <a:spcAft>
                <a:spcPts val="600"/>
              </a:spcAft>
            </a:pPr>
            <a:fld id="{EC55888C-33B3-4ECD-8A58-3D8633031EC8}" type="slidenum">
              <a:rPr lang="en-US" altLang="en-US" smtClean="0"/>
              <a:pPr>
                <a:spcAft>
                  <a:spcPts val="600"/>
                </a:spcAft>
              </a:pPr>
              <a:t>68</a:t>
            </a:fld>
            <a:endParaRPr lang="en-US" altLang="en-US"/>
          </a:p>
        </p:txBody>
      </p:sp>
      <p:sp>
        <p:nvSpPr>
          <p:cNvPr id="5" name="Title 4"/>
          <p:cNvSpPr>
            <a:spLocks noGrp="1"/>
          </p:cNvSpPr>
          <p:nvPr>
            <p:ph type="title"/>
          </p:nvPr>
        </p:nvSpPr>
        <p:spPr>
          <a:xfrm>
            <a:off x="1066803" y="28835"/>
            <a:ext cx="10363197" cy="1143000"/>
          </a:xfrm>
        </p:spPr>
        <p:txBody>
          <a:bodyPr anchor="ctr">
            <a:normAutofit fontScale="90000"/>
          </a:bodyPr>
          <a:lstStyle/>
          <a:p>
            <a:r>
              <a:rPr lang="en-US" dirty="0"/>
              <a:t> Go to </a:t>
            </a:r>
            <a:r>
              <a:rPr lang="en-US" dirty="0" smtClean="0"/>
              <a:t>NTTC Workbook </a:t>
            </a:r>
            <a:r>
              <a:rPr lang="en-US" dirty="0"/>
              <a:t>page </a:t>
            </a:r>
            <a:r>
              <a:rPr lang="en-US" dirty="0" smtClean="0"/>
              <a:t>58.  (Karen Chambers) </a:t>
            </a:r>
            <a:endParaRPr lang="en-US" dirty="0"/>
          </a:p>
        </p:txBody>
      </p:sp>
      <p:graphicFrame>
        <p:nvGraphicFramePr>
          <p:cNvPr id="7" name="Content Placeholder 3">
            <a:extLst>
              <a:ext uri="{FF2B5EF4-FFF2-40B4-BE49-F238E27FC236}">
                <a16:creationId xmlns="" xmlns:a16="http://schemas.microsoft.com/office/drawing/2014/main" id="{2217AFBD-665C-4274-81C6-E3BB5C431064}"/>
              </a:ext>
            </a:extLst>
          </p:cNvPr>
          <p:cNvGraphicFramePr>
            <a:graphicFrameLocks noGrp="1"/>
          </p:cNvGraphicFramePr>
          <p:nvPr>
            <p:ph sz="quarter" idx="12"/>
            <p:extLst>
              <p:ext uri="{D42A27DB-BD31-4B8C-83A1-F6EECF244321}">
                <p14:modId xmlns:p14="http://schemas.microsoft.com/office/powerpoint/2010/main" val="3288556403"/>
              </p:ext>
            </p:extLst>
          </p:nvPr>
        </p:nvGraphicFramePr>
        <p:xfrm>
          <a:off x="341799" y="1142999"/>
          <a:ext cx="11774001" cy="58674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004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0516E2B5-501B-4252-B150-AD8EEFC06EE3}"/>
                                            </p:graphicEl>
                                          </p:spTgt>
                                        </p:tgtEl>
                                        <p:attrNameLst>
                                          <p:attrName>style.visibility</p:attrName>
                                        </p:attrNameLst>
                                      </p:cBhvr>
                                      <p:to>
                                        <p:strVal val="visible"/>
                                      </p:to>
                                    </p:set>
                                    <p:animEffect transition="in" filter="fade">
                                      <p:cBhvr>
                                        <p:cTn id="7" dur="2000"/>
                                        <p:tgtEl>
                                          <p:spTgt spid="7">
                                            <p:graphicEl>
                                              <a:dgm id="{0516E2B5-501B-4252-B150-AD8EEFC06EE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6554AD0D-0579-4CDD-A639-992A9BB5BAE9}"/>
                                            </p:graphicEl>
                                          </p:spTgt>
                                        </p:tgtEl>
                                        <p:attrNameLst>
                                          <p:attrName>style.visibility</p:attrName>
                                        </p:attrNameLst>
                                      </p:cBhvr>
                                      <p:to>
                                        <p:strVal val="visible"/>
                                      </p:to>
                                    </p:set>
                                    <p:animEffect transition="in" filter="fade">
                                      <p:cBhvr>
                                        <p:cTn id="12" dur="2000"/>
                                        <p:tgtEl>
                                          <p:spTgt spid="7">
                                            <p:graphicEl>
                                              <a:dgm id="{6554AD0D-0579-4CDD-A639-992A9BB5BAE9}"/>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dgm id="{1810D3D8-C60A-4790-864C-9A197677429A}"/>
                                            </p:graphicEl>
                                          </p:spTgt>
                                        </p:tgtEl>
                                        <p:attrNameLst>
                                          <p:attrName>style.visibility</p:attrName>
                                        </p:attrNameLst>
                                      </p:cBhvr>
                                      <p:to>
                                        <p:strVal val="visible"/>
                                      </p:to>
                                    </p:set>
                                    <p:animEffect transition="in" filter="fade">
                                      <p:cBhvr>
                                        <p:cTn id="17" dur="2000"/>
                                        <p:tgtEl>
                                          <p:spTgt spid="7">
                                            <p:graphicEl>
                                              <a:dgm id="{1810D3D8-C60A-4790-864C-9A197677429A}"/>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dgm id="{D741A7A3-F1D7-4688-93DF-B07CF7E74F6F}"/>
                                            </p:graphicEl>
                                          </p:spTgt>
                                        </p:tgtEl>
                                        <p:attrNameLst>
                                          <p:attrName>style.visibility</p:attrName>
                                        </p:attrNameLst>
                                      </p:cBhvr>
                                      <p:to>
                                        <p:strVal val="visible"/>
                                      </p:to>
                                    </p:set>
                                    <p:animEffect transition="in" filter="fade">
                                      <p:cBhvr>
                                        <p:cTn id="22" dur="2000"/>
                                        <p:tgtEl>
                                          <p:spTgt spid="7">
                                            <p:graphicEl>
                                              <a:dgm id="{D741A7A3-F1D7-4688-93DF-B07CF7E74F6F}"/>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graphicEl>
                                              <a:dgm id="{98026D4A-0BFD-4D7A-A68F-0642AEE672D6}"/>
                                            </p:graphicEl>
                                          </p:spTgt>
                                        </p:tgtEl>
                                        <p:attrNameLst>
                                          <p:attrName>style.visibility</p:attrName>
                                        </p:attrNameLst>
                                      </p:cBhvr>
                                      <p:to>
                                        <p:strVal val="visible"/>
                                      </p:to>
                                    </p:set>
                                    <p:animEffect transition="in" filter="fade">
                                      <p:cBhvr>
                                        <p:cTn id="27" dur="2000"/>
                                        <p:tgtEl>
                                          <p:spTgt spid="7">
                                            <p:graphicEl>
                                              <a:dgm id="{98026D4A-0BFD-4D7A-A68F-0642AEE672D6}"/>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graphicEl>
                                              <a:dgm id="{A90B1AC7-8E4B-4D84-A5D4-414F26E1CA85}"/>
                                            </p:graphicEl>
                                          </p:spTgt>
                                        </p:tgtEl>
                                        <p:attrNameLst>
                                          <p:attrName>style.visibility</p:attrName>
                                        </p:attrNameLst>
                                      </p:cBhvr>
                                      <p:to>
                                        <p:strVal val="visible"/>
                                      </p:to>
                                    </p:set>
                                    <p:animEffect transition="in" filter="fade">
                                      <p:cBhvr>
                                        <p:cTn id="32" dur="2000"/>
                                        <p:tgtEl>
                                          <p:spTgt spid="7">
                                            <p:graphicEl>
                                              <a:dgm id="{A90B1AC7-8E4B-4D84-A5D4-414F26E1CA8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Subtitle 2"/>
          <p:cNvSpPr>
            <a:spLocks noGrp="1"/>
          </p:cNvSpPr>
          <p:nvPr>
            <p:ph type="subTitle" idx="1"/>
          </p:nvPr>
        </p:nvSpPr>
        <p:spPr/>
        <p:txBody>
          <a:bodyPr/>
          <a:lstStyle/>
          <a:p>
            <a:r>
              <a:rPr lang="en-US" altLang="en-US"/>
              <a:t>Pub 4012 – Tab I</a:t>
            </a:r>
          </a:p>
          <a:p>
            <a:r>
              <a:rPr lang="en-US" altLang="en-US"/>
              <a:t>Pub 4491 – Temporary Provisions and Lesson 29 </a:t>
            </a:r>
            <a:endParaRPr lang="en-US" altLang="en-US" dirty="0"/>
          </a:p>
        </p:txBody>
      </p:sp>
      <p:sp>
        <p:nvSpPr>
          <p:cNvPr id="11266" name="Title 1"/>
          <p:cNvSpPr>
            <a:spLocks noGrp="1"/>
          </p:cNvSpPr>
          <p:nvPr>
            <p:ph type="title"/>
          </p:nvPr>
        </p:nvSpPr>
        <p:spPr/>
        <p:txBody>
          <a:bodyPr/>
          <a:lstStyle/>
          <a:p>
            <a:r>
              <a:rPr lang="en-US" altLang="en-US"/>
              <a:t>Earned Income Credit</a:t>
            </a:r>
            <a:endParaRPr lang="en-US" altLang="en-US" dirty="0"/>
          </a:p>
        </p:txBody>
      </p:sp>
      <p:pic>
        <p:nvPicPr>
          <p:cNvPr id="3" name="Picture 2" descr="A picture containing indoor, toy&#10;&#10;Description automatically generated">
            <a:extLst>
              <a:ext uri="{FF2B5EF4-FFF2-40B4-BE49-F238E27FC236}">
                <a16:creationId xmlns="" xmlns:a16="http://schemas.microsoft.com/office/drawing/2014/main" id="{EA14CD0A-6E0E-4B20-9141-B0A3FB8A7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2269" y="1047750"/>
            <a:ext cx="3200400" cy="47625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NTTC Training – TY2021</a:t>
            </a:r>
            <a:endParaRPr lang="en-US" dirty="0"/>
          </a:p>
        </p:txBody>
      </p:sp>
      <p:sp>
        <p:nvSpPr>
          <p:cNvPr id="3" name="Slide Number Placeholder 2"/>
          <p:cNvSpPr>
            <a:spLocks noGrp="1"/>
          </p:cNvSpPr>
          <p:nvPr>
            <p:ph type="sldNum" sz="quarter" idx="11"/>
          </p:nvPr>
        </p:nvSpPr>
        <p:spPr/>
        <p:txBody>
          <a:bodyPr/>
          <a:lstStyle/>
          <a:p>
            <a:fld id="{EC55888C-33B3-4ECD-8A58-3D8633031EC8}" type="slidenum">
              <a:rPr lang="en-US" altLang="en-US" smtClean="0"/>
              <a:pPr/>
              <a:t>8</a:t>
            </a:fld>
            <a:endParaRPr lang="en-US" altLang="en-US"/>
          </a:p>
        </p:txBody>
      </p:sp>
      <p:sp>
        <p:nvSpPr>
          <p:cNvPr id="4" name="Content Placeholder 3"/>
          <p:cNvSpPr>
            <a:spLocks noGrp="1"/>
          </p:cNvSpPr>
          <p:nvPr>
            <p:ph sz="quarter" idx="12"/>
          </p:nvPr>
        </p:nvSpPr>
        <p:spPr>
          <a:xfrm>
            <a:off x="1219200" y="2133600"/>
            <a:ext cx="10210800" cy="4495800"/>
          </a:xfrm>
        </p:spPr>
        <p:txBody>
          <a:bodyPr>
            <a:normAutofit/>
          </a:bodyPr>
          <a:lstStyle/>
          <a:p>
            <a:r>
              <a:rPr lang="en-US" dirty="0"/>
              <a:t>Minor adjustments to range and maximum for taxpayers with qualifying children</a:t>
            </a:r>
          </a:p>
          <a:p>
            <a:r>
              <a:rPr lang="en-US" dirty="0"/>
              <a:t>Significant expansion for taxpayers with no qualifying children</a:t>
            </a:r>
          </a:p>
          <a:p>
            <a:pPr lvl="1"/>
            <a:r>
              <a:rPr lang="en-US" dirty="0"/>
              <a:t>Available to younger workers and senior citizens</a:t>
            </a:r>
          </a:p>
          <a:p>
            <a:pPr lvl="1"/>
            <a:r>
              <a:rPr lang="en-US" dirty="0"/>
              <a:t>Eligible income range expanded</a:t>
            </a:r>
          </a:p>
          <a:p>
            <a:pPr lvl="1"/>
            <a:r>
              <a:rPr lang="en-US" dirty="0"/>
              <a:t>Maximum credit is nearly tripled compared to TY20</a:t>
            </a:r>
          </a:p>
        </p:txBody>
      </p:sp>
      <p:sp>
        <p:nvSpPr>
          <p:cNvPr id="5" name="Title 4"/>
          <p:cNvSpPr>
            <a:spLocks noGrp="1"/>
          </p:cNvSpPr>
          <p:nvPr>
            <p:ph type="title"/>
          </p:nvPr>
        </p:nvSpPr>
        <p:spPr/>
        <p:txBody>
          <a:bodyPr>
            <a:normAutofit/>
          </a:bodyPr>
          <a:lstStyle/>
          <a:p>
            <a:r>
              <a:rPr lang="en-US" dirty="0"/>
              <a:t> 2021 Changes to Earned </a:t>
            </a:r>
            <a:r>
              <a:rPr lang="en-US" dirty="0" smtClean="0"/>
              <a:t>Income </a:t>
            </a:r>
            <a:r>
              <a:rPr lang="en-US" dirty="0"/>
              <a:t>Credit </a:t>
            </a:r>
          </a:p>
        </p:txBody>
      </p:sp>
      <p:grpSp>
        <p:nvGrpSpPr>
          <p:cNvPr id="6" name="Group 5"/>
          <p:cNvGrpSpPr/>
          <p:nvPr/>
        </p:nvGrpSpPr>
        <p:grpSpPr>
          <a:xfrm>
            <a:off x="11006420" y="51762"/>
            <a:ext cx="1145207" cy="1114165"/>
            <a:chOff x="11025609" y="0"/>
            <a:chExt cx="1145207" cy="1143000"/>
          </a:xfrm>
        </p:grpSpPr>
        <p:sp>
          <p:nvSpPr>
            <p:cNvPr id="7" name="5-Point Star 6"/>
            <p:cNvSpPr/>
            <p:nvPr/>
          </p:nvSpPr>
          <p:spPr>
            <a:xfrm>
              <a:off x="11025609" y="0"/>
              <a:ext cx="1145207" cy="1143000"/>
            </a:xfrm>
            <a:prstGeom prst="star5">
              <a:avLst>
                <a:gd name="adj" fmla="val 29898"/>
                <a:gd name="hf" fmla="val 105146"/>
                <a:gd name="vf" fmla="val 110557"/>
              </a:avLst>
            </a:prstGeom>
            <a:solidFill>
              <a:schemeClr val="bg1"/>
            </a:solidFill>
            <a:ln>
              <a:solidFill>
                <a:srgbClr val="C00000">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wrap="none" tIns="182880" bIns="365760" anchor="ctr" anchorCtr="0"/>
            <a:lstStyle/>
            <a:p>
              <a:pPr algn="ctr" eaLnBrk="1" hangingPunct="1">
                <a:defRPr/>
              </a:pPr>
              <a:endParaRPr lang="en-US" sz="2400" dirty="0">
                <a:solidFill>
                  <a:schemeClr val="tx1"/>
                </a:solidFill>
              </a:endParaRPr>
            </a:p>
          </p:txBody>
        </p:sp>
        <p:sp>
          <p:nvSpPr>
            <p:cNvPr id="8" name="TextBox 7"/>
            <p:cNvSpPr txBox="1"/>
            <p:nvPr/>
          </p:nvSpPr>
          <p:spPr>
            <a:xfrm>
              <a:off x="11025609" y="340668"/>
              <a:ext cx="1145207" cy="473613"/>
            </a:xfrm>
            <a:prstGeom prst="rect">
              <a:avLst/>
            </a:prstGeom>
            <a:noFill/>
          </p:spPr>
          <p:txBody>
            <a:bodyPr wrap="square" rtlCol="0">
              <a:spAutoFit/>
            </a:bodyPr>
            <a:lstStyle/>
            <a:p>
              <a:pPr algn="ctr"/>
              <a:r>
                <a:rPr lang="en-US" sz="2400" dirty="0"/>
                <a:t>New</a:t>
              </a:r>
            </a:p>
          </p:txBody>
        </p:sp>
      </p:grpSp>
      <p:sp>
        <p:nvSpPr>
          <p:cNvPr id="18" name="Cloud 17"/>
          <p:cNvSpPr/>
          <p:nvPr/>
        </p:nvSpPr>
        <p:spPr>
          <a:xfrm>
            <a:off x="9126891" y="795234"/>
            <a:ext cx="1981200" cy="1405533"/>
          </a:xfrm>
          <a:prstGeom prst="cloud">
            <a:avLst/>
          </a:prstGeom>
          <a:ln/>
        </p:spPr>
        <p:style>
          <a:lnRef idx="0">
            <a:schemeClr val="accent1"/>
          </a:lnRef>
          <a:fillRef idx="3">
            <a:schemeClr val="accent1"/>
          </a:fillRef>
          <a:effectRef idx="3">
            <a:schemeClr val="accent1"/>
          </a:effectRef>
          <a:fontRef idx="minor">
            <a:schemeClr val="lt1"/>
          </a:fontRef>
        </p:style>
        <p:txBody>
          <a:bodyPr lIns="0" tIns="0" rIns="0" bIns="0" rtlCol="0" anchor="ctr">
            <a:spAutoFit/>
          </a:bodyPr>
          <a:lstStyle/>
          <a:p>
            <a:pPr algn="ctr"/>
            <a:r>
              <a:rPr lang="en-US" sz="2000" b="1" dirty="0">
                <a:solidFill>
                  <a:schemeClr val="tx1"/>
                </a:solidFill>
              </a:rPr>
              <a:t>Applies to 2021 returns only</a:t>
            </a:r>
          </a:p>
        </p:txBody>
      </p:sp>
    </p:spTree>
    <p:extLst>
      <p:ext uri="{BB962C8B-B14F-4D97-AF65-F5344CB8AC3E}">
        <p14:creationId xmlns:p14="http://schemas.microsoft.com/office/powerpoint/2010/main" val="31512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E96DFB1-515C-4C1E-B768-A4EDE2494FD8}" type="slidenum">
              <a:rPr lang="en-US" altLang="en-US" smtClean="0"/>
              <a:pPr/>
              <a:t>9</a:t>
            </a:fld>
            <a:endParaRPr lang="en-US" altLang="en-US"/>
          </a:p>
        </p:txBody>
      </p:sp>
      <p:pic>
        <p:nvPicPr>
          <p:cNvPr id="8" name="Picture 7"/>
          <p:cNvPicPr>
            <a:picLocks noChangeAspect="1"/>
          </p:cNvPicPr>
          <p:nvPr/>
        </p:nvPicPr>
        <p:blipFill>
          <a:blip r:embed="rId3"/>
          <a:stretch>
            <a:fillRect/>
          </a:stretch>
        </p:blipFill>
        <p:spPr>
          <a:xfrm>
            <a:off x="5968250" y="2125226"/>
            <a:ext cx="6381750" cy="4581525"/>
          </a:xfrm>
          <a:prstGeom prst="rect">
            <a:avLst/>
          </a:prstGeom>
        </p:spPr>
      </p:pic>
      <p:sp>
        <p:nvSpPr>
          <p:cNvPr id="6" name="Title 5"/>
          <p:cNvSpPr>
            <a:spLocks noGrp="1"/>
          </p:cNvSpPr>
          <p:nvPr>
            <p:ph type="title"/>
          </p:nvPr>
        </p:nvSpPr>
        <p:spPr>
          <a:xfrm>
            <a:off x="1371600" y="0"/>
            <a:ext cx="9751391" cy="1143000"/>
          </a:xfrm>
        </p:spPr>
        <p:txBody>
          <a:bodyPr/>
          <a:lstStyle/>
          <a:p>
            <a:r>
              <a:rPr lang="en-US" dirty="0"/>
              <a:t>Amount of the Credit 2020/2021 Comparison</a:t>
            </a:r>
          </a:p>
        </p:txBody>
      </p:sp>
      <p:pic>
        <p:nvPicPr>
          <p:cNvPr id="2" name="Picture 1"/>
          <p:cNvPicPr>
            <a:picLocks noChangeAspect="1"/>
          </p:cNvPicPr>
          <p:nvPr/>
        </p:nvPicPr>
        <p:blipFill>
          <a:blip r:embed="rId4"/>
          <a:stretch>
            <a:fillRect/>
          </a:stretch>
        </p:blipFill>
        <p:spPr>
          <a:xfrm>
            <a:off x="111211" y="2209800"/>
            <a:ext cx="5866370" cy="4517167"/>
          </a:xfrm>
          <a:prstGeom prst="rect">
            <a:avLst/>
          </a:prstGeom>
        </p:spPr>
      </p:pic>
      <p:sp>
        <p:nvSpPr>
          <p:cNvPr id="10" name="Text Placeholder 9"/>
          <p:cNvSpPr>
            <a:spLocks noGrp="1"/>
          </p:cNvSpPr>
          <p:nvPr>
            <p:ph type="body" sz="quarter" idx="16"/>
          </p:nvPr>
        </p:nvSpPr>
        <p:spPr>
          <a:xfrm>
            <a:off x="9731011" y="1011171"/>
            <a:ext cx="2115945" cy="983873"/>
          </a:xfrm>
          <a:prstGeom prst="cloud">
            <a:avLst/>
          </a:prstGeom>
          <a:ln/>
        </p:spPr>
        <p:style>
          <a:lnRef idx="0">
            <a:schemeClr val="accent1"/>
          </a:lnRef>
          <a:fillRef idx="3">
            <a:schemeClr val="accent1"/>
          </a:fillRef>
          <a:effectRef idx="3">
            <a:schemeClr val="accent1"/>
          </a:effectRef>
          <a:fontRef idx="minor">
            <a:schemeClr val="lt1"/>
          </a:fontRef>
        </p:style>
        <p:txBody>
          <a:bodyPr wrap="square" lIns="0" tIns="0" rIns="0" bIns="0" rtlCol="0" anchor="ctr">
            <a:spAutoFit/>
          </a:bodyPr>
          <a:lstStyle/>
          <a:p>
            <a:pPr algn="ctr"/>
            <a:r>
              <a:rPr lang="en-US" sz="1400" b="1" dirty="0">
                <a:solidFill>
                  <a:schemeClr val="tx1"/>
                </a:solidFill>
              </a:rPr>
              <a:t>Applies to 2021 returns only</a:t>
            </a:r>
          </a:p>
        </p:txBody>
      </p:sp>
      <p:cxnSp>
        <p:nvCxnSpPr>
          <p:cNvPr id="9" name="Straight Arrow Connector 8">
            <a:extLst>
              <a:ext uri="{FF2B5EF4-FFF2-40B4-BE49-F238E27FC236}">
                <a16:creationId xmlns="" xmlns:a16="http://schemas.microsoft.com/office/drawing/2014/main" id="{6E1749D2-82F8-4146-A64F-85BB3779E591}"/>
              </a:ext>
            </a:extLst>
          </p:cNvPr>
          <p:cNvCxnSpPr>
            <a:cxnSpLocks/>
          </p:cNvCxnSpPr>
          <p:nvPr/>
        </p:nvCxnSpPr>
        <p:spPr>
          <a:xfrm flipV="1">
            <a:off x="3072388" y="2758556"/>
            <a:ext cx="5157212" cy="93111"/>
          </a:xfrm>
          <a:prstGeom prst="straightConnector1">
            <a:avLst/>
          </a:prstGeom>
          <a:ln w="57150">
            <a:solidFill>
              <a:srgbClr val="FF99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 xmlns:a16="http://schemas.microsoft.com/office/drawing/2014/main" id="{26002655-5B78-415F-B2A0-1FA236E5108E}"/>
              </a:ext>
            </a:extLst>
          </p:cNvPr>
          <p:cNvSpPr txBox="1"/>
          <p:nvPr/>
        </p:nvSpPr>
        <p:spPr>
          <a:xfrm>
            <a:off x="4295878" y="2462196"/>
            <a:ext cx="2329227" cy="369332"/>
          </a:xfrm>
          <a:prstGeom prst="rect">
            <a:avLst/>
          </a:prstGeom>
          <a:noFill/>
        </p:spPr>
        <p:txBody>
          <a:bodyPr wrap="none" rtlCol="0">
            <a:spAutoFit/>
          </a:bodyPr>
          <a:lstStyle/>
          <a:p>
            <a:r>
              <a:rPr lang="en-US" b="1" dirty="0">
                <a:solidFill>
                  <a:srgbClr val="FF9900"/>
                </a:solidFill>
              </a:rPr>
              <a:t>From $6,660 to $6,728</a:t>
            </a:r>
          </a:p>
        </p:txBody>
      </p:sp>
      <p:cxnSp>
        <p:nvCxnSpPr>
          <p:cNvPr id="17" name="Straight Arrow Connector 16">
            <a:extLst>
              <a:ext uri="{FF2B5EF4-FFF2-40B4-BE49-F238E27FC236}">
                <a16:creationId xmlns="" xmlns:a16="http://schemas.microsoft.com/office/drawing/2014/main" id="{59377F40-6FE9-488B-8D36-DC8DE695C1D4}"/>
              </a:ext>
            </a:extLst>
          </p:cNvPr>
          <p:cNvCxnSpPr>
            <a:cxnSpLocks/>
          </p:cNvCxnSpPr>
          <p:nvPr/>
        </p:nvCxnSpPr>
        <p:spPr>
          <a:xfrm flipV="1">
            <a:off x="3072388" y="3124200"/>
            <a:ext cx="5157212" cy="93397"/>
          </a:xfrm>
          <a:prstGeom prst="straightConnector1">
            <a:avLst/>
          </a:prstGeom>
          <a:ln w="5715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 xmlns:a16="http://schemas.microsoft.com/office/drawing/2014/main" id="{40E472C7-DD4B-4988-BBA8-4802A191267C}"/>
              </a:ext>
            </a:extLst>
          </p:cNvPr>
          <p:cNvCxnSpPr>
            <a:cxnSpLocks/>
          </p:cNvCxnSpPr>
          <p:nvPr/>
        </p:nvCxnSpPr>
        <p:spPr>
          <a:xfrm flipV="1">
            <a:off x="3072388" y="4275575"/>
            <a:ext cx="4776212" cy="112629"/>
          </a:xfrm>
          <a:prstGeom prst="straightConnector1">
            <a:avLst/>
          </a:prstGeom>
          <a:ln w="5715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 xmlns:a16="http://schemas.microsoft.com/office/drawing/2014/main" id="{37BFFA1F-ACEB-4F37-9DD5-B517254616E8}"/>
              </a:ext>
            </a:extLst>
          </p:cNvPr>
          <p:cNvCxnSpPr>
            <a:cxnSpLocks/>
          </p:cNvCxnSpPr>
          <p:nvPr/>
        </p:nvCxnSpPr>
        <p:spPr>
          <a:xfrm flipV="1">
            <a:off x="2363247" y="5370430"/>
            <a:ext cx="5485353" cy="551008"/>
          </a:xfrm>
          <a:prstGeom prst="straightConnector1">
            <a:avLst/>
          </a:prstGeom>
          <a:ln w="5715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 xmlns:a16="http://schemas.microsoft.com/office/drawing/2014/main" id="{6BC71201-1EAF-4868-BB2F-0F3FECD6DA76}"/>
              </a:ext>
            </a:extLst>
          </p:cNvPr>
          <p:cNvSpPr txBox="1"/>
          <p:nvPr/>
        </p:nvSpPr>
        <p:spPr>
          <a:xfrm>
            <a:off x="4295879" y="2806612"/>
            <a:ext cx="2329227" cy="369332"/>
          </a:xfrm>
          <a:prstGeom prst="rect">
            <a:avLst/>
          </a:prstGeom>
          <a:noFill/>
        </p:spPr>
        <p:txBody>
          <a:bodyPr wrap="none" rtlCol="0">
            <a:spAutoFit/>
          </a:bodyPr>
          <a:lstStyle/>
          <a:p>
            <a:r>
              <a:rPr lang="en-US" b="1" dirty="0">
                <a:solidFill>
                  <a:schemeClr val="tx2"/>
                </a:solidFill>
              </a:rPr>
              <a:t>From $5,920 to $5,980</a:t>
            </a:r>
          </a:p>
        </p:txBody>
      </p:sp>
      <p:sp>
        <p:nvSpPr>
          <p:cNvPr id="26" name="TextBox 25">
            <a:extLst>
              <a:ext uri="{FF2B5EF4-FFF2-40B4-BE49-F238E27FC236}">
                <a16:creationId xmlns="" xmlns:a16="http://schemas.microsoft.com/office/drawing/2014/main" id="{69EB1291-1FA3-4745-ADA5-94D5A4A72CC5}"/>
              </a:ext>
            </a:extLst>
          </p:cNvPr>
          <p:cNvSpPr txBox="1"/>
          <p:nvPr/>
        </p:nvSpPr>
        <p:spPr>
          <a:xfrm>
            <a:off x="4295877" y="3958744"/>
            <a:ext cx="2329227" cy="369332"/>
          </a:xfrm>
          <a:prstGeom prst="rect">
            <a:avLst/>
          </a:prstGeom>
          <a:noFill/>
        </p:spPr>
        <p:txBody>
          <a:bodyPr wrap="none" rtlCol="0">
            <a:spAutoFit/>
          </a:bodyPr>
          <a:lstStyle/>
          <a:p>
            <a:r>
              <a:rPr lang="en-US" b="1" dirty="0">
                <a:solidFill>
                  <a:srgbClr val="00B050"/>
                </a:solidFill>
              </a:rPr>
              <a:t>From $3,584 to $3,618</a:t>
            </a:r>
          </a:p>
        </p:txBody>
      </p:sp>
      <p:sp>
        <p:nvSpPr>
          <p:cNvPr id="27" name="TextBox 26">
            <a:extLst>
              <a:ext uri="{FF2B5EF4-FFF2-40B4-BE49-F238E27FC236}">
                <a16:creationId xmlns="" xmlns:a16="http://schemas.microsoft.com/office/drawing/2014/main" id="{50100988-D7ED-44AE-82ED-637D74015D56}"/>
              </a:ext>
            </a:extLst>
          </p:cNvPr>
          <p:cNvSpPr txBox="1"/>
          <p:nvPr/>
        </p:nvSpPr>
        <p:spPr>
          <a:xfrm>
            <a:off x="4295877" y="5087728"/>
            <a:ext cx="2152897" cy="369332"/>
          </a:xfrm>
          <a:prstGeom prst="rect">
            <a:avLst/>
          </a:prstGeom>
          <a:noFill/>
        </p:spPr>
        <p:txBody>
          <a:bodyPr wrap="none" rtlCol="0">
            <a:spAutoFit/>
          </a:bodyPr>
          <a:lstStyle/>
          <a:p>
            <a:r>
              <a:rPr lang="en-US" b="1" dirty="0">
                <a:solidFill>
                  <a:srgbClr val="C00000"/>
                </a:solidFill>
              </a:rPr>
              <a:t>From $538 to $1,502</a:t>
            </a:r>
          </a:p>
        </p:txBody>
      </p:sp>
      <p:sp>
        <p:nvSpPr>
          <p:cNvPr id="28" name="Oval 27">
            <a:extLst>
              <a:ext uri="{FF2B5EF4-FFF2-40B4-BE49-F238E27FC236}">
                <a16:creationId xmlns="" xmlns:a16="http://schemas.microsoft.com/office/drawing/2014/main" id="{8FF59D6E-DD54-49F0-BF35-63A591BF6219}"/>
              </a:ext>
            </a:extLst>
          </p:cNvPr>
          <p:cNvSpPr/>
          <p:nvPr/>
        </p:nvSpPr>
        <p:spPr>
          <a:xfrm>
            <a:off x="1929519" y="2065464"/>
            <a:ext cx="2590800" cy="679437"/>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Up Arrow 4"/>
          <p:cNvSpPr/>
          <p:nvPr/>
        </p:nvSpPr>
        <p:spPr>
          <a:xfrm>
            <a:off x="2362200" y="6232159"/>
            <a:ext cx="304800" cy="673608"/>
          </a:xfrm>
          <a:prstGeom prst="up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Up Arrow 6"/>
          <p:cNvSpPr/>
          <p:nvPr/>
        </p:nvSpPr>
        <p:spPr>
          <a:xfrm>
            <a:off x="8839200" y="6172200"/>
            <a:ext cx="304800" cy="551597"/>
          </a:xfrm>
          <a:prstGeom prst="up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314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125E-6 -4.44444E-6 L 0.49805 -0.0162 " pathEditMode="relative" rAng="0" ptsTypes="AA">
                                      <p:cBhvr>
                                        <p:cTn id="6" dur="2000" fill="hold"/>
                                        <p:tgtEl>
                                          <p:spTgt spid="28"/>
                                        </p:tgtEl>
                                        <p:attrNameLst>
                                          <p:attrName>ppt_x</p:attrName>
                                          <p:attrName>ppt_y</p:attrName>
                                        </p:attrNameLst>
                                      </p:cBhvr>
                                      <p:rCtr x="24896" y="-810"/>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2000"/>
                                        <p:tgtEl>
                                          <p:spTgt spid="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2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2000"/>
                                        <p:tgtEl>
                                          <p:spTgt spid="1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20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2000"/>
                                        <p:tgtEl>
                                          <p:spTgt spid="1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20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2000"/>
                                        <p:tgtEl>
                                          <p:spTgt spid="23"/>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left)">
                                      <p:cBhvr>
                                        <p:cTn id="38" dur="20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5" grpId="0"/>
      <p:bldP spid="26" grpId="0"/>
      <p:bldP spid="27" grpId="0"/>
      <p:bldP spid="28" grpId="0" animBg="1"/>
      <p:bldP spid="5" grpId="0" animBg="1"/>
      <p:bldP spid="7" grpId="0" animBg="1"/>
    </p:bldLst>
  </p:timing>
</p:sld>
</file>

<file path=ppt/theme/theme1.xml><?xml version="1.0" encoding="utf-8"?>
<a:theme xmlns:a="http://schemas.openxmlformats.org/drawingml/2006/main" name="2018 Temple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ARPF PPTX Template Wide v2.potx" id="{9EC42302-1C76-456C-AA3A-B873C1C81271}" vid="{8200FA71-478A-4AA6-9D02-1D1F7039DF9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2018 Templet.thmx</Template>
  <TotalTime>0</TotalTime>
  <Words>5361</Words>
  <Application>Microsoft Office PowerPoint</Application>
  <PresentationFormat>Widescreen</PresentationFormat>
  <Paragraphs>705</Paragraphs>
  <Slides>68</Slides>
  <Notes>50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68</vt:i4>
      </vt:variant>
    </vt:vector>
  </HeadingPairs>
  <TitlesOfParts>
    <vt:vector size="73" baseType="lpstr">
      <vt:lpstr>Arial</vt:lpstr>
      <vt:lpstr>Calibri</vt:lpstr>
      <vt:lpstr>Verdana</vt:lpstr>
      <vt:lpstr>Wingdings</vt:lpstr>
      <vt:lpstr>2018 Templet</vt:lpstr>
      <vt:lpstr>Refundable Tax Credits -2021</vt:lpstr>
      <vt:lpstr>CDC Covid Tracker  -  Determines Service Models  in 2021</vt:lpstr>
      <vt:lpstr> The start of last years tax season  - frustrating! </vt:lpstr>
      <vt:lpstr>Deb protecting her COVID Supplies</vt:lpstr>
      <vt:lpstr>The Fisher’s 2nd Line of COVID Defense –  Warren</vt:lpstr>
      <vt:lpstr>There is now a more efficient way to distribute tax dollars</vt:lpstr>
      <vt:lpstr>Earned Income Credit</vt:lpstr>
      <vt:lpstr> 2021 Changes to Earned Income Credit </vt:lpstr>
      <vt:lpstr>Amount of the Credit 2020/2021 Comparison</vt:lpstr>
      <vt:lpstr>Use of 2019 earned income</vt:lpstr>
      <vt:lpstr>Changes to Earned Income Credit for 2021</vt:lpstr>
      <vt:lpstr>Changes to Earned Income Credit</vt:lpstr>
      <vt:lpstr>Investment income limit raised starting 2021</vt:lpstr>
      <vt:lpstr>MFS may be able to claim EIC – new starting 2021</vt:lpstr>
      <vt:lpstr> Earned Income Credit  Quiz #1</vt:lpstr>
      <vt:lpstr>Earned Income Credit Quiz #2</vt:lpstr>
      <vt:lpstr>Earned Income Credit Quiz #3</vt:lpstr>
      <vt:lpstr>Quiz  #4   Earned Income Credit </vt:lpstr>
      <vt:lpstr>Quiz #5– Which of the following types of income is Earned Income?</vt:lpstr>
      <vt:lpstr>Qualifying Child of More than One Person</vt:lpstr>
      <vt:lpstr>Entering Taxpayer Personal Information in TaxSlayer</vt:lpstr>
      <vt:lpstr>Entering Dependent/QC Information in TaxSlayer</vt:lpstr>
      <vt:lpstr>Earned Income Credit</vt:lpstr>
      <vt:lpstr>Go To Practice Lab and pull up Terry Baldwin Return</vt:lpstr>
      <vt:lpstr> Go to NTTC Workbook page 57.  (Terry Baldwin) </vt:lpstr>
      <vt:lpstr>Child Tax Credit And Credit for Other Dependents</vt:lpstr>
      <vt:lpstr>New and old Terms for Child Tax Credit in 2021</vt:lpstr>
      <vt:lpstr>Child Tax Credit and Additional Child Tax Credit</vt:lpstr>
      <vt:lpstr>RCTC, CTC and ACTC Taxpayer Qualifications</vt:lpstr>
      <vt:lpstr>Form 8862 for reinstating EIC, ACTC or AOC</vt:lpstr>
      <vt:lpstr>Child Tax Credit and Refundable Child Tax Credit</vt:lpstr>
      <vt:lpstr>Refundable Child Tax Credit for 2021</vt:lpstr>
      <vt:lpstr>IRS Letter 6419 issued to Adv CTC recipients</vt:lpstr>
      <vt:lpstr>Additional TaxSlayer Entries  (Not currently available)</vt:lpstr>
      <vt:lpstr>RCTC / CTC / ACTC and TaxSlayer</vt:lpstr>
      <vt:lpstr>Repayment of Advance Payments of RCTC for 2021</vt:lpstr>
      <vt:lpstr>Seizure of Advanced CTC Payments</vt:lpstr>
      <vt:lpstr>Schedule 8812  (for calculating CTC, RCTC)</vt:lpstr>
      <vt:lpstr>Schedule 8812 (for calculating CTC, RCTC, &amp; “Other”CTC)</vt:lpstr>
      <vt:lpstr>Schedule 8812 (for calculating CTC &amp; ACTC</vt:lpstr>
      <vt:lpstr>Schedule 8812 (for calculating CTC, &amp; ACTC - &lt; 3 kids)</vt:lpstr>
      <vt:lpstr>Schedule 8812 (for calculating CTC, &amp; ACTC &gt; 3 kids) </vt:lpstr>
      <vt:lpstr>   Schedule 8812 (calculating excess AdvCTC &amp; any repayment)</vt:lpstr>
      <vt:lpstr>Child Tax Credit – 2021 Summary</vt:lpstr>
      <vt:lpstr>Quiz #1  Child Tax Credit in 2021</vt:lpstr>
      <vt:lpstr>Special Rules for Divorced or Separated Parents</vt:lpstr>
      <vt:lpstr>Entering in TaxSlayer</vt:lpstr>
      <vt:lpstr>Qualifying Child or Relative Resource Tool</vt:lpstr>
      <vt:lpstr>Credit for Other Dependents</vt:lpstr>
      <vt:lpstr>Credit for Other Dependents</vt:lpstr>
      <vt:lpstr>Credit for Other Dependents</vt:lpstr>
      <vt:lpstr>Child Tax Credit, Additional Child Tax Credit and Credit for Other Dependents</vt:lpstr>
      <vt:lpstr>Child and Dependent Care Credit </vt:lpstr>
      <vt:lpstr>Child and Dependent Care Credit for 2021</vt:lpstr>
      <vt:lpstr>General Rules</vt:lpstr>
      <vt:lpstr>Earned Income Requirement</vt:lpstr>
      <vt:lpstr>Qualification Requirements – Pub 4012 Tab G</vt:lpstr>
      <vt:lpstr>Child and Dependent Care Credit for 2021</vt:lpstr>
      <vt:lpstr>Intake Booklet</vt:lpstr>
      <vt:lpstr>Intake/Interview</vt:lpstr>
      <vt:lpstr>Caregiver Rules</vt:lpstr>
      <vt:lpstr>Employer-provided Benefit</vt:lpstr>
      <vt:lpstr>Child and Dependent Care Assistance for 2021</vt:lpstr>
      <vt:lpstr>Child and Depedent Care   Quiz 1</vt:lpstr>
      <vt:lpstr>Child and Dependent Care Quiz 1 (cont’d)</vt:lpstr>
      <vt:lpstr>State Deduction for Child and Dependent Care</vt:lpstr>
      <vt:lpstr>Child and Dependent Care Credit</vt:lpstr>
      <vt:lpstr> Go to NTTC Workbook page 58.  (Karen Chambers)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2021-10-21T19:47:31Z</dcterms:created>
  <dcterms:modified xsi:type="dcterms:W3CDTF">2021-12-09T14:57:25Z</dcterms:modified>
</cp:coreProperties>
</file>